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08" r:id="rId3"/>
    <p:sldMasterId id="2147483745" r:id="rId4"/>
    <p:sldMasterId id="2147483758" r:id="rId5"/>
    <p:sldMasterId id="2147483770" r:id="rId6"/>
    <p:sldMasterId id="2147483784" r:id="rId7"/>
    <p:sldMasterId id="2147483832" r:id="rId8"/>
  </p:sldMasterIdLst>
  <p:notesMasterIdLst>
    <p:notesMasterId r:id="rId45"/>
  </p:notesMasterIdLst>
  <p:sldIdLst>
    <p:sldId id="263" r:id="rId9"/>
    <p:sldId id="377" r:id="rId10"/>
    <p:sldId id="269" r:id="rId11"/>
    <p:sldId id="270" r:id="rId12"/>
    <p:sldId id="268" r:id="rId13"/>
    <p:sldId id="257" r:id="rId14"/>
    <p:sldId id="258" r:id="rId15"/>
    <p:sldId id="271" r:id="rId16"/>
    <p:sldId id="277" r:id="rId17"/>
    <p:sldId id="259" r:id="rId18"/>
    <p:sldId id="260" r:id="rId19"/>
    <p:sldId id="272" r:id="rId20"/>
    <p:sldId id="273" r:id="rId21"/>
    <p:sldId id="275" r:id="rId22"/>
    <p:sldId id="276" r:id="rId23"/>
    <p:sldId id="370" r:id="rId24"/>
    <p:sldId id="368" r:id="rId25"/>
    <p:sldId id="369" r:id="rId26"/>
    <p:sldId id="279" r:id="rId27"/>
    <p:sldId id="363" r:id="rId28"/>
    <p:sldId id="376" r:id="rId29"/>
    <p:sldId id="287" r:id="rId30"/>
    <p:sldId id="289" r:id="rId31"/>
    <p:sldId id="290" r:id="rId32"/>
    <p:sldId id="293" r:id="rId33"/>
    <p:sldId id="294" r:id="rId34"/>
    <p:sldId id="297" r:id="rId35"/>
    <p:sldId id="303" r:id="rId36"/>
    <p:sldId id="304" r:id="rId37"/>
    <p:sldId id="309" r:id="rId38"/>
    <p:sldId id="316" r:id="rId39"/>
    <p:sldId id="371" r:id="rId40"/>
    <p:sldId id="372" r:id="rId41"/>
    <p:sldId id="373" r:id="rId42"/>
    <p:sldId id="374" r:id="rId43"/>
    <p:sldId id="37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howGuides="1">
      <p:cViewPr varScale="1">
        <p:scale>
          <a:sx n="83" d="100"/>
          <a:sy n="83" d="100"/>
        </p:scale>
        <p:origin x="63" y="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13" Type="http://schemas.openxmlformats.org/officeDocument/2006/relationships/image" Target="../media/image85.wmf"/><Relationship Id="rId3" Type="http://schemas.openxmlformats.org/officeDocument/2006/relationships/image" Target="../media/image75.wmf"/><Relationship Id="rId7" Type="http://schemas.openxmlformats.org/officeDocument/2006/relationships/image" Target="../media/image79.wmf"/><Relationship Id="rId12" Type="http://schemas.openxmlformats.org/officeDocument/2006/relationships/image" Target="../media/image84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6" Type="http://schemas.openxmlformats.org/officeDocument/2006/relationships/image" Target="../media/image78.wmf"/><Relationship Id="rId11" Type="http://schemas.openxmlformats.org/officeDocument/2006/relationships/image" Target="../media/image83.wmf"/><Relationship Id="rId5" Type="http://schemas.openxmlformats.org/officeDocument/2006/relationships/image" Target="../media/image77.wmf"/><Relationship Id="rId15" Type="http://schemas.openxmlformats.org/officeDocument/2006/relationships/image" Target="../media/image87.wmf"/><Relationship Id="rId10" Type="http://schemas.openxmlformats.org/officeDocument/2006/relationships/image" Target="../media/image82.wmf"/><Relationship Id="rId4" Type="http://schemas.openxmlformats.org/officeDocument/2006/relationships/image" Target="../media/image76.emf"/><Relationship Id="rId9" Type="http://schemas.openxmlformats.org/officeDocument/2006/relationships/image" Target="../media/image81.wmf"/><Relationship Id="rId14" Type="http://schemas.openxmlformats.org/officeDocument/2006/relationships/image" Target="../media/image86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image" Target="../media/image90.wmf"/><Relationship Id="rId7" Type="http://schemas.openxmlformats.org/officeDocument/2006/relationships/image" Target="../media/image94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6" Type="http://schemas.openxmlformats.org/officeDocument/2006/relationships/image" Target="../media/image93.wmf"/><Relationship Id="rId11" Type="http://schemas.openxmlformats.org/officeDocument/2006/relationships/image" Target="../media/image98.wmf"/><Relationship Id="rId5" Type="http://schemas.openxmlformats.org/officeDocument/2006/relationships/image" Target="../media/image92.wmf"/><Relationship Id="rId10" Type="http://schemas.openxmlformats.org/officeDocument/2006/relationships/image" Target="../media/image97.wmf"/><Relationship Id="rId4" Type="http://schemas.openxmlformats.org/officeDocument/2006/relationships/image" Target="../media/image91.wmf"/><Relationship Id="rId9" Type="http://schemas.openxmlformats.org/officeDocument/2006/relationships/image" Target="../media/image96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3" Type="http://schemas.openxmlformats.org/officeDocument/2006/relationships/image" Target="../media/image101.wmf"/><Relationship Id="rId7" Type="http://schemas.openxmlformats.org/officeDocument/2006/relationships/image" Target="../media/image105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6" Type="http://schemas.openxmlformats.org/officeDocument/2006/relationships/image" Target="../media/image104.emf"/><Relationship Id="rId5" Type="http://schemas.openxmlformats.org/officeDocument/2006/relationships/image" Target="../media/image103.wmf"/><Relationship Id="rId4" Type="http://schemas.openxmlformats.org/officeDocument/2006/relationships/image" Target="../media/image102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image" Target="../media/image11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wmf"/><Relationship Id="rId3" Type="http://schemas.openxmlformats.org/officeDocument/2006/relationships/image" Target="../media/image16.wmf"/><Relationship Id="rId7" Type="http://schemas.openxmlformats.org/officeDocument/2006/relationships/image" Target="../media/image20.wmf"/><Relationship Id="rId12" Type="http://schemas.openxmlformats.org/officeDocument/2006/relationships/image" Target="../media/image25.e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11" Type="http://schemas.openxmlformats.org/officeDocument/2006/relationships/image" Target="../media/image24.wmf"/><Relationship Id="rId5" Type="http://schemas.openxmlformats.org/officeDocument/2006/relationships/image" Target="../media/image18.wmf"/><Relationship Id="rId10" Type="http://schemas.openxmlformats.org/officeDocument/2006/relationships/image" Target="../media/image23.wmf"/><Relationship Id="rId4" Type="http://schemas.openxmlformats.org/officeDocument/2006/relationships/image" Target="../media/image17.wmf"/><Relationship Id="rId9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0.wmf"/><Relationship Id="rId7" Type="http://schemas.openxmlformats.org/officeDocument/2006/relationships/image" Target="../media/image34.wmf"/><Relationship Id="rId12" Type="http://schemas.openxmlformats.org/officeDocument/2006/relationships/image" Target="../media/image39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11" Type="http://schemas.openxmlformats.org/officeDocument/2006/relationships/image" Target="../media/image38.wmf"/><Relationship Id="rId5" Type="http://schemas.openxmlformats.org/officeDocument/2006/relationships/image" Target="../media/image32.wmf"/><Relationship Id="rId10" Type="http://schemas.openxmlformats.org/officeDocument/2006/relationships/image" Target="../media/image37.emf"/><Relationship Id="rId4" Type="http://schemas.openxmlformats.org/officeDocument/2006/relationships/image" Target="../media/image31.wmf"/><Relationship Id="rId9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43.wmf"/><Relationship Id="rId7" Type="http://schemas.openxmlformats.org/officeDocument/2006/relationships/image" Target="../media/image47.wmf"/><Relationship Id="rId12" Type="http://schemas.openxmlformats.org/officeDocument/2006/relationships/image" Target="../media/image52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11" Type="http://schemas.openxmlformats.org/officeDocument/2006/relationships/image" Target="../media/image51.wmf"/><Relationship Id="rId5" Type="http://schemas.openxmlformats.org/officeDocument/2006/relationships/image" Target="../media/image45.wmf"/><Relationship Id="rId10" Type="http://schemas.openxmlformats.org/officeDocument/2006/relationships/image" Target="../media/image50.wmf"/><Relationship Id="rId4" Type="http://schemas.openxmlformats.org/officeDocument/2006/relationships/image" Target="../media/image44.wmf"/><Relationship Id="rId9" Type="http://schemas.openxmlformats.org/officeDocument/2006/relationships/image" Target="../media/image4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image" Target="../media/image58.wmf"/><Relationship Id="rId7" Type="http://schemas.openxmlformats.org/officeDocument/2006/relationships/image" Target="../media/image62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10" Type="http://schemas.openxmlformats.org/officeDocument/2006/relationships/image" Target="../media/image65.wmf"/><Relationship Id="rId4" Type="http://schemas.openxmlformats.org/officeDocument/2006/relationships/image" Target="../media/image59.wmf"/><Relationship Id="rId9" Type="http://schemas.openxmlformats.org/officeDocument/2006/relationships/image" Target="../media/image64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1T02:06:42.715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28 99,'-1'-2,"-2"-1,0-3,-1-1,0 0,-1 0,2 0,1-1,0 0,1-1,1 0,0 0,0 0,1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D76E4-0B2F-490F-93DD-72BE020345DF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5E8AE-068C-43CC-808F-2D737E419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79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397044-1131-4BE4-9D08-13702A5D36A8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5288" y="692150"/>
            <a:ext cx="6153150" cy="3462338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95875" cy="4154487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395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635806-0081-4E01-907C-F8F2F0C5EB1D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5288" y="692150"/>
            <a:ext cx="6153150" cy="3462338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95875" cy="4154487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475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3CFC4F9-3BC4-4DAE-BA54-E1A6AEB25001}" type="slidenum">
              <a:rPr lang="en-US" altLang="en-US" sz="1200">
                <a:solidFill>
                  <a:prstClr val="black"/>
                </a:solidFill>
              </a:rPr>
              <a:pPr eaLnBrk="1" hangingPunct="1"/>
              <a:t>33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Here is a schematic of our detection scheme.</a:t>
            </a:r>
          </a:p>
          <a:p>
            <a:pPr eaLnBrk="1" hangingPunct="1"/>
            <a:r>
              <a:rPr lang="en-US" altLang="en-US" smtClean="0"/>
              <a:t>Here is our SQUID, and here are the two Josephson junctions.</a:t>
            </a:r>
          </a:p>
          <a:p>
            <a:pPr eaLnBrk="1" hangingPunct="1"/>
            <a:r>
              <a:rPr lang="en-US" altLang="en-US" smtClean="0"/>
              <a:t>In order to transform the SQUID from a sensitve detector of magnetic flux into a sensitive detector of magnetic fields, we connect the superconducting niobium input coil patterned on top of the SQUID to a superconducting gradiometer.</a:t>
            </a:r>
          </a:p>
          <a:p>
            <a:pPr eaLnBrk="1" hangingPunct="1"/>
            <a:r>
              <a:rPr lang="en-US" altLang="en-US" smtClean="0"/>
              <a:t>When a magnetic field from the precessing spins impinges on the bottom loop of the gradiometer, flux conservation causes a supercurrent to flow, coupling flux into the SQUID, which is then detected.</a:t>
            </a:r>
          </a:p>
          <a:p>
            <a:pPr eaLnBrk="1" hangingPunct="1"/>
            <a:r>
              <a:rPr lang="en-US" altLang="en-US" smtClean="0"/>
              <a:t>In contrast, homogeneous fields or first derivative fields couple no net flux into the gradiometer and are thus not detected by the SQUID.  Because higher-order gradient fields from distant noise sources fall off rapidly with distance, the gradiometer discriminates against them.</a:t>
            </a:r>
          </a:p>
          <a:p>
            <a:pPr eaLnBrk="1" hangingPunct="1"/>
            <a:r>
              <a:rPr lang="en-US" altLang="en-US" smtClean="0"/>
              <a:t>In order to protect the SQUID from the polarization pulse, we insert superconducting Josephson tunnel junctions into the gradiometer circuit and we enclose the SQUID in a superconducting shield.  Without this protection, the polarizing pulse would cause ~40 A of current to flow through the gradiometer.</a:t>
            </a:r>
          </a:p>
        </p:txBody>
      </p:sp>
    </p:spTree>
    <p:extLst>
      <p:ext uri="{BB962C8B-B14F-4D97-AF65-F5344CB8AC3E}">
        <p14:creationId xmlns:p14="http://schemas.microsoft.com/office/powerpoint/2010/main" val="58064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858" y="8686365"/>
            <a:ext cx="2972547" cy="456177"/>
          </a:xfrm>
          <a:noFill/>
          <a:ln>
            <a:miter lim="800000"/>
            <a:headEnd/>
            <a:tailEnd/>
          </a:ln>
        </p:spPr>
        <p:txBody>
          <a:bodyPr lIns="91733" tIns="45867" rIns="91733" bIns="45867"/>
          <a:lstStyle/>
          <a:p>
            <a:fld id="{BDFCF49C-B291-4CFF-8E3D-258211C56914}" type="slidenum">
              <a:rPr lang="en-GB">
                <a:solidFill>
                  <a:prstClr val="black"/>
                </a:solidFill>
              </a:rPr>
              <a:pPr/>
              <a:t>35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24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DE04-4DF5-4453-9EDC-B17F133D1EED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9B84-CD32-4DBB-B896-9598FBBCC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14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DE04-4DF5-4453-9EDC-B17F133D1EED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9B84-CD32-4DBB-B896-9598FBBCC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7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DE04-4DF5-4453-9EDC-B17F133D1EED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9B84-CD32-4DBB-B896-9598FBBCC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56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8939-931E-4B7F-826C-6226A100D4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EFE4-27D7-4CA3-9D18-3210DCEEB2F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28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8939-931E-4B7F-826C-6226A100D4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EFE4-27D7-4CA3-9D18-3210DCEEB2F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15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8939-931E-4B7F-826C-6226A100D4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EFE4-27D7-4CA3-9D18-3210DCEEB2F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784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8939-931E-4B7F-826C-6226A100D4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EFE4-27D7-4CA3-9D18-3210DCEEB2F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40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8939-931E-4B7F-826C-6226A100D4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EFE4-27D7-4CA3-9D18-3210DCEEB2F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324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8939-931E-4B7F-826C-6226A100D4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EFE4-27D7-4CA3-9D18-3210DCEEB2F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4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8939-931E-4B7F-826C-6226A100D4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EFE4-27D7-4CA3-9D18-3210DCEEB2F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939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8939-931E-4B7F-826C-6226A100D4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EFE4-27D7-4CA3-9D18-3210DCEEB2F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039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DE04-4DF5-4453-9EDC-B17F133D1EED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9B84-CD32-4DBB-B896-9598FBBCC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98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8939-931E-4B7F-826C-6226A100D4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EFE4-27D7-4CA3-9D18-3210DCEEB2F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93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8939-931E-4B7F-826C-6226A100D4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EFE4-27D7-4CA3-9D18-3210DCEEB2F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473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8939-931E-4B7F-826C-6226A100D4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EFE4-27D7-4CA3-9D18-3210DCEEB2F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62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BDE74-F035-4C58-9154-EBAA2AA0D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42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AC0A1-933B-4D6F-A378-E51786367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30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A07FA-0843-4917-A02E-0EE0A9E016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11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740BA-081D-40E4-9A3B-DD2AEF443D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5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9784C-2916-41AB-8A4C-4909DE1FB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82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249EE-C396-4D54-9310-0EAF634F7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2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CC060-4632-4CAA-9286-112B7CA307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3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DE04-4DF5-4453-9EDC-B17F133D1EED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9B84-CD32-4DBB-B896-9598FBBCC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720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4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4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42758-CADD-43FC-8C3C-E5091FD72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45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4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F5068-F72B-473D-8938-A1B7B3DCE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83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0E66C-30EC-4CF2-A8EB-E8EFBBBEE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189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B03B1-ABC6-4E06-9651-D389CD624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60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6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6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01563-D56E-447A-91CC-FEE225048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39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7BDA2EF-D85E-4CA8-B760-6F8EF6792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329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30B4B8D-3DC5-4353-A0AE-513729642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933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53B4659-31D9-435C-93F2-6CE14D44B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957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5309F31-D8F3-444E-B1C8-C2226FCD8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96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C176530-F7ED-4432-A33C-292F1A5AE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81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DE04-4DF5-4453-9EDC-B17F133D1EED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9B84-CD32-4DBB-B896-9598FBBCC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613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951FE81-BCAC-4D29-AF18-735DAC4EB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123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75ED5AC-8EF6-4695-916B-ABA80567E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54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4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4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3F81C19-F329-4B0C-AC60-C91090D16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572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4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DEE1A20-B820-42A0-B63C-9CA68CE47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669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A458026-258B-4266-8D02-58320F495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734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352607-E787-4F97-8DFC-122951192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15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6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6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DD91E2B-ADBE-4FCD-9E5C-177D20BAA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227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858B3-0F9F-4329-8B71-9222944C1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404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1C84F-8C40-4CE8-A409-BDB77F1E0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791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0A81B-53D8-430E-B68C-42E54CE22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18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DE04-4DF5-4453-9EDC-B17F133D1EED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9B84-CD32-4DBB-B896-9598FBBCC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250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D812B-0857-4445-BDFF-53C048614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56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396E0-6284-4727-8B6F-B206BE9EF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034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04221-5B59-4A47-8A81-9B54F0838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090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7842E-BC04-4F1B-B0CA-0AF80BA07C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40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4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4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6F2CF-B1B5-4D64-B8C6-524E88176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083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4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3C50A-8A75-4801-A4D1-E968698DC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541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50E3E-BAB7-4B0A-A1CB-9B0B5CA44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327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78DC9-29FB-4E93-85D7-6D956C99A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390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1F049-B8AA-40D7-A76D-B1C0DCC253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857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E03C8-9012-43F0-B559-B8D4B85EC2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96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DE04-4DF5-4453-9EDC-B17F133D1EED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9B84-CD32-4DBB-B896-9598FBBCC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796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4107A-4944-4469-87E8-D2D19F5BA6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486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6CBDF-0D9A-4E54-908F-16DC9A198C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925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324C3-DF5A-4A3D-ABDC-F5F7B7D98A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8116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CA310-5C22-4314-BB2E-AAB0DF7D05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017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8E04F-E2A9-4E16-B844-6725D799C9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4116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96714-D319-4056-B67F-A9F453C100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0045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17C89-33B0-429B-8F53-D263F2EFDF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444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911BA-5CC2-4BD5-92B6-B3D3F66412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747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865C7-E9EA-4D25-AFC6-F77614F978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2823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4288F-9169-41D4-868C-2A08EE7FBD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984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DE04-4DF5-4453-9EDC-B17F133D1EED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9B84-CD32-4DBB-B896-9598FBBCC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664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DA961E-E409-48A6-95BB-EC4E8CBB2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6652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D6DD261-C924-4636-9CA3-28C03B08F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6109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E3C5ABD-E841-423E-B3B9-57D053872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56586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533400"/>
            <a:ext cx="538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533400"/>
            <a:ext cx="538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4C1ABC4-8EB8-410C-B420-30EA46CF8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51697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E3D2D30-C914-42AF-BF81-0CEAF7BCC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27975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DEAE0B-20E1-4DD2-8A29-02A91119A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3634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507A98-86D7-4DC5-B208-5A8067CD3E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5220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CFEB37D-7EE4-4128-BB7D-D3B5719F90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46431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6D77F1C-84DF-4850-8451-ADE7F7A04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6173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8B602D-E294-442C-A3ED-994328125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9992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DE04-4DF5-4453-9EDC-B17F133D1EED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9B84-CD32-4DBB-B896-9598FBBCC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679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0488"/>
            <a:ext cx="2743200" cy="57007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0488"/>
            <a:ext cx="8026400" cy="57007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65088E1-1BEE-48A6-9921-04F1C85C2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50658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E0B5EE-9B57-44F3-84FF-89CF1EFA80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422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21B6C90-63B4-4191-8301-AA0A52322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33125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760955D-0903-4D48-956A-3B46A1201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737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533400"/>
            <a:ext cx="538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533400"/>
            <a:ext cx="538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18A1C1-D27F-4617-9323-7E42E6A35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86000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AEFD4B-372F-461A-863C-17A21FC5E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90567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E9A290F-660E-40F4-A0A2-89CC7C5B5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0005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88C5D59-56FA-44B3-A14C-5A7EAC7F5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23701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0F95F0D-334A-4A64-AE0C-AB3B2EC80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69306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62A574A-931E-4D74-AB36-D1EFCB582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2064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BDE04-4DF5-4453-9EDC-B17F133D1EED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99B84-CD32-4DBB-B896-9598FBBCC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257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C55D096-F9A2-42D0-82F0-BA501EE4B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62675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0488"/>
            <a:ext cx="2743200" cy="57007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0488"/>
            <a:ext cx="8026400" cy="57007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0161829-8F20-4EE1-BFC2-16382912E1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3115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BDE04-4DF5-4453-9EDC-B17F133D1EED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99B84-CD32-4DBB-B896-9598FBBCC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7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B8939-931E-4B7F-826C-6226A100D4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8EFE4-27D7-4CA3-9D18-3210DCEEB2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8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6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76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6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76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6AAB96-76F1-4A24-BBF0-A2AB7D8F199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0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6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6D5301-63C0-45C8-8090-6867D6743BF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9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78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78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6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78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BE591C-234C-44F6-9341-781004334AC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14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099AFD-7AF6-4C5E-A9A0-6E684A59F97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3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90488"/>
            <a:ext cx="1097280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itchFamily="34" charset="0"/>
              </a:rPr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533400"/>
            <a:ext cx="10972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altLang="en-US" smtClean="0">
                <a:sym typeface="Arial" pitchFamily="34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pitchFamily="34" charset="0"/>
              </a:rPr>
              <a:t>Fifth level</a:t>
            </a:r>
          </a:p>
        </p:txBody>
      </p:sp>
      <p:sp>
        <p:nvSpPr>
          <p:cNvPr id="648196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9950451" y="6245225"/>
            <a:ext cx="41698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D31B19-57FB-4B25-A292-1927E2ADA91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5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pitchFamily="34" charset="0"/>
        <a:buChar char="–"/>
        <a:defRPr sz="2800">
          <a:solidFill>
            <a:schemeClr val="tx1"/>
          </a:solidFill>
          <a:latin typeface="+mn-lt"/>
          <a:cs typeface="+mn-cs"/>
          <a:sym typeface="Arial" pitchFamily="34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pitchFamily="34" charset="0"/>
        <a:buChar char="•"/>
        <a:defRPr sz="2400">
          <a:solidFill>
            <a:schemeClr val="tx1"/>
          </a:solidFill>
          <a:latin typeface="+mn-lt"/>
          <a:cs typeface="+mn-cs"/>
          <a:sym typeface="Arial" pitchFamily="34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itchFamily="34" charset="0"/>
        <a:buChar char="–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90488"/>
            <a:ext cx="1097280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itchFamily="34" charset="0"/>
              </a:rPr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533400"/>
            <a:ext cx="10972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altLang="en-US" smtClean="0">
                <a:sym typeface="Arial" pitchFamily="34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pitchFamily="34" charset="0"/>
              </a:rPr>
              <a:t>Fifth level</a:t>
            </a:r>
          </a:p>
        </p:txBody>
      </p:sp>
      <p:sp>
        <p:nvSpPr>
          <p:cNvPr id="648196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9950465" y="6245225"/>
            <a:ext cx="41698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Arial" pitchFamily="34" charset="0"/>
                <a:sym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1388EB-3461-402C-824D-AC8A6C52441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42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ransition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  <a:sym typeface="Arial" pitchFamily="34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pitchFamily="34" charset="0"/>
        <a:buChar char="–"/>
        <a:defRPr sz="2800">
          <a:solidFill>
            <a:schemeClr val="tx1"/>
          </a:solidFill>
          <a:latin typeface="+mn-lt"/>
          <a:cs typeface="+mn-cs"/>
          <a:sym typeface="Arial" pitchFamily="34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pitchFamily="34" charset="0"/>
        <a:buChar char="•"/>
        <a:defRPr sz="2400">
          <a:solidFill>
            <a:schemeClr val="tx1"/>
          </a:solidFill>
          <a:latin typeface="+mn-lt"/>
          <a:cs typeface="+mn-cs"/>
          <a:sym typeface="Arial" pitchFamily="34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itchFamily="34" charset="0"/>
        <a:buChar char="–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oleObject" Target="../embeddings/oleObject52.bin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53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13" Type="http://schemas.openxmlformats.org/officeDocument/2006/relationships/oleObject" Target="../embeddings/oleObject58.bin"/><Relationship Id="rId18" Type="http://schemas.openxmlformats.org/officeDocument/2006/relationships/image" Target="../media/image62.wmf"/><Relationship Id="rId26" Type="http://schemas.openxmlformats.org/officeDocument/2006/relationships/oleObject" Target="../embeddings/oleObject65.bin"/><Relationship Id="rId3" Type="http://schemas.openxmlformats.org/officeDocument/2006/relationships/oleObject" Target="../embeddings/oleObject54.bin"/><Relationship Id="rId21" Type="http://schemas.openxmlformats.org/officeDocument/2006/relationships/oleObject" Target="../embeddings/oleObject62.bin"/><Relationship Id="rId7" Type="http://schemas.openxmlformats.org/officeDocument/2006/relationships/oleObject" Target="../embeddings/oleObject56.bin"/><Relationship Id="rId12" Type="http://schemas.openxmlformats.org/officeDocument/2006/relationships/image" Target="../media/image67.png"/><Relationship Id="rId17" Type="http://schemas.openxmlformats.org/officeDocument/2006/relationships/oleObject" Target="../embeddings/oleObject60.bin"/><Relationship Id="rId25" Type="http://schemas.openxmlformats.org/officeDocument/2006/relationships/oleObject" Target="../embeddings/oleObject6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1.wmf"/><Relationship Id="rId20" Type="http://schemas.openxmlformats.org/officeDocument/2006/relationships/image" Target="../media/image63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57.wmf"/><Relationship Id="rId11" Type="http://schemas.openxmlformats.org/officeDocument/2006/relationships/image" Target="../media/image66.png"/><Relationship Id="rId24" Type="http://schemas.openxmlformats.org/officeDocument/2006/relationships/image" Target="../media/image65.wmf"/><Relationship Id="rId5" Type="http://schemas.openxmlformats.org/officeDocument/2006/relationships/oleObject" Target="../embeddings/oleObject55.bin"/><Relationship Id="rId15" Type="http://schemas.openxmlformats.org/officeDocument/2006/relationships/oleObject" Target="../embeddings/oleObject59.bin"/><Relationship Id="rId23" Type="http://schemas.openxmlformats.org/officeDocument/2006/relationships/oleObject" Target="../embeddings/oleObject63.bin"/><Relationship Id="rId10" Type="http://schemas.openxmlformats.org/officeDocument/2006/relationships/image" Target="../media/image59.wmf"/><Relationship Id="rId19" Type="http://schemas.openxmlformats.org/officeDocument/2006/relationships/oleObject" Target="../embeddings/oleObject61.bin"/><Relationship Id="rId4" Type="http://schemas.openxmlformats.org/officeDocument/2006/relationships/image" Target="../media/image56.wmf"/><Relationship Id="rId9" Type="http://schemas.openxmlformats.org/officeDocument/2006/relationships/oleObject" Target="../embeddings/oleObject57.bin"/><Relationship Id="rId14" Type="http://schemas.openxmlformats.org/officeDocument/2006/relationships/image" Target="../media/image60.wmf"/><Relationship Id="rId22" Type="http://schemas.openxmlformats.org/officeDocument/2006/relationships/image" Target="../media/image64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oleObject" Target="../embeddings/oleObject66.bin"/><Relationship Id="rId7" Type="http://schemas.openxmlformats.org/officeDocument/2006/relationships/oleObject" Target="../embeddings/oleObject68.bin"/><Relationship Id="rId12" Type="http://schemas.openxmlformats.org/officeDocument/2006/relationships/image" Target="../media/image7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9.wmf"/><Relationship Id="rId11" Type="http://schemas.openxmlformats.org/officeDocument/2006/relationships/oleObject" Target="../embeddings/oleObject70.bin"/><Relationship Id="rId5" Type="http://schemas.openxmlformats.org/officeDocument/2006/relationships/oleObject" Target="../embeddings/oleObject67.bin"/><Relationship Id="rId10" Type="http://schemas.openxmlformats.org/officeDocument/2006/relationships/image" Target="../media/image71.wmf"/><Relationship Id="rId4" Type="http://schemas.openxmlformats.org/officeDocument/2006/relationships/image" Target="../media/image68.wmf"/><Relationship Id="rId9" Type="http://schemas.openxmlformats.org/officeDocument/2006/relationships/oleObject" Target="../embeddings/oleObject69.bin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75.bin"/><Relationship Id="rId18" Type="http://schemas.openxmlformats.org/officeDocument/2006/relationships/image" Target="../media/image79.wmf"/><Relationship Id="rId26" Type="http://schemas.openxmlformats.org/officeDocument/2006/relationships/image" Target="../media/image82.wmf"/><Relationship Id="rId3" Type="http://schemas.openxmlformats.org/officeDocument/2006/relationships/oleObject" Target="../embeddings/oleObject71.bin"/><Relationship Id="rId21" Type="http://schemas.openxmlformats.org/officeDocument/2006/relationships/image" Target="../media/image80.wmf"/><Relationship Id="rId34" Type="http://schemas.openxmlformats.org/officeDocument/2006/relationships/image" Target="../media/image86.wmf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76.emf"/><Relationship Id="rId17" Type="http://schemas.openxmlformats.org/officeDocument/2006/relationships/oleObject" Target="../embeddings/oleObject77.bin"/><Relationship Id="rId25" Type="http://schemas.openxmlformats.org/officeDocument/2006/relationships/oleObject" Target="../embeddings/oleObject82.bin"/><Relationship Id="rId33" Type="http://schemas.openxmlformats.org/officeDocument/2006/relationships/oleObject" Target="../embeddings/oleObject86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8.wmf"/><Relationship Id="rId20" Type="http://schemas.openxmlformats.org/officeDocument/2006/relationships/oleObject" Target="../embeddings/oleObject79.bin"/><Relationship Id="rId29" Type="http://schemas.openxmlformats.org/officeDocument/2006/relationships/oleObject" Target="../embeddings/oleObject84.bin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5.emf"/><Relationship Id="rId11" Type="http://schemas.openxmlformats.org/officeDocument/2006/relationships/oleObject" Target="../embeddings/oleObject74.bin"/><Relationship Id="rId24" Type="http://schemas.openxmlformats.org/officeDocument/2006/relationships/oleObject" Target="../embeddings/oleObject81.bin"/><Relationship Id="rId32" Type="http://schemas.openxmlformats.org/officeDocument/2006/relationships/image" Target="../media/image85.wmf"/><Relationship Id="rId5" Type="http://schemas.openxmlformats.org/officeDocument/2006/relationships/customXml" Target="../ink/ink1.xml"/><Relationship Id="rId15" Type="http://schemas.openxmlformats.org/officeDocument/2006/relationships/oleObject" Target="../embeddings/oleObject76.bin"/><Relationship Id="rId23" Type="http://schemas.openxmlformats.org/officeDocument/2006/relationships/image" Target="../media/image81.wmf"/><Relationship Id="rId28" Type="http://schemas.openxmlformats.org/officeDocument/2006/relationships/image" Target="../media/image83.wmf"/><Relationship Id="rId36" Type="http://schemas.openxmlformats.org/officeDocument/2006/relationships/image" Target="../media/image87.wmf"/><Relationship Id="rId10" Type="http://schemas.openxmlformats.org/officeDocument/2006/relationships/image" Target="../media/image75.wmf"/><Relationship Id="rId19" Type="http://schemas.openxmlformats.org/officeDocument/2006/relationships/oleObject" Target="../embeddings/oleObject78.bin"/><Relationship Id="rId31" Type="http://schemas.openxmlformats.org/officeDocument/2006/relationships/oleObject" Target="../embeddings/oleObject85.bin"/><Relationship Id="rId4" Type="http://schemas.openxmlformats.org/officeDocument/2006/relationships/image" Target="../media/image73.wmf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77.wmf"/><Relationship Id="rId22" Type="http://schemas.openxmlformats.org/officeDocument/2006/relationships/oleObject" Target="../embeddings/oleObject80.bin"/><Relationship Id="rId27" Type="http://schemas.openxmlformats.org/officeDocument/2006/relationships/oleObject" Target="../embeddings/oleObject83.bin"/><Relationship Id="rId30" Type="http://schemas.openxmlformats.org/officeDocument/2006/relationships/image" Target="../media/image84.wmf"/><Relationship Id="rId35" Type="http://schemas.openxmlformats.org/officeDocument/2006/relationships/oleObject" Target="../embeddings/oleObject87.bin"/><Relationship Id="rId8" Type="http://schemas.openxmlformats.org/officeDocument/2006/relationships/image" Target="../media/image7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13" Type="http://schemas.openxmlformats.org/officeDocument/2006/relationships/oleObject" Target="../embeddings/oleObject93.bin"/><Relationship Id="rId18" Type="http://schemas.openxmlformats.org/officeDocument/2006/relationships/oleObject" Target="../embeddings/oleObject95.bin"/><Relationship Id="rId26" Type="http://schemas.openxmlformats.org/officeDocument/2006/relationships/image" Target="../media/image98.wmf"/><Relationship Id="rId3" Type="http://schemas.openxmlformats.org/officeDocument/2006/relationships/oleObject" Target="../embeddings/oleObject88.bin"/><Relationship Id="rId21" Type="http://schemas.openxmlformats.org/officeDocument/2006/relationships/image" Target="../media/image96.wmf"/><Relationship Id="rId7" Type="http://schemas.openxmlformats.org/officeDocument/2006/relationships/oleObject" Target="../embeddings/oleObject90.bin"/><Relationship Id="rId12" Type="http://schemas.openxmlformats.org/officeDocument/2006/relationships/image" Target="../media/image92.wmf"/><Relationship Id="rId17" Type="http://schemas.openxmlformats.org/officeDocument/2006/relationships/image" Target="../media/image27.png"/><Relationship Id="rId25" Type="http://schemas.openxmlformats.org/officeDocument/2006/relationships/oleObject" Target="../embeddings/oleObject9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4.wmf"/><Relationship Id="rId20" Type="http://schemas.openxmlformats.org/officeDocument/2006/relationships/oleObject" Target="../embeddings/oleObject96.bin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9.wmf"/><Relationship Id="rId11" Type="http://schemas.openxmlformats.org/officeDocument/2006/relationships/oleObject" Target="../embeddings/oleObject92.bin"/><Relationship Id="rId24" Type="http://schemas.openxmlformats.org/officeDocument/2006/relationships/image" Target="../media/image97.wmf"/><Relationship Id="rId5" Type="http://schemas.openxmlformats.org/officeDocument/2006/relationships/oleObject" Target="../embeddings/oleObject89.bin"/><Relationship Id="rId15" Type="http://schemas.openxmlformats.org/officeDocument/2006/relationships/oleObject" Target="../embeddings/oleObject94.bin"/><Relationship Id="rId23" Type="http://schemas.openxmlformats.org/officeDocument/2006/relationships/oleObject" Target="../embeddings/oleObject97.bin"/><Relationship Id="rId10" Type="http://schemas.openxmlformats.org/officeDocument/2006/relationships/image" Target="../media/image91.wmf"/><Relationship Id="rId19" Type="http://schemas.openxmlformats.org/officeDocument/2006/relationships/image" Target="../media/image95.wmf"/><Relationship Id="rId4" Type="http://schemas.openxmlformats.org/officeDocument/2006/relationships/image" Target="../media/image88.wmf"/><Relationship Id="rId9" Type="http://schemas.openxmlformats.org/officeDocument/2006/relationships/oleObject" Target="../embeddings/oleObject91.bin"/><Relationship Id="rId14" Type="http://schemas.openxmlformats.org/officeDocument/2006/relationships/image" Target="../media/image93.wmf"/><Relationship Id="rId2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13" Type="http://schemas.openxmlformats.org/officeDocument/2006/relationships/oleObject" Target="../embeddings/oleObject104.bin"/><Relationship Id="rId18" Type="http://schemas.openxmlformats.org/officeDocument/2006/relationships/image" Target="../media/image106.wmf"/><Relationship Id="rId3" Type="http://schemas.openxmlformats.org/officeDocument/2006/relationships/oleObject" Target="../embeddings/oleObject99.bin"/><Relationship Id="rId7" Type="http://schemas.openxmlformats.org/officeDocument/2006/relationships/oleObject" Target="../embeddings/oleObject101.bin"/><Relationship Id="rId12" Type="http://schemas.openxmlformats.org/officeDocument/2006/relationships/image" Target="../media/image103.wmf"/><Relationship Id="rId17" Type="http://schemas.openxmlformats.org/officeDocument/2006/relationships/oleObject" Target="../embeddings/oleObject10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5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0.wmf"/><Relationship Id="rId11" Type="http://schemas.openxmlformats.org/officeDocument/2006/relationships/oleObject" Target="../embeddings/oleObject103.bin"/><Relationship Id="rId5" Type="http://schemas.openxmlformats.org/officeDocument/2006/relationships/oleObject" Target="../embeddings/oleObject100.bin"/><Relationship Id="rId15" Type="http://schemas.openxmlformats.org/officeDocument/2006/relationships/oleObject" Target="../embeddings/oleObject105.bin"/><Relationship Id="rId10" Type="http://schemas.openxmlformats.org/officeDocument/2006/relationships/image" Target="../media/image102.wmf"/><Relationship Id="rId4" Type="http://schemas.openxmlformats.org/officeDocument/2006/relationships/image" Target="../media/image99.wmf"/><Relationship Id="rId9" Type="http://schemas.openxmlformats.org/officeDocument/2006/relationships/oleObject" Target="../embeddings/oleObject102.bin"/><Relationship Id="rId14" Type="http://schemas.openxmlformats.org/officeDocument/2006/relationships/image" Target="../media/image10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7.bin"/><Relationship Id="rId7" Type="http://schemas.openxmlformats.org/officeDocument/2006/relationships/image" Target="../media/image10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8.wmf"/><Relationship Id="rId5" Type="http://schemas.openxmlformats.org/officeDocument/2006/relationships/oleObject" Target="../embeddings/oleObject108.bin"/><Relationship Id="rId4" Type="http://schemas.openxmlformats.org/officeDocument/2006/relationships/image" Target="../media/image10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oleObject" Target="../embeddings/oleObject109.bin"/><Relationship Id="rId7" Type="http://schemas.openxmlformats.org/officeDocument/2006/relationships/image" Target="../media/image115.png"/><Relationship Id="rId12" Type="http://schemas.openxmlformats.org/officeDocument/2006/relationships/image" Target="../media/image1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14.wmf"/><Relationship Id="rId11" Type="http://schemas.openxmlformats.org/officeDocument/2006/relationships/oleObject" Target="../embeddings/oleObject111.bin"/><Relationship Id="rId5" Type="http://schemas.openxmlformats.org/officeDocument/2006/relationships/image" Target="../media/image113.wmf"/><Relationship Id="rId10" Type="http://schemas.openxmlformats.org/officeDocument/2006/relationships/image" Target="../media/image111.png"/><Relationship Id="rId4" Type="http://schemas.openxmlformats.org/officeDocument/2006/relationships/image" Target="../media/image110.wmf"/><Relationship Id="rId9" Type="http://schemas.openxmlformats.org/officeDocument/2006/relationships/oleObject" Target="../embeddings/oleObject110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.wmf"/><Relationship Id="rId5" Type="http://schemas.openxmlformats.org/officeDocument/2006/relationships/image" Target="../media/image1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wmf"/><Relationship Id="rId1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8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8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8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8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7.wmf"/><Relationship Id="rId10" Type="http://schemas.openxmlformats.org/officeDocument/2006/relationships/image" Target="../media/image11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5.bin"/><Relationship Id="rId18" Type="http://schemas.openxmlformats.org/officeDocument/2006/relationships/image" Target="../media/image20.wmf"/><Relationship Id="rId26" Type="http://schemas.openxmlformats.org/officeDocument/2006/relationships/image" Target="../media/image23.wmf"/><Relationship Id="rId3" Type="http://schemas.openxmlformats.org/officeDocument/2006/relationships/oleObject" Target="../embeddings/oleObject10.bin"/><Relationship Id="rId21" Type="http://schemas.openxmlformats.org/officeDocument/2006/relationships/oleObject" Target="../embeddings/oleObject2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18.wmf"/><Relationship Id="rId17" Type="http://schemas.openxmlformats.org/officeDocument/2006/relationships/oleObject" Target="../embeddings/oleObject18.bin"/><Relationship Id="rId25" Type="http://schemas.openxmlformats.org/officeDocument/2006/relationships/oleObject" Target="../embeddings/oleObject23.bin"/><Relationship Id="rId33" Type="http://schemas.openxmlformats.org/officeDocument/2006/relationships/image" Target="../media/image26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7.bin"/><Relationship Id="rId20" Type="http://schemas.openxmlformats.org/officeDocument/2006/relationships/image" Target="../media/image21.wmf"/><Relationship Id="rId29" Type="http://schemas.openxmlformats.org/officeDocument/2006/relationships/oleObject" Target="../embeddings/oleObject25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14.bin"/><Relationship Id="rId24" Type="http://schemas.openxmlformats.org/officeDocument/2006/relationships/image" Target="../media/image22.wmf"/><Relationship Id="rId32" Type="http://schemas.openxmlformats.org/officeDocument/2006/relationships/oleObject" Target="../embeddings/oleObject26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23" Type="http://schemas.openxmlformats.org/officeDocument/2006/relationships/oleObject" Target="../embeddings/oleObject22.bin"/><Relationship Id="rId28" Type="http://schemas.openxmlformats.org/officeDocument/2006/relationships/image" Target="../media/image24.wmf"/><Relationship Id="rId10" Type="http://schemas.openxmlformats.org/officeDocument/2006/relationships/image" Target="../media/image17.wmf"/><Relationship Id="rId19" Type="http://schemas.openxmlformats.org/officeDocument/2006/relationships/oleObject" Target="../embeddings/oleObject19.bin"/><Relationship Id="rId31" Type="http://schemas.openxmlformats.org/officeDocument/2006/relationships/image" Target="../media/image27.e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19.wmf"/><Relationship Id="rId22" Type="http://schemas.openxmlformats.org/officeDocument/2006/relationships/oleObject" Target="../embeddings/oleObject21.bin"/><Relationship Id="rId27" Type="http://schemas.openxmlformats.org/officeDocument/2006/relationships/oleObject" Target="../embeddings/oleObject24.bin"/><Relationship Id="rId30" Type="http://schemas.openxmlformats.org/officeDocument/2006/relationships/image" Target="../media/image25.emf"/><Relationship Id="rId8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32.bin"/><Relationship Id="rId18" Type="http://schemas.openxmlformats.org/officeDocument/2006/relationships/image" Target="../media/image35.wmf"/><Relationship Id="rId26" Type="http://schemas.openxmlformats.org/officeDocument/2006/relationships/oleObject" Target="../embeddings/oleObject38.bin"/><Relationship Id="rId3" Type="http://schemas.openxmlformats.org/officeDocument/2006/relationships/oleObject" Target="../embeddings/oleObject27.bin"/><Relationship Id="rId21" Type="http://schemas.openxmlformats.org/officeDocument/2006/relationships/oleObject" Target="../embeddings/oleObject36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32.wmf"/><Relationship Id="rId17" Type="http://schemas.openxmlformats.org/officeDocument/2006/relationships/oleObject" Target="../embeddings/oleObject34.bin"/><Relationship Id="rId25" Type="http://schemas.openxmlformats.org/officeDocument/2006/relationships/image" Target="../media/image38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4.wmf"/><Relationship Id="rId20" Type="http://schemas.openxmlformats.org/officeDocument/2006/relationships/image" Target="../media/image36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31.bin"/><Relationship Id="rId24" Type="http://schemas.openxmlformats.org/officeDocument/2006/relationships/oleObject" Target="../embeddings/oleObject37.bin"/><Relationship Id="rId5" Type="http://schemas.openxmlformats.org/officeDocument/2006/relationships/oleObject" Target="../embeddings/oleObject28.bin"/><Relationship Id="rId15" Type="http://schemas.openxmlformats.org/officeDocument/2006/relationships/oleObject" Target="../embeddings/oleObject33.bin"/><Relationship Id="rId23" Type="http://schemas.openxmlformats.org/officeDocument/2006/relationships/image" Target="../media/image27.emf"/><Relationship Id="rId10" Type="http://schemas.openxmlformats.org/officeDocument/2006/relationships/image" Target="../media/image31.wmf"/><Relationship Id="rId19" Type="http://schemas.openxmlformats.org/officeDocument/2006/relationships/oleObject" Target="../embeddings/oleObject35.bin"/><Relationship Id="rId4" Type="http://schemas.openxmlformats.org/officeDocument/2006/relationships/image" Target="../media/image28.wmf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33.wmf"/><Relationship Id="rId22" Type="http://schemas.openxmlformats.org/officeDocument/2006/relationships/image" Target="../media/image37.emf"/><Relationship Id="rId27" Type="http://schemas.openxmlformats.org/officeDocument/2006/relationships/image" Target="../media/image39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oleObject" Target="../embeddings/oleObject39.bin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wmf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oleObject" Target="../embeddings/oleObject45.bin"/><Relationship Id="rId18" Type="http://schemas.openxmlformats.org/officeDocument/2006/relationships/image" Target="../media/image48.wmf"/><Relationship Id="rId26" Type="http://schemas.openxmlformats.org/officeDocument/2006/relationships/image" Target="../media/image52.wmf"/><Relationship Id="rId3" Type="http://schemas.openxmlformats.org/officeDocument/2006/relationships/oleObject" Target="../embeddings/oleObject40.bin"/><Relationship Id="rId21" Type="http://schemas.openxmlformats.org/officeDocument/2006/relationships/oleObject" Target="../embeddings/oleObject49.bin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45.wmf"/><Relationship Id="rId17" Type="http://schemas.openxmlformats.org/officeDocument/2006/relationships/oleObject" Target="../embeddings/oleObject47.bin"/><Relationship Id="rId25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7.wmf"/><Relationship Id="rId20" Type="http://schemas.openxmlformats.org/officeDocument/2006/relationships/image" Target="../media/image49.wmf"/><Relationship Id="rId29" Type="http://schemas.openxmlformats.org/officeDocument/2006/relationships/image" Target="../media/image53.png"/><Relationship Id="rId1" Type="http://schemas.openxmlformats.org/officeDocument/2006/relationships/vmlDrawing" Target="../drawings/vmlDrawing7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44.bin"/><Relationship Id="rId24" Type="http://schemas.openxmlformats.org/officeDocument/2006/relationships/image" Target="../media/image51.wmf"/><Relationship Id="rId5" Type="http://schemas.openxmlformats.org/officeDocument/2006/relationships/oleObject" Target="../embeddings/oleObject41.bin"/><Relationship Id="rId15" Type="http://schemas.openxmlformats.org/officeDocument/2006/relationships/oleObject" Target="../embeddings/oleObject46.bin"/><Relationship Id="rId23" Type="http://schemas.openxmlformats.org/officeDocument/2006/relationships/oleObject" Target="../embeddings/oleObject50.bin"/><Relationship Id="rId28" Type="http://schemas.openxmlformats.org/officeDocument/2006/relationships/image" Target="../media/image64.png"/><Relationship Id="rId10" Type="http://schemas.openxmlformats.org/officeDocument/2006/relationships/image" Target="../media/image44.wmf"/><Relationship Id="rId19" Type="http://schemas.openxmlformats.org/officeDocument/2006/relationships/oleObject" Target="../embeddings/oleObject48.bin"/><Relationship Id="rId4" Type="http://schemas.openxmlformats.org/officeDocument/2006/relationships/image" Target="../media/image41.wmf"/><Relationship Id="rId9" Type="http://schemas.openxmlformats.org/officeDocument/2006/relationships/oleObject" Target="../embeddings/oleObject43.bin"/><Relationship Id="rId14" Type="http://schemas.openxmlformats.org/officeDocument/2006/relationships/image" Target="../media/image46.wmf"/><Relationship Id="rId22" Type="http://schemas.openxmlformats.org/officeDocument/2006/relationships/image" Target="../media/image50.wmf"/><Relationship Id="rId27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9A4C8F-4C3C-4DCB-9FD8-D94372465C1E}"/>
              </a:ext>
            </a:extLst>
          </p:cNvPr>
          <p:cNvSpPr txBox="1"/>
          <p:nvPr/>
        </p:nvSpPr>
        <p:spPr>
          <a:xfrm>
            <a:off x="2266265" y="6048888"/>
            <a:ext cx="9100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rgbClr val="003399"/>
                </a:solidFill>
                <a:ea typeface="Cambria Math" panose="02040503050406030204" pitchFamily="18" charset="0"/>
              </a:rPr>
              <a:t>Lecture 21:  Quantum information</a:t>
            </a:r>
            <a:endParaRPr lang="en-US" sz="2000" b="1" dirty="0">
              <a:solidFill>
                <a:srgbClr val="000099"/>
              </a:solidFill>
              <a:ea typeface="Cambria Math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9A4C8F-4C3C-4DCB-9FD8-D94372465C1E}"/>
              </a:ext>
            </a:extLst>
          </p:cNvPr>
          <p:cNvSpPr txBox="1"/>
          <p:nvPr/>
        </p:nvSpPr>
        <p:spPr>
          <a:xfrm>
            <a:off x="1666978" y="261031"/>
            <a:ext cx="10281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rgbClr val="C00000"/>
                </a:solidFill>
                <a:ea typeface="Cambria Math" panose="02040503050406030204" pitchFamily="18" charset="0"/>
              </a:rPr>
              <a:t>Lecture 20:  The dc SQUID --- </a:t>
            </a:r>
            <a:r>
              <a:rPr lang="en-US" sz="2000" b="1" dirty="0">
                <a:solidFill>
                  <a:srgbClr val="C00000"/>
                </a:solidFill>
                <a:ea typeface="Cambria Math" panose="02040503050406030204" pitchFamily="18" charset="0"/>
              </a:rPr>
              <a:t>operation and </a:t>
            </a:r>
            <a:r>
              <a:rPr lang="en-US" sz="2000" b="1" dirty="0" smtClean="0">
                <a:solidFill>
                  <a:srgbClr val="C00000"/>
                </a:solidFill>
                <a:ea typeface="Cambria Math" panose="02040503050406030204" pitchFamily="18" charset="0"/>
              </a:rPr>
              <a:t>applications</a:t>
            </a:r>
            <a:endParaRPr lang="en-US" sz="2000" b="1" dirty="0">
              <a:solidFill>
                <a:srgbClr val="C00000"/>
              </a:solidFill>
              <a:ea typeface="Cambria Math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8814" y="6064277"/>
            <a:ext cx="1105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Next time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7750" y="243838"/>
            <a:ext cx="730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Today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9493" y="270411"/>
            <a:ext cx="1012873" cy="3161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9493" y="6090850"/>
            <a:ext cx="1577451" cy="3161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DFE85D-3962-4468-AC4C-76417401F8F1}"/>
              </a:ext>
            </a:extLst>
          </p:cNvPr>
          <p:cNvSpPr txBox="1"/>
          <p:nvPr/>
        </p:nvSpPr>
        <p:spPr>
          <a:xfrm>
            <a:off x="1084765" y="1503026"/>
            <a:ext cx="10101592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>
                <a:ea typeface="Cambria Math" panose="02040503050406030204" pitchFamily="18" charset="0"/>
              </a:rPr>
              <a:t>D</a:t>
            </a:r>
            <a:r>
              <a:rPr lang="en-US" dirty="0" smtClean="0">
                <a:ea typeface="Cambria Math" panose="02040503050406030204" pitchFamily="18" charset="0"/>
              </a:rPr>
              <a:t>iscussion of dc SQUIDs in two parts:</a:t>
            </a:r>
          </a:p>
          <a:p>
            <a:pPr marL="342900" indent="-342900">
              <a:spcAft>
                <a:spcPts val="1800"/>
              </a:spcAft>
              <a:buAutoNum type="arabicPeriod"/>
            </a:pPr>
            <a:r>
              <a:rPr lang="en-US" dirty="0" smtClean="0">
                <a:ea typeface="Cambria Math" panose="02040503050406030204" pitchFamily="18" charset="0"/>
              </a:rPr>
              <a:t>Models</a:t>
            </a:r>
            <a:endParaRPr lang="en-US" dirty="0">
              <a:ea typeface="Cambria Math" panose="02040503050406030204" pitchFamily="18" charset="0"/>
            </a:endParaRP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dirty="0" smtClean="0">
                <a:ea typeface="Cambria Math" panose="02040503050406030204" pitchFamily="18" charset="0"/>
              </a:rPr>
              <a:t>Operation and applications</a:t>
            </a:r>
            <a:endParaRPr lang="en-US" dirty="0">
              <a:ea typeface="Cambria Math" panose="02040503050406030204" pitchFamily="18" charset="0"/>
            </a:endParaRPr>
          </a:p>
          <a:p>
            <a:pPr>
              <a:spcAft>
                <a:spcPts val="1800"/>
              </a:spcAft>
            </a:pPr>
            <a:endParaRPr lang="en-US" dirty="0">
              <a:ea typeface="Cambria Math" panose="02040503050406030204" pitchFamily="18" charset="0"/>
            </a:endParaRPr>
          </a:p>
          <a:p>
            <a:pPr>
              <a:spcAft>
                <a:spcPts val="1800"/>
              </a:spcAft>
            </a:pPr>
            <a:endParaRPr lang="en-US" dirty="0" smtClean="0">
              <a:ea typeface="Cambria Math" panose="02040503050406030204" pitchFamily="18" charset="0"/>
            </a:endParaRPr>
          </a:p>
          <a:p>
            <a:pPr>
              <a:spcAft>
                <a:spcPts val="1200"/>
              </a:spcAft>
            </a:pPr>
            <a:r>
              <a:rPr lang="en-US" dirty="0" smtClean="0">
                <a:ea typeface="Cambria Math" panose="02040503050406030204" pitchFamily="18" charset="0"/>
              </a:rPr>
              <a:t>	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536723" y="2650343"/>
            <a:ext cx="389206" cy="173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9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4137193"/>
              </p:ext>
            </p:extLst>
          </p:nvPr>
        </p:nvGraphicFramePr>
        <p:xfrm>
          <a:off x="4130853" y="277160"/>
          <a:ext cx="854858" cy="341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2" name="Equation" r:id="rId3" imgW="444240" imgH="177480" progId="Equation.DSMT4">
                  <p:embed/>
                </p:oleObj>
              </mc:Choice>
              <mc:Fallback>
                <p:oleObj name="Equation" r:id="rId3" imgW="444240" imgH="17748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30853" y="277160"/>
                        <a:ext cx="854858" cy="341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Arc 15"/>
          <p:cNvSpPr/>
          <p:nvPr/>
        </p:nvSpPr>
        <p:spPr>
          <a:xfrm rot="20862339">
            <a:off x="1313712" y="2689235"/>
            <a:ext cx="2230577" cy="2648241"/>
          </a:xfrm>
          <a:prstGeom prst="arc">
            <a:avLst>
              <a:gd name="adj1" fmla="val 16570428"/>
              <a:gd name="adj2" fmla="val 18542570"/>
            </a:avLst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/>
          <p:cNvSpPr/>
          <p:nvPr/>
        </p:nvSpPr>
        <p:spPr>
          <a:xfrm rot="19406636">
            <a:off x="2885181" y="2604612"/>
            <a:ext cx="2230577" cy="2648241"/>
          </a:xfrm>
          <a:prstGeom prst="arc">
            <a:avLst>
              <a:gd name="adj1" fmla="val 15845553"/>
              <a:gd name="adj2" fmla="val 17955868"/>
            </a:avLst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16602592" flipH="1" flipV="1">
            <a:off x="5572962" y="6850641"/>
            <a:ext cx="652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E</a:t>
            </a:r>
          </a:p>
        </p:txBody>
      </p:sp>
      <p:sp>
        <p:nvSpPr>
          <p:cNvPr id="85" name="Rectangle 84"/>
          <p:cNvSpPr/>
          <p:nvPr/>
        </p:nvSpPr>
        <p:spPr>
          <a:xfrm>
            <a:off x="462490" y="274833"/>
            <a:ext cx="3314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(3)  Linearity --- </a:t>
            </a:r>
            <a:r>
              <a:rPr lang="en-US" dirty="0"/>
              <a:t>flux-locked </a:t>
            </a:r>
            <a:r>
              <a:rPr lang="en-US" dirty="0" smtClean="0"/>
              <a:t>mode</a:t>
            </a:r>
            <a:endParaRPr lang="en-US" dirty="0"/>
          </a:p>
        </p:txBody>
      </p:sp>
      <p:sp>
        <p:nvSpPr>
          <p:cNvPr id="17" name="Arc 16"/>
          <p:cNvSpPr/>
          <p:nvPr/>
        </p:nvSpPr>
        <p:spPr>
          <a:xfrm rot="16539657" flipV="1">
            <a:off x="948428" y="2655730"/>
            <a:ext cx="2398749" cy="2457122"/>
          </a:xfrm>
          <a:prstGeom prst="arc">
            <a:avLst>
              <a:gd name="adj1" fmla="val 16796118"/>
              <a:gd name="adj2" fmla="val 19296856"/>
            </a:avLst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80B7B1-AED0-4F6F-9980-D705A4E730CC}"/>
              </a:ext>
            </a:extLst>
          </p:cNvPr>
          <p:cNvSpPr/>
          <p:nvPr/>
        </p:nvSpPr>
        <p:spPr>
          <a:xfrm>
            <a:off x="3953800" y="2541184"/>
            <a:ext cx="677987" cy="73493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80B7B1-AED0-4F6F-9980-D705A4E730CC}"/>
              </a:ext>
            </a:extLst>
          </p:cNvPr>
          <p:cNvSpPr/>
          <p:nvPr/>
        </p:nvSpPr>
        <p:spPr>
          <a:xfrm>
            <a:off x="5310382" y="2596453"/>
            <a:ext cx="720732" cy="626557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80B7B1-AED0-4F6F-9980-D705A4E730CC}"/>
              </a:ext>
            </a:extLst>
          </p:cNvPr>
          <p:cNvSpPr/>
          <p:nvPr/>
        </p:nvSpPr>
        <p:spPr>
          <a:xfrm>
            <a:off x="6815827" y="2596453"/>
            <a:ext cx="1192989" cy="562116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A8B6D33-FAC2-4035-ABC8-55A4E66C27C9}"/>
              </a:ext>
            </a:extLst>
          </p:cNvPr>
          <p:cNvCxnSpPr/>
          <p:nvPr/>
        </p:nvCxnSpPr>
        <p:spPr>
          <a:xfrm>
            <a:off x="3021252" y="1822605"/>
            <a:ext cx="0" cy="766113"/>
          </a:xfrm>
          <a:prstGeom prst="line">
            <a:avLst/>
          </a:prstGeom>
          <a:ln>
            <a:headEnd type="oval"/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A8B6D33-FAC2-4035-ABC8-55A4E66C27C9}"/>
              </a:ext>
            </a:extLst>
          </p:cNvPr>
          <p:cNvCxnSpPr/>
          <p:nvPr/>
        </p:nvCxnSpPr>
        <p:spPr>
          <a:xfrm flipV="1">
            <a:off x="1593610" y="3481851"/>
            <a:ext cx="554366" cy="12526"/>
          </a:xfrm>
          <a:prstGeom prst="line">
            <a:avLst/>
          </a:prstGeom>
          <a:ln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A8B6D33-FAC2-4035-ABC8-55A4E66C27C9}"/>
              </a:ext>
            </a:extLst>
          </p:cNvPr>
          <p:cNvCxnSpPr/>
          <p:nvPr/>
        </p:nvCxnSpPr>
        <p:spPr>
          <a:xfrm flipV="1">
            <a:off x="1566931" y="2560588"/>
            <a:ext cx="554366" cy="12526"/>
          </a:xfrm>
          <a:prstGeom prst="line">
            <a:avLst/>
          </a:prstGeom>
          <a:ln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139704" y="2549589"/>
            <a:ext cx="0" cy="9427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033701" y="2813359"/>
            <a:ext cx="128564" cy="345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 rot="5625803">
            <a:off x="1962453" y="2834874"/>
            <a:ext cx="349520" cy="324220"/>
            <a:chOff x="1475996" y="5290211"/>
            <a:chExt cx="2506836" cy="1300842"/>
          </a:xfrm>
        </p:grpSpPr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09EEEDAA-19B5-4A9C-ACD9-23F161DB46A6}"/>
                </a:ext>
              </a:extLst>
            </p:cNvPr>
            <p:cNvSpPr/>
            <p:nvPr/>
          </p:nvSpPr>
          <p:spPr>
            <a:xfrm rot="16200000">
              <a:off x="2126292" y="5522820"/>
              <a:ext cx="1272316" cy="815280"/>
            </a:xfrm>
            <a:prstGeom prst="arc">
              <a:avLst>
                <a:gd name="adj1" fmla="val 16200000"/>
                <a:gd name="adj2" fmla="val 5102596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09EEEDAA-19B5-4A9C-ACD9-23F161DB46A6}"/>
                </a:ext>
              </a:extLst>
            </p:cNvPr>
            <p:cNvSpPr/>
            <p:nvPr/>
          </p:nvSpPr>
          <p:spPr>
            <a:xfrm rot="16200000">
              <a:off x="1279245" y="5515488"/>
              <a:ext cx="1272316" cy="878814"/>
            </a:xfrm>
            <a:prstGeom prst="arc">
              <a:avLst>
                <a:gd name="adj1" fmla="val 16200000"/>
                <a:gd name="adj2" fmla="val 5168017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09EEEDAA-19B5-4A9C-ACD9-23F161DB46A6}"/>
                </a:ext>
              </a:extLst>
            </p:cNvPr>
            <p:cNvSpPr/>
            <p:nvPr/>
          </p:nvSpPr>
          <p:spPr>
            <a:xfrm rot="16200000">
              <a:off x="2939033" y="5518728"/>
              <a:ext cx="1272316" cy="815282"/>
            </a:xfrm>
            <a:prstGeom prst="arc">
              <a:avLst>
                <a:gd name="adj1" fmla="val 16200000"/>
                <a:gd name="adj2" fmla="val 5102596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3922993" y="2749486"/>
            <a:ext cx="128564" cy="31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 rot="16200000">
            <a:off x="3782407" y="2751148"/>
            <a:ext cx="349520" cy="324220"/>
            <a:chOff x="1475996" y="5290211"/>
            <a:chExt cx="2506836" cy="1300842"/>
          </a:xfrm>
        </p:grpSpPr>
        <p:sp>
          <p:nvSpPr>
            <p:cNvPr id="79" name="Arc 78">
              <a:extLst>
                <a:ext uri="{FF2B5EF4-FFF2-40B4-BE49-F238E27FC236}">
                  <a16:creationId xmlns:a16="http://schemas.microsoft.com/office/drawing/2014/main" id="{09EEEDAA-19B5-4A9C-ACD9-23F161DB46A6}"/>
                </a:ext>
              </a:extLst>
            </p:cNvPr>
            <p:cNvSpPr/>
            <p:nvPr/>
          </p:nvSpPr>
          <p:spPr>
            <a:xfrm rot="16200000">
              <a:off x="2126292" y="5522820"/>
              <a:ext cx="1272316" cy="815280"/>
            </a:xfrm>
            <a:prstGeom prst="arc">
              <a:avLst>
                <a:gd name="adj1" fmla="val 16200000"/>
                <a:gd name="adj2" fmla="val 5102596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09EEEDAA-19B5-4A9C-ACD9-23F161DB46A6}"/>
                </a:ext>
              </a:extLst>
            </p:cNvPr>
            <p:cNvSpPr/>
            <p:nvPr/>
          </p:nvSpPr>
          <p:spPr>
            <a:xfrm rot="16200000">
              <a:off x="1279245" y="5515488"/>
              <a:ext cx="1272316" cy="878814"/>
            </a:xfrm>
            <a:prstGeom prst="arc">
              <a:avLst>
                <a:gd name="adj1" fmla="val 16200000"/>
                <a:gd name="adj2" fmla="val 5168017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09EEEDAA-19B5-4A9C-ACD9-23F161DB46A6}"/>
                </a:ext>
              </a:extLst>
            </p:cNvPr>
            <p:cNvSpPr/>
            <p:nvPr/>
          </p:nvSpPr>
          <p:spPr>
            <a:xfrm rot="16200000">
              <a:off x="2939033" y="5518728"/>
              <a:ext cx="1272316" cy="815282"/>
            </a:xfrm>
            <a:prstGeom prst="arc">
              <a:avLst>
                <a:gd name="adj1" fmla="val 16200000"/>
                <a:gd name="adj2" fmla="val 5102596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/>
        </p:nvCxnSpPr>
        <p:spPr>
          <a:xfrm>
            <a:off x="5682563" y="1867634"/>
            <a:ext cx="0" cy="7166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266775" y="1867634"/>
            <a:ext cx="1415788" cy="22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54" idx="6"/>
          </p:cNvCxnSpPr>
          <p:nvPr/>
        </p:nvCxnSpPr>
        <p:spPr>
          <a:xfrm flipV="1">
            <a:off x="2546279" y="1818877"/>
            <a:ext cx="1325828" cy="108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Isosceles Triangle 34"/>
          <p:cNvSpPr/>
          <p:nvPr/>
        </p:nvSpPr>
        <p:spPr>
          <a:xfrm rot="19931557">
            <a:off x="3710413" y="1564828"/>
            <a:ext cx="481449" cy="440348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A8B6D33-FAC2-4035-ABC8-55A4E66C27C9}"/>
              </a:ext>
            </a:extLst>
          </p:cNvPr>
          <p:cNvCxnSpPr/>
          <p:nvPr/>
        </p:nvCxnSpPr>
        <p:spPr>
          <a:xfrm flipV="1">
            <a:off x="6024391" y="2922168"/>
            <a:ext cx="775020" cy="6263"/>
          </a:xfrm>
          <a:prstGeom prst="line">
            <a:avLst/>
          </a:prstGeom>
          <a:ln>
            <a:head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11EBFC0-24B9-4DA3-9AD9-9BEB07F32162}"/>
              </a:ext>
            </a:extLst>
          </p:cNvPr>
          <p:cNvGrpSpPr/>
          <p:nvPr/>
        </p:nvGrpSpPr>
        <p:grpSpPr>
          <a:xfrm>
            <a:off x="3318935" y="2894599"/>
            <a:ext cx="165691" cy="148724"/>
            <a:chOff x="6469039" y="3725839"/>
            <a:chExt cx="274320" cy="274320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A4687AD-6C70-4357-8645-A2887DF23606}"/>
                </a:ext>
              </a:extLst>
            </p:cNvPr>
            <p:cNvCxnSpPr/>
            <p:nvPr/>
          </p:nvCxnSpPr>
          <p:spPr>
            <a:xfrm flipV="1">
              <a:off x="6469039" y="3725839"/>
              <a:ext cx="274320" cy="27432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11761BC-D446-4D82-A198-5D2166D523E0}"/>
                </a:ext>
              </a:extLst>
            </p:cNvPr>
            <p:cNvCxnSpPr/>
            <p:nvPr/>
          </p:nvCxnSpPr>
          <p:spPr>
            <a:xfrm flipH="1" flipV="1">
              <a:off x="6469039" y="3725839"/>
              <a:ext cx="274320" cy="27432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11EBFC0-24B9-4DA3-9AD9-9BEB07F32162}"/>
              </a:ext>
            </a:extLst>
          </p:cNvPr>
          <p:cNvGrpSpPr/>
          <p:nvPr/>
        </p:nvGrpSpPr>
        <p:grpSpPr>
          <a:xfrm>
            <a:off x="2520436" y="2900147"/>
            <a:ext cx="165691" cy="148724"/>
            <a:chOff x="6469039" y="3725839"/>
            <a:chExt cx="274320" cy="274320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A4687AD-6C70-4357-8645-A2887DF23606}"/>
                </a:ext>
              </a:extLst>
            </p:cNvPr>
            <p:cNvCxnSpPr/>
            <p:nvPr/>
          </p:nvCxnSpPr>
          <p:spPr>
            <a:xfrm flipV="1">
              <a:off x="6469039" y="3725839"/>
              <a:ext cx="274320" cy="27432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11761BC-D446-4D82-A198-5D2166D523E0}"/>
                </a:ext>
              </a:extLst>
            </p:cNvPr>
            <p:cNvCxnSpPr/>
            <p:nvPr/>
          </p:nvCxnSpPr>
          <p:spPr>
            <a:xfrm flipH="1" flipV="1">
              <a:off x="6469039" y="3725839"/>
              <a:ext cx="274320" cy="27432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5264872" y="2715481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MIXER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836332" y="2573794"/>
            <a:ext cx="1191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Low Pass Filter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6001726" y="2874733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dc+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346026" y="2862473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8253905" y="2426002"/>
            <a:ext cx="40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dc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569379" y="3953556"/>
            <a:ext cx="1155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842517" y="2200247"/>
            <a:ext cx="1508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MODULATION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387058" y="2176802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1979309" y="1348570"/>
            <a:ext cx="83227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dc bias</a:t>
            </a:r>
            <a:endParaRPr lang="en-US" dirty="0"/>
          </a:p>
        </p:txBody>
      </p:sp>
      <p:cxnSp>
        <p:nvCxnSpPr>
          <p:cNvPr id="49" name="Straight Connector 48"/>
          <p:cNvCxnSpPr/>
          <p:nvPr/>
        </p:nvCxnSpPr>
        <p:spPr>
          <a:xfrm flipH="1" flipV="1">
            <a:off x="2686127" y="3868559"/>
            <a:ext cx="5752182" cy="72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 rot="15974197">
            <a:off x="2905236" y="3718561"/>
            <a:ext cx="128564" cy="345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2788430" y="3721399"/>
            <a:ext cx="349520" cy="324220"/>
            <a:chOff x="1475996" y="5290211"/>
            <a:chExt cx="2506836" cy="1300842"/>
          </a:xfrm>
        </p:grpSpPr>
        <p:sp>
          <p:nvSpPr>
            <p:cNvPr id="72" name="Arc 71">
              <a:extLst>
                <a:ext uri="{FF2B5EF4-FFF2-40B4-BE49-F238E27FC236}">
                  <a16:creationId xmlns:a16="http://schemas.microsoft.com/office/drawing/2014/main" id="{09EEEDAA-19B5-4A9C-ACD9-23F161DB46A6}"/>
                </a:ext>
              </a:extLst>
            </p:cNvPr>
            <p:cNvSpPr/>
            <p:nvPr/>
          </p:nvSpPr>
          <p:spPr>
            <a:xfrm rot="16200000">
              <a:off x="2126292" y="5522820"/>
              <a:ext cx="1272316" cy="815280"/>
            </a:xfrm>
            <a:prstGeom prst="arc">
              <a:avLst>
                <a:gd name="adj1" fmla="val 16200000"/>
                <a:gd name="adj2" fmla="val 5102596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Arc 72">
              <a:extLst>
                <a:ext uri="{FF2B5EF4-FFF2-40B4-BE49-F238E27FC236}">
                  <a16:creationId xmlns:a16="http://schemas.microsoft.com/office/drawing/2014/main" id="{09EEEDAA-19B5-4A9C-ACD9-23F161DB46A6}"/>
                </a:ext>
              </a:extLst>
            </p:cNvPr>
            <p:cNvSpPr/>
            <p:nvPr/>
          </p:nvSpPr>
          <p:spPr>
            <a:xfrm rot="16200000">
              <a:off x="1279245" y="5515488"/>
              <a:ext cx="1272316" cy="878814"/>
            </a:xfrm>
            <a:prstGeom prst="arc">
              <a:avLst>
                <a:gd name="adj1" fmla="val 16200000"/>
                <a:gd name="adj2" fmla="val 5168017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09EEEDAA-19B5-4A9C-ACD9-23F161DB46A6}"/>
                </a:ext>
              </a:extLst>
            </p:cNvPr>
            <p:cNvSpPr/>
            <p:nvPr/>
          </p:nvSpPr>
          <p:spPr>
            <a:xfrm rot="16200000">
              <a:off x="2939033" y="5518728"/>
              <a:ext cx="1272316" cy="815282"/>
            </a:xfrm>
            <a:prstGeom prst="arc">
              <a:avLst>
                <a:gd name="adj1" fmla="val 16200000"/>
                <a:gd name="adj2" fmla="val 5102596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2347840" y="3887064"/>
            <a:ext cx="0" cy="4709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2170944" y="1732547"/>
            <a:ext cx="222935" cy="19025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323344" y="1734635"/>
            <a:ext cx="222935" cy="19025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1244278"/>
              </p:ext>
            </p:extLst>
          </p:nvPr>
        </p:nvGraphicFramePr>
        <p:xfrm>
          <a:off x="9217831" y="2660861"/>
          <a:ext cx="260470" cy="304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Equation" r:id="rId5" imgW="152280" imgH="177480" progId="Equation.DSMT4">
                  <p:embed/>
                </p:oleObj>
              </mc:Choice>
              <mc:Fallback>
                <p:oleObj name="Equation" r:id="rId5" imgW="152280" imgH="177480" progId="Equation.DSMT4">
                  <p:embed/>
                  <p:pic>
                    <p:nvPicPr>
                      <p:cNvPr id="55" name="Object 5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17831" y="2660861"/>
                        <a:ext cx="260470" cy="3046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A8B6D33-FAC2-4035-ABC8-55A4E66C27C9}"/>
              </a:ext>
            </a:extLst>
          </p:cNvPr>
          <p:cNvCxnSpPr/>
          <p:nvPr/>
        </p:nvCxnSpPr>
        <p:spPr>
          <a:xfrm>
            <a:off x="8446168" y="2877954"/>
            <a:ext cx="8740" cy="1009110"/>
          </a:xfrm>
          <a:prstGeom prst="line">
            <a:avLst/>
          </a:prstGeom>
          <a:ln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677278" y="2174990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4806737" y="2858657"/>
            <a:ext cx="445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</a:t>
            </a:r>
            <a:endParaRPr lang="en-US" dirty="0"/>
          </a:p>
        </p:txBody>
      </p:sp>
      <p:sp>
        <p:nvSpPr>
          <p:cNvPr id="65" name="Oval 64"/>
          <p:cNvSpPr/>
          <p:nvPr/>
        </p:nvSpPr>
        <p:spPr>
          <a:xfrm>
            <a:off x="2605202" y="2601712"/>
            <a:ext cx="811477" cy="7559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558282" y="2792074"/>
            <a:ext cx="139869" cy="267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469225" y="2779592"/>
            <a:ext cx="308841" cy="28515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475540" y="2758459"/>
            <a:ext cx="31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~</a:t>
            </a:r>
            <a:endParaRPr lang="en-US" sz="2000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DF9BFDAC-77A1-433D-BDED-5FDAD5D431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60000"/>
                    </a14:imgEffect>
                  </a14:imgLayer>
                </a14:imgProps>
              </a:ext>
            </a:extLst>
          </a:blip>
          <a:srcRect l="13081" t="27632" r="12360" b="25633"/>
          <a:stretch/>
        </p:blipFill>
        <p:spPr>
          <a:xfrm rot="5400000" flipH="1">
            <a:off x="8271532" y="3338677"/>
            <a:ext cx="366752" cy="142608"/>
          </a:xfrm>
          <a:prstGeom prst="rect">
            <a:avLst/>
          </a:prstGeom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A8B6D33-FAC2-4035-ABC8-55A4E66C27C9}"/>
              </a:ext>
            </a:extLst>
          </p:cNvPr>
          <p:cNvCxnSpPr>
            <a:stCxn id="41" idx="3"/>
          </p:cNvCxnSpPr>
          <p:nvPr/>
        </p:nvCxnSpPr>
        <p:spPr>
          <a:xfrm flipV="1">
            <a:off x="8027970" y="2866065"/>
            <a:ext cx="856148" cy="117"/>
          </a:xfrm>
          <a:prstGeom prst="line">
            <a:avLst/>
          </a:prstGeom>
          <a:ln>
            <a:head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8884118" y="2779072"/>
            <a:ext cx="157887" cy="13872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/>
          <p:cNvGrpSpPr/>
          <p:nvPr/>
        </p:nvGrpSpPr>
        <p:grpSpPr>
          <a:xfrm>
            <a:off x="2873442" y="3368258"/>
            <a:ext cx="231480" cy="202791"/>
            <a:chOff x="3298168" y="5783409"/>
            <a:chExt cx="369246" cy="444595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0CE337D-2DA5-4461-8CFB-A209A130A9AE}"/>
                </a:ext>
              </a:extLst>
            </p:cNvPr>
            <p:cNvCxnSpPr/>
            <p:nvPr/>
          </p:nvCxnSpPr>
          <p:spPr>
            <a:xfrm flipH="1">
              <a:off x="3602660" y="6070751"/>
              <a:ext cx="57937" cy="157253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07979F5-39E8-44FB-A737-A29649704E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54372" y="6070755"/>
              <a:ext cx="313042" cy="5188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33AD096-D775-43EB-8E86-FEA354988BCE}"/>
                </a:ext>
              </a:extLst>
            </p:cNvPr>
            <p:cNvCxnSpPr/>
            <p:nvPr/>
          </p:nvCxnSpPr>
          <p:spPr>
            <a:xfrm>
              <a:off x="3511747" y="5783409"/>
              <a:ext cx="0" cy="292608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0CE337D-2DA5-4461-8CFB-A209A130A9AE}"/>
                </a:ext>
              </a:extLst>
            </p:cNvPr>
            <p:cNvCxnSpPr/>
            <p:nvPr/>
          </p:nvCxnSpPr>
          <p:spPr>
            <a:xfrm flipH="1">
              <a:off x="3298168" y="6066660"/>
              <a:ext cx="57937" cy="157253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0CE337D-2DA5-4461-8CFB-A209A130A9AE}"/>
                </a:ext>
              </a:extLst>
            </p:cNvPr>
            <p:cNvCxnSpPr/>
            <p:nvPr/>
          </p:nvCxnSpPr>
          <p:spPr>
            <a:xfrm flipH="1">
              <a:off x="3458597" y="6066660"/>
              <a:ext cx="57937" cy="157253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93" name="Oval 92"/>
          <p:cNvSpPr/>
          <p:nvPr/>
        </p:nvSpPr>
        <p:spPr>
          <a:xfrm>
            <a:off x="2976570" y="3334393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Connector 113"/>
          <p:cNvCxnSpPr>
            <a:stCxn id="68" idx="3"/>
            <a:endCxn id="22" idx="1"/>
          </p:cNvCxnSpPr>
          <p:nvPr/>
        </p:nvCxnSpPr>
        <p:spPr>
          <a:xfrm flipV="1">
            <a:off x="4789736" y="2909732"/>
            <a:ext cx="520646" cy="39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9" name="Group 128"/>
          <p:cNvGrpSpPr/>
          <p:nvPr/>
        </p:nvGrpSpPr>
        <p:grpSpPr>
          <a:xfrm>
            <a:off x="2220501" y="4367023"/>
            <a:ext cx="231480" cy="202791"/>
            <a:chOff x="3298168" y="5783409"/>
            <a:chExt cx="369246" cy="444595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10CE337D-2DA5-4461-8CFB-A209A130A9AE}"/>
                </a:ext>
              </a:extLst>
            </p:cNvPr>
            <p:cNvCxnSpPr/>
            <p:nvPr/>
          </p:nvCxnSpPr>
          <p:spPr>
            <a:xfrm flipH="1">
              <a:off x="3602660" y="6070751"/>
              <a:ext cx="57937" cy="157253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D07979F5-39E8-44FB-A737-A29649704E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54372" y="6070755"/>
              <a:ext cx="313042" cy="5188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333AD096-D775-43EB-8E86-FEA354988BCE}"/>
                </a:ext>
              </a:extLst>
            </p:cNvPr>
            <p:cNvCxnSpPr/>
            <p:nvPr/>
          </p:nvCxnSpPr>
          <p:spPr>
            <a:xfrm>
              <a:off x="3511747" y="5783409"/>
              <a:ext cx="0" cy="292608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0CE337D-2DA5-4461-8CFB-A209A130A9AE}"/>
                </a:ext>
              </a:extLst>
            </p:cNvPr>
            <p:cNvCxnSpPr/>
            <p:nvPr/>
          </p:nvCxnSpPr>
          <p:spPr>
            <a:xfrm flipH="1">
              <a:off x="3298168" y="6066660"/>
              <a:ext cx="57937" cy="157253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10CE337D-2DA5-4461-8CFB-A209A130A9AE}"/>
                </a:ext>
              </a:extLst>
            </p:cNvPr>
            <p:cNvCxnSpPr/>
            <p:nvPr/>
          </p:nvCxnSpPr>
          <p:spPr>
            <a:xfrm flipH="1">
              <a:off x="3458597" y="6066660"/>
              <a:ext cx="57937" cy="157253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cxnSp>
        <p:nvCxnSpPr>
          <p:cNvPr id="136" name="Straight Connector 135"/>
          <p:cNvCxnSpPr/>
          <p:nvPr/>
        </p:nvCxnSpPr>
        <p:spPr>
          <a:xfrm flipV="1">
            <a:off x="2347409" y="3866669"/>
            <a:ext cx="422163" cy="55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Group 140"/>
          <p:cNvGrpSpPr/>
          <p:nvPr/>
        </p:nvGrpSpPr>
        <p:grpSpPr>
          <a:xfrm>
            <a:off x="1756696" y="1840335"/>
            <a:ext cx="231480" cy="202791"/>
            <a:chOff x="3298168" y="5783409"/>
            <a:chExt cx="369246" cy="444595"/>
          </a:xfrm>
        </p:grpSpPr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0CE337D-2DA5-4461-8CFB-A209A130A9AE}"/>
                </a:ext>
              </a:extLst>
            </p:cNvPr>
            <p:cNvCxnSpPr/>
            <p:nvPr/>
          </p:nvCxnSpPr>
          <p:spPr>
            <a:xfrm flipH="1">
              <a:off x="3602660" y="6070751"/>
              <a:ext cx="57937" cy="1572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D07979F5-39E8-44FB-A737-A29649704E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54372" y="6070755"/>
              <a:ext cx="313042" cy="51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333AD096-D775-43EB-8E86-FEA354988BCE}"/>
                </a:ext>
              </a:extLst>
            </p:cNvPr>
            <p:cNvCxnSpPr/>
            <p:nvPr/>
          </p:nvCxnSpPr>
          <p:spPr>
            <a:xfrm>
              <a:off x="3511747" y="5783409"/>
              <a:ext cx="0" cy="2926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10CE337D-2DA5-4461-8CFB-A209A130A9AE}"/>
                </a:ext>
              </a:extLst>
            </p:cNvPr>
            <p:cNvCxnSpPr/>
            <p:nvPr/>
          </p:nvCxnSpPr>
          <p:spPr>
            <a:xfrm flipH="1">
              <a:off x="3298168" y="6066660"/>
              <a:ext cx="57937" cy="1572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10CE337D-2DA5-4461-8CFB-A209A130A9AE}"/>
                </a:ext>
              </a:extLst>
            </p:cNvPr>
            <p:cNvCxnSpPr/>
            <p:nvPr/>
          </p:nvCxnSpPr>
          <p:spPr>
            <a:xfrm flipH="1">
              <a:off x="3458597" y="6066660"/>
              <a:ext cx="57937" cy="1572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cxnSp>
        <p:nvCxnSpPr>
          <p:cNvPr id="148" name="Straight Connector 147"/>
          <p:cNvCxnSpPr>
            <a:endCxn id="53" idx="2"/>
          </p:cNvCxnSpPr>
          <p:nvPr/>
        </p:nvCxnSpPr>
        <p:spPr>
          <a:xfrm>
            <a:off x="1865668" y="1822606"/>
            <a:ext cx="305276" cy="50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3538435" y="1155464"/>
            <a:ext cx="102624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amplifier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54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713" y="66690"/>
            <a:ext cx="1712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Flux-locked loop</a:t>
            </a:r>
            <a:endParaRPr lang="en-US" u="sng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7054048"/>
              </p:ext>
            </p:extLst>
          </p:nvPr>
        </p:nvGraphicFramePr>
        <p:xfrm>
          <a:off x="2682647" y="71055"/>
          <a:ext cx="655638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0" name="Equation" r:id="rId3" imgW="317160" imgH="228600" progId="Equation.DSMT4">
                  <p:embed/>
                </p:oleObj>
              </mc:Choice>
              <mc:Fallback>
                <p:oleObj name="Equation" r:id="rId3" imgW="31716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82647" y="71055"/>
                        <a:ext cx="655638" cy="471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34056" y="105550"/>
            <a:ext cx="4859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modulation frequency  (typically 100KHz - 500KHz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14C35C0-F8A6-4C7A-8E7C-949BEBCC5A14}"/>
              </a:ext>
            </a:extLst>
          </p:cNvPr>
          <p:cNvCxnSpPr/>
          <p:nvPr/>
        </p:nvCxnSpPr>
        <p:spPr>
          <a:xfrm>
            <a:off x="745146" y="2308766"/>
            <a:ext cx="306500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24A58BF-9CC6-48A7-9995-562C84F45176}"/>
              </a:ext>
            </a:extLst>
          </p:cNvPr>
          <p:cNvCxnSpPr/>
          <p:nvPr/>
        </p:nvCxnSpPr>
        <p:spPr>
          <a:xfrm flipV="1">
            <a:off x="745146" y="956677"/>
            <a:ext cx="0" cy="13401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BAD4B20-D01F-4BD6-9590-E0F3AC804CF3}"/>
              </a:ext>
            </a:extLst>
          </p:cNvPr>
          <p:cNvSpPr txBox="1"/>
          <p:nvPr/>
        </p:nvSpPr>
        <p:spPr>
          <a:xfrm>
            <a:off x="3010268" y="2114585"/>
            <a:ext cx="286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26DF88-B4F0-406D-9EA7-AB430F2CA53B}"/>
              </a:ext>
            </a:extLst>
          </p:cNvPr>
          <p:cNvSpPr txBox="1"/>
          <p:nvPr/>
        </p:nvSpPr>
        <p:spPr>
          <a:xfrm>
            <a:off x="559025" y="2381812"/>
            <a:ext cx="37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DE3476-821E-455A-9C1E-17B60D84B796}"/>
              </a:ext>
            </a:extLst>
          </p:cNvPr>
          <p:cNvSpPr txBox="1"/>
          <p:nvPr/>
        </p:nvSpPr>
        <p:spPr>
          <a:xfrm>
            <a:off x="3018885" y="2336675"/>
            <a:ext cx="277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779533"/>
              </p:ext>
            </p:extLst>
          </p:nvPr>
        </p:nvGraphicFramePr>
        <p:xfrm>
          <a:off x="3926060" y="1969407"/>
          <a:ext cx="433388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1" name="Equation" r:id="rId5" imgW="253800" imgH="431640" progId="Equation.DSMT4">
                  <p:embed/>
                </p:oleObj>
              </mc:Choice>
              <mc:Fallback>
                <p:oleObj name="Equation" r:id="rId5" imgW="253800" imgH="43164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26060" y="1969407"/>
                        <a:ext cx="433388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BAD4B20-D01F-4BD6-9590-E0F3AC804CF3}"/>
              </a:ext>
            </a:extLst>
          </p:cNvPr>
          <p:cNvSpPr txBox="1"/>
          <p:nvPr/>
        </p:nvSpPr>
        <p:spPr>
          <a:xfrm>
            <a:off x="1863634" y="985436"/>
            <a:ext cx="286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26DF88-B4F0-406D-9EA7-AB430F2CA53B}"/>
              </a:ext>
            </a:extLst>
          </p:cNvPr>
          <p:cNvSpPr txBox="1"/>
          <p:nvPr/>
        </p:nvSpPr>
        <p:spPr>
          <a:xfrm>
            <a:off x="428138" y="1896458"/>
            <a:ext cx="37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810510"/>
              </p:ext>
            </p:extLst>
          </p:nvPr>
        </p:nvGraphicFramePr>
        <p:xfrm>
          <a:off x="260125" y="820424"/>
          <a:ext cx="261307" cy="304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2" name="Equation" r:id="rId7" imgW="152280" imgH="177480" progId="Equation.DSMT4">
                  <p:embed/>
                </p:oleObj>
              </mc:Choice>
              <mc:Fallback>
                <p:oleObj name="Equation" r:id="rId7" imgW="152280" imgH="1774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0125" y="820424"/>
                        <a:ext cx="261307" cy="304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326DF88-B4F0-406D-9EA7-AB430F2CA53B}"/>
              </a:ext>
            </a:extLst>
          </p:cNvPr>
          <p:cNvSpPr txBox="1"/>
          <p:nvPr/>
        </p:nvSpPr>
        <p:spPr>
          <a:xfrm>
            <a:off x="1180646" y="1302382"/>
            <a:ext cx="37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26DF88-B4F0-406D-9EA7-AB430F2CA53B}"/>
              </a:ext>
            </a:extLst>
          </p:cNvPr>
          <p:cNvSpPr txBox="1"/>
          <p:nvPr/>
        </p:nvSpPr>
        <p:spPr>
          <a:xfrm>
            <a:off x="1862504" y="758020"/>
            <a:ext cx="37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26DF88-B4F0-406D-9EA7-AB430F2CA53B}"/>
              </a:ext>
            </a:extLst>
          </p:cNvPr>
          <p:cNvSpPr txBox="1"/>
          <p:nvPr/>
        </p:nvSpPr>
        <p:spPr>
          <a:xfrm>
            <a:off x="2585431" y="1285064"/>
            <a:ext cx="37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AD4B20-D01F-4BD6-9590-E0F3AC804CF3}"/>
              </a:ext>
            </a:extLst>
          </p:cNvPr>
          <p:cNvSpPr txBox="1"/>
          <p:nvPr/>
        </p:nvSpPr>
        <p:spPr>
          <a:xfrm>
            <a:off x="3001140" y="1927466"/>
            <a:ext cx="286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26DF88-B4F0-406D-9EA7-AB430F2CA53B}"/>
              </a:ext>
            </a:extLst>
          </p:cNvPr>
          <p:cNvSpPr txBox="1"/>
          <p:nvPr/>
        </p:nvSpPr>
        <p:spPr>
          <a:xfrm>
            <a:off x="2975336" y="1632911"/>
            <a:ext cx="37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552924" y="1572972"/>
            <a:ext cx="92595" cy="1364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57637" y="1612638"/>
            <a:ext cx="50707" cy="1364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873868" y="1168451"/>
            <a:ext cx="2373581" cy="934166"/>
            <a:chOff x="3816023" y="5834972"/>
            <a:chExt cx="2373581" cy="934166"/>
          </a:xfrm>
        </p:grpSpPr>
        <p:sp>
          <p:nvSpPr>
            <p:cNvPr id="22" name="Freeform 21"/>
            <p:cNvSpPr/>
            <p:nvPr/>
          </p:nvSpPr>
          <p:spPr>
            <a:xfrm>
              <a:off x="4940329" y="5835432"/>
              <a:ext cx="1249275" cy="933706"/>
            </a:xfrm>
            <a:custGeom>
              <a:avLst/>
              <a:gdLst>
                <a:gd name="connsiteX0" fmla="*/ 0 w 5628904"/>
                <a:gd name="connsiteY0" fmla="*/ 2125684 h 2125684"/>
                <a:gd name="connsiteX1" fmla="*/ 1021278 w 5628904"/>
                <a:gd name="connsiteY1" fmla="*/ 1816925 h 2125684"/>
                <a:gd name="connsiteX2" fmla="*/ 1401289 w 5628904"/>
                <a:gd name="connsiteY2" fmla="*/ 1377538 h 2125684"/>
                <a:gd name="connsiteX3" fmla="*/ 2101933 w 5628904"/>
                <a:gd name="connsiteY3" fmla="*/ 261258 h 2125684"/>
                <a:gd name="connsiteX4" fmla="*/ 2826328 w 5628904"/>
                <a:gd name="connsiteY4" fmla="*/ 0 h 2125684"/>
                <a:gd name="connsiteX5" fmla="*/ 3562598 w 5628904"/>
                <a:gd name="connsiteY5" fmla="*/ 261258 h 2125684"/>
                <a:gd name="connsiteX6" fmla="*/ 4310743 w 5628904"/>
                <a:gd name="connsiteY6" fmla="*/ 1448790 h 2125684"/>
                <a:gd name="connsiteX7" fmla="*/ 4916385 w 5628904"/>
                <a:gd name="connsiteY7" fmla="*/ 1959429 h 2125684"/>
                <a:gd name="connsiteX8" fmla="*/ 5628904 w 5628904"/>
                <a:gd name="connsiteY8" fmla="*/ 2101933 h 2125684"/>
                <a:gd name="connsiteX0" fmla="*/ 1 w 4607627"/>
                <a:gd name="connsiteY0" fmla="*/ 1816925 h 2101932"/>
                <a:gd name="connsiteX1" fmla="*/ 380012 w 4607627"/>
                <a:gd name="connsiteY1" fmla="*/ 1377538 h 2101932"/>
                <a:gd name="connsiteX2" fmla="*/ 1080656 w 4607627"/>
                <a:gd name="connsiteY2" fmla="*/ 261258 h 2101932"/>
                <a:gd name="connsiteX3" fmla="*/ 1805051 w 4607627"/>
                <a:gd name="connsiteY3" fmla="*/ 0 h 2101932"/>
                <a:gd name="connsiteX4" fmla="*/ 2541321 w 4607627"/>
                <a:gd name="connsiteY4" fmla="*/ 261258 h 2101932"/>
                <a:gd name="connsiteX5" fmla="*/ 3289466 w 4607627"/>
                <a:gd name="connsiteY5" fmla="*/ 1448790 h 2101932"/>
                <a:gd name="connsiteX6" fmla="*/ 3895108 w 4607627"/>
                <a:gd name="connsiteY6" fmla="*/ 1959429 h 2101932"/>
                <a:gd name="connsiteX7" fmla="*/ 4607627 w 4607627"/>
                <a:gd name="connsiteY7" fmla="*/ 2101933 h 2101932"/>
                <a:gd name="connsiteX0" fmla="*/ 0 w 4227615"/>
                <a:gd name="connsiteY0" fmla="*/ 1377538 h 2101932"/>
                <a:gd name="connsiteX1" fmla="*/ 700644 w 4227615"/>
                <a:gd name="connsiteY1" fmla="*/ 261258 h 2101932"/>
                <a:gd name="connsiteX2" fmla="*/ 1425039 w 4227615"/>
                <a:gd name="connsiteY2" fmla="*/ 0 h 2101932"/>
                <a:gd name="connsiteX3" fmla="*/ 2161309 w 4227615"/>
                <a:gd name="connsiteY3" fmla="*/ 261258 h 2101932"/>
                <a:gd name="connsiteX4" fmla="*/ 2909454 w 4227615"/>
                <a:gd name="connsiteY4" fmla="*/ 1448790 h 2101932"/>
                <a:gd name="connsiteX5" fmla="*/ 3515096 w 4227615"/>
                <a:gd name="connsiteY5" fmla="*/ 1959429 h 2101932"/>
                <a:gd name="connsiteX6" fmla="*/ 4227615 w 4227615"/>
                <a:gd name="connsiteY6" fmla="*/ 2101933 h 2101932"/>
                <a:gd name="connsiteX0" fmla="*/ 0 w 3526971"/>
                <a:gd name="connsiteY0" fmla="*/ 261258 h 2101932"/>
                <a:gd name="connsiteX1" fmla="*/ 724395 w 3526971"/>
                <a:gd name="connsiteY1" fmla="*/ 0 h 2101932"/>
                <a:gd name="connsiteX2" fmla="*/ 1460665 w 3526971"/>
                <a:gd name="connsiteY2" fmla="*/ 261258 h 2101932"/>
                <a:gd name="connsiteX3" fmla="*/ 2208810 w 3526971"/>
                <a:gd name="connsiteY3" fmla="*/ 1448790 h 2101932"/>
                <a:gd name="connsiteX4" fmla="*/ 2814452 w 3526971"/>
                <a:gd name="connsiteY4" fmla="*/ 1959429 h 2101932"/>
                <a:gd name="connsiteX5" fmla="*/ 3526971 w 3526971"/>
                <a:gd name="connsiteY5" fmla="*/ 2101933 h 2101932"/>
                <a:gd name="connsiteX0" fmla="*/ 0 w 2802576"/>
                <a:gd name="connsiteY0" fmla="*/ 0 h 2101932"/>
                <a:gd name="connsiteX1" fmla="*/ 736270 w 2802576"/>
                <a:gd name="connsiteY1" fmla="*/ 261258 h 2101932"/>
                <a:gd name="connsiteX2" fmla="*/ 1484415 w 2802576"/>
                <a:gd name="connsiteY2" fmla="*/ 1448790 h 2101932"/>
                <a:gd name="connsiteX3" fmla="*/ 2090057 w 2802576"/>
                <a:gd name="connsiteY3" fmla="*/ 1959429 h 2101932"/>
                <a:gd name="connsiteX4" fmla="*/ 2802576 w 2802576"/>
                <a:gd name="connsiteY4" fmla="*/ 2101933 h 2101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2576" h="2101932">
                  <a:moveTo>
                    <a:pt x="0" y="0"/>
                  </a:moveTo>
                  <a:cubicBezTo>
                    <a:pt x="243444" y="0"/>
                    <a:pt x="488868" y="19793"/>
                    <a:pt x="736270" y="261258"/>
                  </a:cubicBezTo>
                  <a:cubicBezTo>
                    <a:pt x="983672" y="502723"/>
                    <a:pt x="1258784" y="1165762"/>
                    <a:pt x="1484415" y="1448790"/>
                  </a:cubicBezTo>
                  <a:cubicBezTo>
                    <a:pt x="1710046" y="1731818"/>
                    <a:pt x="1870364" y="1850572"/>
                    <a:pt x="2090057" y="1959429"/>
                  </a:cubicBezTo>
                  <a:cubicBezTo>
                    <a:pt x="2309751" y="2068286"/>
                    <a:pt x="2701636" y="2082141"/>
                    <a:pt x="2802576" y="210193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flipH="1">
              <a:off x="3816023" y="5834972"/>
              <a:ext cx="1157008" cy="933706"/>
            </a:xfrm>
            <a:custGeom>
              <a:avLst/>
              <a:gdLst>
                <a:gd name="connsiteX0" fmla="*/ 0 w 5628904"/>
                <a:gd name="connsiteY0" fmla="*/ 2125684 h 2125684"/>
                <a:gd name="connsiteX1" fmla="*/ 1021278 w 5628904"/>
                <a:gd name="connsiteY1" fmla="*/ 1816925 h 2125684"/>
                <a:gd name="connsiteX2" fmla="*/ 1401289 w 5628904"/>
                <a:gd name="connsiteY2" fmla="*/ 1377538 h 2125684"/>
                <a:gd name="connsiteX3" fmla="*/ 2101933 w 5628904"/>
                <a:gd name="connsiteY3" fmla="*/ 261258 h 2125684"/>
                <a:gd name="connsiteX4" fmla="*/ 2826328 w 5628904"/>
                <a:gd name="connsiteY4" fmla="*/ 0 h 2125684"/>
                <a:gd name="connsiteX5" fmla="*/ 3562598 w 5628904"/>
                <a:gd name="connsiteY5" fmla="*/ 261258 h 2125684"/>
                <a:gd name="connsiteX6" fmla="*/ 4310743 w 5628904"/>
                <a:gd name="connsiteY6" fmla="*/ 1448790 h 2125684"/>
                <a:gd name="connsiteX7" fmla="*/ 4916385 w 5628904"/>
                <a:gd name="connsiteY7" fmla="*/ 1959429 h 2125684"/>
                <a:gd name="connsiteX8" fmla="*/ 5628904 w 5628904"/>
                <a:gd name="connsiteY8" fmla="*/ 2101933 h 2125684"/>
                <a:gd name="connsiteX0" fmla="*/ 1 w 4607627"/>
                <a:gd name="connsiteY0" fmla="*/ 1816925 h 2101932"/>
                <a:gd name="connsiteX1" fmla="*/ 380012 w 4607627"/>
                <a:gd name="connsiteY1" fmla="*/ 1377538 h 2101932"/>
                <a:gd name="connsiteX2" fmla="*/ 1080656 w 4607627"/>
                <a:gd name="connsiteY2" fmla="*/ 261258 h 2101932"/>
                <a:gd name="connsiteX3" fmla="*/ 1805051 w 4607627"/>
                <a:gd name="connsiteY3" fmla="*/ 0 h 2101932"/>
                <a:gd name="connsiteX4" fmla="*/ 2541321 w 4607627"/>
                <a:gd name="connsiteY4" fmla="*/ 261258 h 2101932"/>
                <a:gd name="connsiteX5" fmla="*/ 3289466 w 4607627"/>
                <a:gd name="connsiteY5" fmla="*/ 1448790 h 2101932"/>
                <a:gd name="connsiteX6" fmla="*/ 3895108 w 4607627"/>
                <a:gd name="connsiteY6" fmla="*/ 1959429 h 2101932"/>
                <a:gd name="connsiteX7" fmla="*/ 4607627 w 4607627"/>
                <a:gd name="connsiteY7" fmla="*/ 2101933 h 2101932"/>
                <a:gd name="connsiteX0" fmla="*/ 0 w 4227615"/>
                <a:gd name="connsiteY0" fmla="*/ 1377538 h 2101932"/>
                <a:gd name="connsiteX1" fmla="*/ 700644 w 4227615"/>
                <a:gd name="connsiteY1" fmla="*/ 261258 h 2101932"/>
                <a:gd name="connsiteX2" fmla="*/ 1425039 w 4227615"/>
                <a:gd name="connsiteY2" fmla="*/ 0 h 2101932"/>
                <a:gd name="connsiteX3" fmla="*/ 2161309 w 4227615"/>
                <a:gd name="connsiteY3" fmla="*/ 261258 h 2101932"/>
                <a:gd name="connsiteX4" fmla="*/ 2909454 w 4227615"/>
                <a:gd name="connsiteY4" fmla="*/ 1448790 h 2101932"/>
                <a:gd name="connsiteX5" fmla="*/ 3515096 w 4227615"/>
                <a:gd name="connsiteY5" fmla="*/ 1959429 h 2101932"/>
                <a:gd name="connsiteX6" fmla="*/ 4227615 w 4227615"/>
                <a:gd name="connsiteY6" fmla="*/ 2101933 h 2101932"/>
                <a:gd name="connsiteX0" fmla="*/ 0 w 3526971"/>
                <a:gd name="connsiteY0" fmla="*/ 261258 h 2101932"/>
                <a:gd name="connsiteX1" fmla="*/ 724395 w 3526971"/>
                <a:gd name="connsiteY1" fmla="*/ 0 h 2101932"/>
                <a:gd name="connsiteX2" fmla="*/ 1460665 w 3526971"/>
                <a:gd name="connsiteY2" fmla="*/ 261258 h 2101932"/>
                <a:gd name="connsiteX3" fmla="*/ 2208810 w 3526971"/>
                <a:gd name="connsiteY3" fmla="*/ 1448790 h 2101932"/>
                <a:gd name="connsiteX4" fmla="*/ 2814452 w 3526971"/>
                <a:gd name="connsiteY4" fmla="*/ 1959429 h 2101932"/>
                <a:gd name="connsiteX5" fmla="*/ 3526971 w 3526971"/>
                <a:gd name="connsiteY5" fmla="*/ 2101933 h 2101932"/>
                <a:gd name="connsiteX0" fmla="*/ 1 w 2802577"/>
                <a:gd name="connsiteY0" fmla="*/ 0 h 2101932"/>
                <a:gd name="connsiteX1" fmla="*/ 736271 w 2802577"/>
                <a:gd name="connsiteY1" fmla="*/ 261258 h 2101932"/>
                <a:gd name="connsiteX2" fmla="*/ 1484416 w 2802577"/>
                <a:gd name="connsiteY2" fmla="*/ 1448790 h 2101932"/>
                <a:gd name="connsiteX3" fmla="*/ 2090058 w 2802577"/>
                <a:gd name="connsiteY3" fmla="*/ 1959429 h 2101932"/>
                <a:gd name="connsiteX4" fmla="*/ 2802577 w 2802577"/>
                <a:gd name="connsiteY4" fmla="*/ 2101933 h 2101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2577" h="2101932">
                  <a:moveTo>
                    <a:pt x="1" y="0"/>
                  </a:moveTo>
                  <a:cubicBezTo>
                    <a:pt x="243445" y="0"/>
                    <a:pt x="488869" y="19793"/>
                    <a:pt x="736271" y="261258"/>
                  </a:cubicBezTo>
                  <a:cubicBezTo>
                    <a:pt x="983673" y="502723"/>
                    <a:pt x="1258785" y="1165762"/>
                    <a:pt x="1484416" y="1448790"/>
                  </a:cubicBezTo>
                  <a:cubicBezTo>
                    <a:pt x="1710047" y="1731818"/>
                    <a:pt x="1870365" y="1850572"/>
                    <a:pt x="2090058" y="1959429"/>
                  </a:cubicBezTo>
                  <a:cubicBezTo>
                    <a:pt x="2309752" y="2068286"/>
                    <a:pt x="2701637" y="2082141"/>
                    <a:pt x="2802577" y="210193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638822" y="2855449"/>
            <a:ext cx="4742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Apply ac flux modulation with amplitude</a:t>
            </a:r>
            <a:endParaRPr lang="en-US" dirty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1352354"/>
              </p:ext>
            </p:extLst>
          </p:nvPr>
        </p:nvGraphicFramePr>
        <p:xfrm>
          <a:off x="4600540" y="2758515"/>
          <a:ext cx="606623" cy="522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3" name="Equation" r:id="rId9" imgW="457200" imgH="393480" progId="Equation.DSMT4">
                  <p:embed/>
                </p:oleObj>
              </mc:Choice>
              <mc:Fallback>
                <p:oleObj name="Equation" r:id="rId9" imgW="457200" imgH="39348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00540" y="2758515"/>
                        <a:ext cx="606623" cy="522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7672315" y="799965"/>
            <a:ext cx="2068113" cy="783453"/>
            <a:chOff x="3785775" y="5725141"/>
            <a:chExt cx="2068113" cy="783453"/>
          </a:xfrm>
        </p:grpSpPr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09EEEDAA-19B5-4A9C-ACD9-23F161DB46A6}"/>
                </a:ext>
              </a:extLst>
            </p:cNvPr>
            <p:cNvSpPr/>
            <p:nvPr/>
          </p:nvSpPr>
          <p:spPr>
            <a:xfrm rot="16200000">
              <a:off x="3603775" y="5978102"/>
              <a:ext cx="712492" cy="348491"/>
            </a:xfrm>
            <a:prstGeom prst="arc">
              <a:avLst>
                <a:gd name="adj1" fmla="val 17448511"/>
                <a:gd name="adj2" fmla="val 424588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09EEEDAA-19B5-4A9C-ACD9-23F161DB46A6}"/>
                </a:ext>
              </a:extLst>
            </p:cNvPr>
            <p:cNvSpPr/>
            <p:nvPr/>
          </p:nvSpPr>
          <p:spPr>
            <a:xfrm rot="16200000">
              <a:off x="3954804" y="5953316"/>
              <a:ext cx="712492" cy="353568"/>
            </a:xfrm>
            <a:prstGeom prst="arc">
              <a:avLst>
                <a:gd name="adj1" fmla="val 16808318"/>
                <a:gd name="adj2" fmla="val 424588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09EEEDAA-19B5-4A9C-ACD9-23F161DB46A6}"/>
                </a:ext>
              </a:extLst>
            </p:cNvPr>
            <p:cNvSpPr/>
            <p:nvPr/>
          </p:nvSpPr>
          <p:spPr>
            <a:xfrm rot="16200000">
              <a:off x="4274276" y="5940514"/>
              <a:ext cx="712492" cy="348491"/>
            </a:xfrm>
            <a:prstGeom prst="arc">
              <a:avLst>
                <a:gd name="adj1" fmla="val 17448511"/>
                <a:gd name="adj2" fmla="val 424588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c 50">
              <a:extLst>
                <a:ext uri="{FF2B5EF4-FFF2-40B4-BE49-F238E27FC236}">
                  <a16:creationId xmlns:a16="http://schemas.microsoft.com/office/drawing/2014/main" id="{09EEEDAA-19B5-4A9C-ACD9-23F161DB46A6}"/>
                </a:ext>
              </a:extLst>
            </p:cNvPr>
            <p:cNvSpPr/>
            <p:nvPr/>
          </p:nvSpPr>
          <p:spPr>
            <a:xfrm rot="16200000">
              <a:off x="4625305" y="5915728"/>
              <a:ext cx="712492" cy="353568"/>
            </a:xfrm>
            <a:prstGeom prst="arc">
              <a:avLst>
                <a:gd name="adj1" fmla="val 16808318"/>
                <a:gd name="adj2" fmla="val 424588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09EEEDAA-19B5-4A9C-ACD9-23F161DB46A6}"/>
                </a:ext>
              </a:extLst>
            </p:cNvPr>
            <p:cNvSpPr/>
            <p:nvPr/>
          </p:nvSpPr>
          <p:spPr>
            <a:xfrm rot="16200000">
              <a:off x="4969829" y="5929389"/>
              <a:ext cx="712492" cy="348491"/>
            </a:xfrm>
            <a:prstGeom prst="arc">
              <a:avLst>
                <a:gd name="adj1" fmla="val 17448511"/>
                <a:gd name="adj2" fmla="val 424588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09EEEDAA-19B5-4A9C-ACD9-23F161DB46A6}"/>
                </a:ext>
              </a:extLst>
            </p:cNvPr>
            <p:cNvSpPr/>
            <p:nvPr/>
          </p:nvSpPr>
          <p:spPr>
            <a:xfrm rot="16200000">
              <a:off x="5320858" y="5904603"/>
              <a:ext cx="712492" cy="353568"/>
            </a:xfrm>
            <a:prstGeom prst="arc">
              <a:avLst>
                <a:gd name="adj1" fmla="val 16808318"/>
                <a:gd name="adj2" fmla="val 424588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6623968" y="814538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00394" y="1500746"/>
            <a:ext cx="2028922" cy="6374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1977" y="3100796"/>
            <a:ext cx="1640638" cy="536362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592820" y="1522447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6566244" y="3172401"/>
            <a:ext cx="32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6583471" y="2304587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54" name="Group 53"/>
          <p:cNvGrpSpPr/>
          <p:nvPr/>
        </p:nvGrpSpPr>
        <p:grpSpPr>
          <a:xfrm flipV="1">
            <a:off x="7657250" y="2026278"/>
            <a:ext cx="2068113" cy="801547"/>
            <a:chOff x="3785775" y="5725141"/>
            <a:chExt cx="2068113" cy="783453"/>
          </a:xfrm>
        </p:grpSpPr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09EEEDAA-19B5-4A9C-ACD9-23F161DB46A6}"/>
                </a:ext>
              </a:extLst>
            </p:cNvPr>
            <p:cNvSpPr/>
            <p:nvPr/>
          </p:nvSpPr>
          <p:spPr>
            <a:xfrm rot="16200000">
              <a:off x="3603775" y="5978102"/>
              <a:ext cx="712492" cy="348491"/>
            </a:xfrm>
            <a:prstGeom prst="arc">
              <a:avLst>
                <a:gd name="adj1" fmla="val 17448511"/>
                <a:gd name="adj2" fmla="val 424588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09EEEDAA-19B5-4A9C-ACD9-23F161DB46A6}"/>
                </a:ext>
              </a:extLst>
            </p:cNvPr>
            <p:cNvSpPr/>
            <p:nvPr/>
          </p:nvSpPr>
          <p:spPr>
            <a:xfrm rot="16200000">
              <a:off x="3954804" y="5953316"/>
              <a:ext cx="712492" cy="353568"/>
            </a:xfrm>
            <a:prstGeom prst="arc">
              <a:avLst>
                <a:gd name="adj1" fmla="val 16808318"/>
                <a:gd name="adj2" fmla="val 424588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09EEEDAA-19B5-4A9C-ACD9-23F161DB46A6}"/>
                </a:ext>
              </a:extLst>
            </p:cNvPr>
            <p:cNvSpPr/>
            <p:nvPr/>
          </p:nvSpPr>
          <p:spPr>
            <a:xfrm rot="16200000">
              <a:off x="4274276" y="5940514"/>
              <a:ext cx="712492" cy="348491"/>
            </a:xfrm>
            <a:prstGeom prst="arc">
              <a:avLst>
                <a:gd name="adj1" fmla="val 17448511"/>
                <a:gd name="adj2" fmla="val 424588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09EEEDAA-19B5-4A9C-ACD9-23F161DB46A6}"/>
                </a:ext>
              </a:extLst>
            </p:cNvPr>
            <p:cNvSpPr/>
            <p:nvPr/>
          </p:nvSpPr>
          <p:spPr>
            <a:xfrm rot="16200000">
              <a:off x="4625305" y="5915728"/>
              <a:ext cx="712492" cy="353568"/>
            </a:xfrm>
            <a:prstGeom prst="arc">
              <a:avLst>
                <a:gd name="adj1" fmla="val 16808318"/>
                <a:gd name="adj2" fmla="val 424588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09EEEDAA-19B5-4A9C-ACD9-23F161DB46A6}"/>
                </a:ext>
              </a:extLst>
            </p:cNvPr>
            <p:cNvSpPr/>
            <p:nvPr/>
          </p:nvSpPr>
          <p:spPr>
            <a:xfrm rot="16200000">
              <a:off x="4969829" y="5929389"/>
              <a:ext cx="712492" cy="348491"/>
            </a:xfrm>
            <a:prstGeom prst="arc">
              <a:avLst>
                <a:gd name="adj1" fmla="val 17448511"/>
                <a:gd name="adj2" fmla="val 424588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09EEEDAA-19B5-4A9C-ACD9-23F161DB46A6}"/>
                </a:ext>
              </a:extLst>
            </p:cNvPr>
            <p:cNvSpPr/>
            <p:nvPr/>
          </p:nvSpPr>
          <p:spPr>
            <a:xfrm rot="16200000">
              <a:off x="5320858" y="5904603"/>
              <a:ext cx="712492" cy="353568"/>
            </a:xfrm>
            <a:prstGeom prst="arc">
              <a:avLst>
                <a:gd name="adj1" fmla="val 16808318"/>
                <a:gd name="adj2" fmla="val 424588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290899" y="3039719"/>
            <a:ext cx="3689000" cy="2914248"/>
            <a:chOff x="732500" y="3650377"/>
            <a:chExt cx="3193560" cy="2568802"/>
          </a:xfrm>
        </p:grpSpPr>
        <p:graphicFrame>
          <p:nvGraphicFramePr>
            <p:cNvPr id="73" name="Object 7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81333871"/>
                </p:ext>
              </p:extLst>
            </p:nvPr>
          </p:nvGraphicFramePr>
          <p:xfrm>
            <a:off x="3494260" y="4466001"/>
            <a:ext cx="431800" cy="738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64" name="Equation" r:id="rId13" imgW="253800" imgH="431640" progId="Equation.DSMT4">
                    <p:embed/>
                  </p:oleObj>
                </mc:Choice>
                <mc:Fallback>
                  <p:oleObj name="Equation" r:id="rId13" imgW="253800" imgH="431640" progId="Equation.DSMT4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494260" y="4466001"/>
                          <a:ext cx="431800" cy="7381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4" name="Object 7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4149327"/>
                </p:ext>
              </p:extLst>
            </p:nvPr>
          </p:nvGraphicFramePr>
          <p:xfrm>
            <a:off x="965830" y="3974901"/>
            <a:ext cx="695325" cy="398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65" name="Equation" r:id="rId15" imgW="444240" imgH="253800" progId="Equation.DSMT4">
                    <p:embed/>
                  </p:oleObj>
                </mc:Choice>
                <mc:Fallback>
                  <p:oleObj name="Equation" r:id="rId15" imgW="444240" imgH="253800" progId="Equation.DSMT4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965830" y="3974901"/>
                          <a:ext cx="695325" cy="3984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5" name="Straight Connector 74"/>
            <p:cNvCxnSpPr/>
            <p:nvPr/>
          </p:nvCxnSpPr>
          <p:spPr>
            <a:xfrm flipV="1">
              <a:off x="1742851" y="4189412"/>
              <a:ext cx="19065" cy="1224957"/>
            </a:xfrm>
            <a:prstGeom prst="line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732500" y="4826279"/>
              <a:ext cx="2699284" cy="40181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3103806" y="4745745"/>
              <a:ext cx="0" cy="13573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09EEEDAA-19B5-4A9C-ACD9-23F161DB46A6}"/>
                </a:ext>
              </a:extLst>
            </p:cNvPr>
            <p:cNvSpPr/>
            <p:nvPr/>
          </p:nvSpPr>
          <p:spPr>
            <a:xfrm rot="16200000">
              <a:off x="1153902" y="4915739"/>
              <a:ext cx="1880237" cy="726644"/>
            </a:xfrm>
            <a:prstGeom prst="arc">
              <a:avLst>
                <a:gd name="adj1" fmla="val 19503531"/>
                <a:gd name="adj2" fmla="val 2141207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09EEEDAA-19B5-4A9C-ACD9-23F161DB46A6}"/>
                </a:ext>
              </a:extLst>
            </p:cNvPr>
            <p:cNvSpPr/>
            <p:nvPr/>
          </p:nvSpPr>
          <p:spPr>
            <a:xfrm rot="5400000">
              <a:off x="1964235" y="4048614"/>
              <a:ext cx="1603778" cy="807303"/>
            </a:xfrm>
            <a:prstGeom prst="arc">
              <a:avLst>
                <a:gd name="adj1" fmla="val 19034812"/>
                <a:gd name="adj2" fmla="val 2580372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974112" y="4442469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</p:grpSp>
      <p:sp>
        <p:nvSpPr>
          <p:cNvPr id="86" name="Rectangle 85"/>
          <p:cNvSpPr/>
          <p:nvPr/>
        </p:nvSpPr>
        <p:spPr>
          <a:xfrm>
            <a:off x="5051310" y="4114093"/>
            <a:ext cx="41613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Feedback non-zero DC component (after mixer) to SQUID to keep flux-locked on                              </a:t>
            </a:r>
          </a:p>
          <a:p>
            <a:endParaRPr lang="en-US" dirty="0"/>
          </a:p>
          <a:p>
            <a:endParaRPr lang="en-US" dirty="0" smtClean="0"/>
          </a:p>
        </p:txBody>
      </p:sp>
      <p:graphicFrame>
        <p:nvGraphicFramePr>
          <p:cNvPr id="87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669029"/>
              </p:ext>
            </p:extLst>
          </p:nvPr>
        </p:nvGraphicFramePr>
        <p:xfrm>
          <a:off x="5581733" y="4801669"/>
          <a:ext cx="665162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6" name="Equation" r:id="rId17" imgW="393480" imgH="177480" progId="Equation.DSMT4">
                  <p:embed/>
                </p:oleObj>
              </mc:Choice>
              <mc:Fallback>
                <p:oleObj name="Equation" r:id="rId17" imgW="393480" imgH="17748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581733" y="4801669"/>
                        <a:ext cx="665162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Object 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4341893"/>
              </p:ext>
            </p:extLst>
          </p:nvPr>
        </p:nvGraphicFramePr>
        <p:xfrm>
          <a:off x="7189093" y="4647797"/>
          <a:ext cx="5556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7" name="Equation" r:id="rId19" imgW="330120" imgH="393480" progId="Equation.DSMT4">
                  <p:embed/>
                </p:oleObj>
              </mc:Choice>
              <mc:Fallback>
                <p:oleObj name="Equation" r:id="rId19" imgW="330120" imgH="39348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189093" y="4647797"/>
                        <a:ext cx="555625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" name="Rectangle 88"/>
          <p:cNvSpPr/>
          <p:nvPr/>
        </p:nvSpPr>
        <p:spPr>
          <a:xfrm>
            <a:off x="6525331" y="4789326"/>
            <a:ext cx="439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or </a:t>
            </a:r>
            <a:endParaRPr lang="en-US" dirty="0"/>
          </a:p>
        </p:txBody>
      </p:sp>
      <p:sp>
        <p:nvSpPr>
          <p:cNvPr id="90" name="Rectangle 89"/>
          <p:cNvSpPr/>
          <p:nvPr/>
        </p:nvSpPr>
        <p:spPr>
          <a:xfrm>
            <a:off x="5088816" y="5504315"/>
            <a:ext cx="3428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Measure feedback voltage/current</a:t>
            </a:r>
          </a:p>
        </p:txBody>
      </p:sp>
      <p:sp>
        <p:nvSpPr>
          <p:cNvPr id="92" name="Arc 91">
            <a:extLst>
              <a:ext uri="{FF2B5EF4-FFF2-40B4-BE49-F238E27FC236}">
                <a16:creationId xmlns:a16="http://schemas.microsoft.com/office/drawing/2014/main" id="{09EEEDAA-19B5-4A9C-ACD9-23F161DB46A6}"/>
              </a:ext>
            </a:extLst>
          </p:cNvPr>
          <p:cNvSpPr/>
          <p:nvPr/>
        </p:nvSpPr>
        <p:spPr>
          <a:xfrm rot="5400000">
            <a:off x="168749" y="3516549"/>
            <a:ext cx="1819450" cy="905001"/>
          </a:xfrm>
          <a:prstGeom prst="arc">
            <a:avLst>
              <a:gd name="adj1" fmla="val 19034812"/>
              <a:gd name="adj2" fmla="val 2580372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651867" y="4351916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1439534" y="4335877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2193511" y="4339080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2995615" y="4318223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" name="Group 110"/>
          <p:cNvGrpSpPr/>
          <p:nvPr/>
        </p:nvGrpSpPr>
        <p:grpSpPr>
          <a:xfrm>
            <a:off x="730684" y="5337451"/>
            <a:ext cx="1745681" cy="1348471"/>
            <a:chOff x="954747" y="5504379"/>
            <a:chExt cx="1281288" cy="970377"/>
          </a:xfrm>
        </p:grpSpPr>
        <p:graphicFrame>
          <p:nvGraphicFramePr>
            <p:cNvPr id="100" name="Object 9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3042563"/>
                </p:ext>
              </p:extLst>
            </p:nvPr>
          </p:nvGraphicFramePr>
          <p:xfrm>
            <a:off x="2021731" y="5937898"/>
            <a:ext cx="214304" cy="199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68" name="Equation" r:id="rId21" imgW="164880" imgH="152280" progId="Equation.DSMT4">
                    <p:embed/>
                  </p:oleObj>
                </mc:Choice>
                <mc:Fallback>
                  <p:oleObj name="Equation" r:id="rId21" imgW="164880" imgH="152280" progId="Equation.DSMT4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2021731" y="5937898"/>
                          <a:ext cx="214304" cy="19969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1" name="Straight Arrow Connector 100"/>
            <p:cNvCxnSpPr/>
            <p:nvPr/>
          </p:nvCxnSpPr>
          <p:spPr>
            <a:xfrm flipV="1">
              <a:off x="954747" y="6024017"/>
              <a:ext cx="1000271" cy="12161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1463943" y="5587316"/>
              <a:ext cx="0" cy="887440"/>
            </a:xfrm>
            <a:prstGeom prst="line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1089271" y="5661452"/>
              <a:ext cx="739529" cy="749749"/>
            </a:xfrm>
            <a:prstGeom prst="line">
              <a:avLst/>
            </a:prstGeom>
            <a:ln w="12700"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104" name="Object 10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93341742"/>
                </p:ext>
              </p:extLst>
            </p:nvPr>
          </p:nvGraphicFramePr>
          <p:xfrm>
            <a:off x="1112530" y="5504379"/>
            <a:ext cx="273778" cy="327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69" name="Equation" r:id="rId23" imgW="190440" imgH="228600" progId="Equation.DSMT4">
                    <p:embed/>
                  </p:oleObj>
                </mc:Choice>
                <mc:Fallback>
                  <p:oleObj name="Equation" r:id="rId23" imgW="190440" imgH="228600" progId="Equation.DSMT4">
                    <p:embed/>
                    <p:pic>
                      <p:nvPicPr>
                        <p:cNvPr id="21" name="Object 20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1112530" y="5504379"/>
                          <a:ext cx="273778" cy="3273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3" name="Rectangle 112"/>
          <p:cNvSpPr/>
          <p:nvPr/>
        </p:nvSpPr>
        <p:spPr>
          <a:xfrm>
            <a:off x="1974973" y="6388019"/>
            <a:ext cx="2012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Sensitive to      near</a:t>
            </a:r>
            <a:endParaRPr lang="en-US" dirty="0"/>
          </a:p>
        </p:txBody>
      </p:sp>
      <p:graphicFrame>
        <p:nvGraphicFramePr>
          <p:cNvPr id="114" name="Object 1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3458205"/>
              </p:ext>
            </p:extLst>
          </p:nvPr>
        </p:nvGraphicFramePr>
        <p:xfrm>
          <a:off x="3153933" y="6448985"/>
          <a:ext cx="279400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0" name="Equation" r:id="rId25" imgW="164880" imgH="152280" progId="Equation.DSMT4">
                  <p:embed/>
                </p:oleObj>
              </mc:Choice>
              <mc:Fallback>
                <p:oleObj name="Equation" r:id="rId25" imgW="164880" imgH="15228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153933" y="6448985"/>
                        <a:ext cx="279400" cy="26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011718"/>
              </p:ext>
            </p:extLst>
          </p:nvPr>
        </p:nvGraphicFramePr>
        <p:xfrm>
          <a:off x="3977855" y="6420285"/>
          <a:ext cx="665162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1" name="Equation" r:id="rId26" imgW="393480" imgH="177480" progId="Equation.DSMT4">
                  <p:embed/>
                </p:oleObj>
              </mc:Choice>
              <mc:Fallback>
                <p:oleObj name="Equation" r:id="rId26" imgW="393480" imgH="17748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977855" y="6420285"/>
                        <a:ext cx="665162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256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CECCA5C-6411-4EA6-ABB8-BA90E8637492}"/>
              </a:ext>
            </a:extLst>
          </p:cNvPr>
          <p:cNvSpPr txBox="1"/>
          <p:nvPr/>
        </p:nvSpPr>
        <p:spPr>
          <a:xfrm>
            <a:off x="664766" y="103854"/>
            <a:ext cx="2527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SQUID Applications</a:t>
            </a:r>
          </a:p>
          <a:p>
            <a:endParaRPr lang="en-US" dirty="0"/>
          </a:p>
          <a:p>
            <a:r>
              <a:rPr lang="en-US" dirty="0" smtClean="0"/>
              <a:t>1</a:t>
            </a:r>
            <a:r>
              <a:rPr lang="en-US" dirty="0"/>
              <a:t>) Galvanometer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77879" y="1578467"/>
            <a:ext cx="1452352" cy="1013696"/>
            <a:chOff x="2408532" y="6252466"/>
            <a:chExt cx="1452352" cy="74251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4EF82AE-4A70-42A3-AEFD-4745AB8050E7}"/>
                </a:ext>
              </a:extLst>
            </p:cNvPr>
            <p:cNvCxnSpPr/>
            <p:nvPr/>
          </p:nvCxnSpPr>
          <p:spPr>
            <a:xfrm>
              <a:off x="2408532" y="6305468"/>
              <a:ext cx="440620" cy="0"/>
            </a:xfrm>
            <a:prstGeom prst="line">
              <a:avLst/>
            </a:prstGeom>
            <a:ln w="19050">
              <a:head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7704567-286B-45A1-8FCF-F7353D38DC0C}"/>
                </a:ext>
              </a:extLst>
            </p:cNvPr>
            <p:cNvCxnSpPr/>
            <p:nvPr/>
          </p:nvCxnSpPr>
          <p:spPr>
            <a:xfrm>
              <a:off x="2425105" y="6994984"/>
              <a:ext cx="428153" cy="0"/>
            </a:xfrm>
            <a:prstGeom prst="line">
              <a:avLst/>
            </a:prstGeom>
            <a:ln w="19050">
              <a:head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D7F26CE-1769-4A9E-9094-A762C5FD7A9B}"/>
                </a:ext>
              </a:extLst>
            </p:cNvPr>
            <p:cNvSpPr/>
            <p:nvPr/>
          </p:nvSpPr>
          <p:spPr>
            <a:xfrm>
              <a:off x="3245565" y="6437697"/>
              <a:ext cx="615319" cy="45603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5B3701E-41F5-4190-9DB4-FB25903D3744}"/>
                </a:ext>
              </a:extLst>
            </p:cNvPr>
            <p:cNvSpPr/>
            <p:nvPr/>
          </p:nvSpPr>
          <p:spPr>
            <a:xfrm>
              <a:off x="3428048" y="6252466"/>
              <a:ext cx="206451" cy="338163"/>
            </a:xfrm>
            <a:prstGeom prst="rect">
              <a:avLst/>
            </a:prstGeom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 smtClean="0"/>
                <a:t>x</a:t>
              </a:r>
              <a:endParaRPr lang="en-US" sz="2400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5B3701E-41F5-4190-9DB4-FB25903D3744}"/>
              </a:ext>
            </a:extLst>
          </p:cNvPr>
          <p:cNvSpPr/>
          <p:nvPr/>
        </p:nvSpPr>
        <p:spPr>
          <a:xfrm>
            <a:off x="2161060" y="2196895"/>
            <a:ext cx="206451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x</a:t>
            </a:r>
            <a:endParaRPr lang="en-US" sz="24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068873" y="1501452"/>
            <a:ext cx="424581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666409"/>
              </p:ext>
            </p:extLst>
          </p:nvPr>
        </p:nvGraphicFramePr>
        <p:xfrm>
          <a:off x="3581681" y="1670606"/>
          <a:ext cx="8382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6" name="Equation" r:id="rId3" imgW="838080" imgH="876240" progId="Equation.DSMT4">
                  <p:embed/>
                </p:oleObj>
              </mc:Choice>
              <mc:Fallback>
                <p:oleObj name="Equation" r:id="rId3" imgW="838080" imgH="87624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81681" y="1670606"/>
                        <a:ext cx="838200" cy="8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064448" y="1103010"/>
            <a:ext cx="26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807428" y="1392330"/>
            <a:ext cx="372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5AAB1E-59F4-40EF-9422-0E6847078906}"/>
              </a:ext>
            </a:extLst>
          </p:cNvPr>
          <p:cNvSpPr txBox="1"/>
          <p:nvPr/>
        </p:nvSpPr>
        <p:spPr>
          <a:xfrm>
            <a:off x="5571595" y="1303083"/>
            <a:ext cx="2648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Commercial dc SQUID:</a:t>
            </a:r>
            <a:endParaRPr lang="en-US" sz="2000" b="0" dirty="0">
              <a:ea typeface="Cambria Math" panose="02040503050406030204" pitchFamily="18" charset="0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5649248" y="1761662"/>
          <a:ext cx="30226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7" name="Equation" r:id="rId5" imgW="3022560" imgH="850680" progId="Equation.DSMT4">
                  <p:embed/>
                </p:oleObj>
              </mc:Choice>
              <mc:Fallback>
                <p:oleObj name="Equation" r:id="rId5" imgW="3022560" imgH="85068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49248" y="1761662"/>
                        <a:ext cx="3022600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/>
          <p:cNvSpPr/>
          <p:nvPr/>
        </p:nvSpPr>
        <p:spPr>
          <a:xfrm>
            <a:off x="722937" y="3529044"/>
            <a:ext cx="1553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(2)  Voltmeter:</a:t>
            </a:r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A2B6855-0102-4D5D-9FDE-E203950087B7}"/>
              </a:ext>
            </a:extLst>
          </p:cNvPr>
          <p:cNvGrpSpPr/>
          <p:nvPr/>
        </p:nvGrpSpPr>
        <p:grpSpPr>
          <a:xfrm rot="5400000">
            <a:off x="1185228" y="4361080"/>
            <a:ext cx="214252" cy="289117"/>
            <a:chOff x="5473866" y="4421688"/>
            <a:chExt cx="313158" cy="501041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7182B1E-C03B-4BBF-BEF3-54D0DB8E42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73874" y="4421688"/>
              <a:ext cx="187890" cy="50104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5F3B9A9-339A-419A-8F8A-738AD7441F60}"/>
                </a:ext>
              </a:extLst>
            </p:cNvPr>
            <p:cNvCxnSpPr>
              <a:cxnSpLocks/>
            </p:cNvCxnSpPr>
            <p:nvPr/>
          </p:nvCxnSpPr>
          <p:spPr>
            <a:xfrm>
              <a:off x="5473875" y="4471792"/>
              <a:ext cx="313149" cy="100208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D8C17D0-9984-4DEF-9B1F-E8034407E6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73871" y="4572000"/>
              <a:ext cx="313153" cy="100208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CE337D-2DA5-4461-8CFB-A209A130A9AE}"/>
                </a:ext>
              </a:extLst>
            </p:cNvPr>
            <p:cNvCxnSpPr/>
            <p:nvPr/>
          </p:nvCxnSpPr>
          <p:spPr>
            <a:xfrm>
              <a:off x="5473872" y="4672208"/>
              <a:ext cx="313148" cy="68893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D485A18-76CE-439A-A0C3-7FA94F4CB6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73866" y="4741100"/>
              <a:ext cx="313153" cy="118998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48BA669-9A52-4F21-A506-5897CBA7AD82}"/>
                </a:ext>
              </a:extLst>
            </p:cNvPr>
            <p:cNvCxnSpPr>
              <a:cxnSpLocks/>
            </p:cNvCxnSpPr>
            <p:nvPr/>
          </p:nvCxnSpPr>
          <p:spPr>
            <a:xfrm>
              <a:off x="5473866" y="4860097"/>
              <a:ext cx="187898" cy="62632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07979F5-39E8-44FB-A737-A29649704ED3}"/>
              </a:ext>
            </a:extLst>
          </p:cNvPr>
          <p:cNvCxnSpPr>
            <a:cxnSpLocks/>
          </p:cNvCxnSpPr>
          <p:nvPr/>
        </p:nvCxnSpPr>
        <p:spPr>
          <a:xfrm rot="5400000">
            <a:off x="1023645" y="4396973"/>
            <a:ext cx="0" cy="248302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33AD096-D775-43EB-8E86-FEA354988BCE}"/>
              </a:ext>
            </a:extLst>
          </p:cNvPr>
          <p:cNvCxnSpPr/>
          <p:nvPr/>
        </p:nvCxnSpPr>
        <p:spPr>
          <a:xfrm rot="5400000">
            <a:off x="1573762" y="4382979"/>
            <a:ext cx="0" cy="264855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grpSp>
        <p:nvGrpSpPr>
          <p:cNvPr id="58" name="Group 57"/>
          <p:cNvGrpSpPr/>
          <p:nvPr/>
        </p:nvGrpSpPr>
        <p:grpSpPr>
          <a:xfrm>
            <a:off x="1605397" y="1657333"/>
            <a:ext cx="220526" cy="926511"/>
            <a:chOff x="5562600" y="1524000"/>
            <a:chExt cx="381000" cy="2133600"/>
          </a:xfrm>
        </p:grpSpPr>
        <p:sp>
          <p:nvSpPr>
            <p:cNvPr id="59" name="Line 16"/>
            <p:cNvSpPr>
              <a:spLocks noChangeShapeType="1"/>
            </p:cNvSpPr>
            <p:nvPr/>
          </p:nvSpPr>
          <p:spPr bwMode="auto">
            <a:xfrm>
              <a:off x="5562600" y="1524000"/>
              <a:ext cx="0" cy="60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17"/>
            <p:cNvSpPr>
              <a:spLocks noChangeShapeType="1"/>
            </p:cNvSpPr>
            <p:nvPr/>
          </p:nvSpPr>
          <p:spPr bwMode="auto">
            <a:xfrm>
              <a:off x="5562600" y="3048000"/>
              <a:ext cx="0" cy="60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Arc 18"/>
            <p:cNvSpPr>
              <a:spLocks/>
            </p:cNvSpPr>
            <p:nvPr/>
          </p:nvSpPr>
          <p:spPr bwMode="auto">
            <a:xfrm>
              <a:off x="5562600" y="21336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Arc 19"/>
            <p:cNvSpPr>
              <a:spLocks/>
            </p:cNvSpPr>
            <p:nvPr/>
          </p:nvSpPr>
          <p:spPr bwMode="auto">
            <a:xfrm flipV="1">
              <a:off x="5562600" y="22860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Arc 20"/>
            <p:cNvSpPr>
              <a:spLocks/>
            </p:cNvSpPr>
            <p:nvPr/>
          </p:nvSpPr>
          <p:spPr bwMode="auto">
            <a:xfrm>
              <a:off x="5562600" y="24384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Arc 21"/>
            <p:cNvSpPr>
              <a:spLocks/>
            </p:cNvSpPr>
            <p:nvPr/>
          </p:nvSpPr>
          <p:spPr bwMode="auto">
            <a:xfrm flipV="1">
              <a:off x="5562600" y="25908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Arc 22"/>
            <p:cNvSpPr>
              <a:spLocks/>
            </p:cNvSpPr>
            <p:nvPr/>
          </p:nvSpPr>
          <p:spPr bwMode="auto">
            <a:xfrm>
              <a:off x="5562600" y="27432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Arc 23"/>
            <p:cNvSpPr>
              <a:spLocks/>
            </p:cNvSpPr>
            <p:nvPr/>
          </p:nvSpPr>
          <p:spPr bwMode="auto">
            <a:xfrm flipV="1">
              <a:off x="5562600" y="28956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484878" y="4338410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4EF82AE-4A70-42A3-AEFD-4745AB8050E7}"/>
              </a:ext>
            </a:extLst>
          </p:cNvPr>
          <p:cNvCxnSpPr/>
          <p:nvPr/>
        </p:nvCxnSpPr>
        <p:spPr>
          <a:xfrm>
            <a:off x="1700494" y="4507916"/>
            <a:ext cx="440620" cy="0"/>
          </a:xfrm>
          <a:prstGeom prst="line">
            <a:avLst/>
          </a:prstGeom>
          <a:ln w="19050"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7704567-286B-45A1-8FCF-F7353D38DC0C}"/>
              </a:ext>
            </a:extLst>
          </p:cNvPr>
          <p:cNvCxnSpPr/>
          <p:nvPr/>
        </p:nvCxnSpPr>
        <p:spPr>
          <a:xfrm>
            <a:off x="1713159" y="5449253"/>
            <a:ext cx="428153" cy="0"/>
          </a:xfrm>
          <a:prstGeom prst="line">
            <a:avLst/>
          </a:prstGeom>
          <a:ln w="19050"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5D7F26CE-1769-4A9E-9094-A762C5FD7A9B}"/>
              </a:ext>
            </a:extLst>
          </p:cNvPr>
          <p:cNvSpPr/>
          <p:nvPr/>
        </p:nvSpPr>
        <p:spPr>
          <a:xfrm>
            <a:off x="2541435" y="4688437"/>
            <a:ext cx="615319" cy="62258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5B3701E-41F5-4190-9DB4-FB25903D3744}"/>
              </a:ext>
            </a:extLst>
          </p:cNvPr>
          <p:cNvSpPr/>
          <p:nvPr/>
        </p:nvSpPr>
        <p:spPr>
          <a:xfrm>
            <a:off x="2723918" y="4435557"/>
            <a:ext cx="206451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x</a:t>
            </a:r>
            <a:endParaRPr lang="en-US" sz="24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5B3701E-41F5-4190-9DB4-FB25903D3744}"/>
              </a:ext>
            </a:extLst>
          </p:cNvPr>
          <p:cNvSpPr/>
          <p:nvPr/>
        </p:nvSpPr>
        <p:spPr>
          <a:xfrm>
            <a:off x="2687583" y="5053985"/>
            <a:ext cx="206451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x</a:t>
            </a:r>
            <a:endParaRPr lang="en-US" sz="2400" dirty="0"/>
          </a:p>
        </p:txBody>
      </p:sp>
      <p:sp>
        <p:nvSpPr>
          <p:cNvPr id="75" name="Rectangle 74"/>
          <p:cNvSpPr/>
          <p:nvPr/>
        </p:nvSpPr>
        <p:spPr>
          <a:xfrm>
            <a:off x="2333951" y="4249420"/>
            <a:ext cx="372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M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2131920" y="4514423"/>
            <a:ext cx="220526" cy="926511"/>
            <a:chOff x="5562600" y="1524000"/>
            <a:chExt cx="381000" cy="2133600"/>
          </a:xfrm>
        </p:grpSpPr>
        <p:sp>
          <p:nvSpPr>
            <p:cNvPr id="77" name="Line 16"/>
            <p:cNvSpPr>
              <a:spLocks noChangeShapeType="1"/>
            </p:cNvSpPr>
            <p:nvPr/>
          </p:nvSpPr>
          <p:spPr bwMode="auto">
            <a:xfrm>
              <a:off x="5562600" y="1524000"/>
              <a:ext cx="0" cy="60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17"/>
            <p:cNvSpPr>
              <a:spLocks noChangeShapeType="1"/>
            </p:cNvSpPr>
            <p:nvPr/>
          </p:nvSpPr>
          <p:spPr bwMode="auto">
            <a:xfrm>
              <a:off x="5562600" y="3048000"/>
              <a:ext cx="0" cy="60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Arc 18"/>
            <p:cNvSpPr>
              <a:spLocks/>
            </p:cNvSpPr>
            <p:nvPr/>
          </p:nvSpPr>
          <p:spPr bwMode="auto">
            <a:xfrm>
              <a:off x="5562600" y="21336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Arc 19"/>
            <p:cNvSpPr>
              <a:spLocks/>
            </p:cNvSpPr>
            <p:nvPr/>
          </p:nvSpPr>
          <p:spPr bwMode="auto">
            <a:xfrm flipV="1">
              <a:off x="5562600" y="22860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Arc 20"/>
            <p:cNvSpPr>
              <a:spLocks/>
            </p:cNvSpPr>
            <p:nvPr/>
          </p:nvSpPr>
          <p:spPr bwMode="auto">
            <a:xfrm>
              <a:off x="5562600" y="24384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Arc 21"/>
            <p:cNvSpPr>
              <a:spLocks/>
            </p:cNvSpPr>
            <p:nvPr/>
          </p:nvSpPr>
          <p:spPr bwMode="auto">
            <a:xfrm flipV="1">
              <a:off x="5562600" y="25908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Arc 22"/>
            <p:cNvSpPr>
              <a:spLocks/>
            </p:cNvSpPr>
            <p:nvPr/>
          </p:nvSpPr>
          <p:spPr bwMode="auto">
            <a:xfrm>
              <a:off x="5562600" y="27432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Arc 23"/>
            <p:cNvSpPr>
              <a:spLocks/>
            </p:cNvSpPr>
            <p:nvPr/>
          </p:nvSpPr>
          <p:spPr bwMode="auto">
            <a:xfrm flipV="1">
              <a:off x="5562600" y="28956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1532497" y="5456743"/>
            <a:ext cx="300817" cy="253142"/>
            <a:chOff x="3298168" y="5783409"/>
            <a:chExt cx="369246" cy="444595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0CE337D-2DA5-4461-8CFB-A209A130A9AE}"/>
                </a:ext>
              </a:extLst>
            </p:cNvPr>
            <p:cNvCxnSpPr/>
            <p:nvPr/>
          </p:nvCxnSpPr>
          <p:spPr>
            <a:xfrm flipH="1">
              <a:off x="3602660" y="6070751"/>
              <a:ext cx="57937" cy="157253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07979F5-39E8-44FB-A737-A29649704E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54372" y="6070755"/>
              <a:ext cx="313042" cy="5188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33AD096-D775-43EB-8E86-FEA354988BCE}"/>
                </a:ext>
              </a:extLst>
            </p:cNvPr>
            <p:cNvCxnSpPr/>
            <p:nvPr/>
          </p:nvCxnSpPr>
          <p:spPr>
            <a:xfrm>
              <a:off x="3511747" y="5783409"/>
              <a:ext cx="0" cy="292608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10CE337D-2DA5-4461-8CFB-A209A130A9AE}"/>
                </a:ext>
              </a:extLst>
            </p:cNvPr>
            <p:cNvCxnSpPr/>
            <p:nvPr/>
          </p:nvCxnSpPr>
          <p:spPr>
            <a:xfrm flipH="1">
              <a:off x="3298168" y="6066660"/>
              <a:ext cx="57937" cy="157253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10CE337D-2DA5-4461-8CFB-A209A130A9AE}"/>
                </a:ext>
              </a:extLst>
            </p:cNvPr>
            <p:cNvCxnSpPr/>
            <p:nvPr/>
          </p:nvCxnSpPr>
          <p:spPr>
            <a:xfrm flipH="1">
              <a:off x="3458597" y="6066660"/>
              <a:ext cx="57937" cy="157253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105" name="Oval 104"/>
          <p:cNvSpPr/>
          <p:nvPr/>
        </p:nvSpPr>
        <p:spPr>
          <a:xfrm>
            <a:off x="864682" y="4490740"/>
            <a:ext cx="52868" cy="473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1082460" y="4606758"/>
            <a:ext cx="32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104" name="Object 10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818193"/>
              </p:ext>
            </p:extLst>
          </p:nvPr>
        </p:nvGraphicFramePr>
        <p:xfrm>
          <a:off x="3877367" y="4434271"/>
          <a:ext cx="889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8" name="Equation" r:id="rId7" imgW="888840" imgH="571320" progId="Equation.DSMT4">
                  <p:embed/>
                </p:oleObj>
              </mc:Choice>
              <mc:Fallback>
                <p:oleObj name="Equation" r:id="rId7" imgW="888840" imgH="57132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77367" y="4434271"/>
                        <a:ext cx="8890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2848618"/>
              </p:ext>
            </p:extLst>
          </p:nvPr>
        </p:nvGraphicFramePr>
        <p:xfrm>
          <a:off x="6491288" y="5119688"/>
          <a:ext cx="4572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9" name="Equation" r:id="rId9" imgW="457200" imgH="330120" progId="Equation.DSMT4">
                  <p:embed/>
                </p:oleObj>
              </mc:Choice>
              <mc:Fallback>
                <p:oleObj name="Equation" r:id="rId9" imgW="4572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491288" y="5119688"/>
                        <a:ext cx="4572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5791200" y="4130655"/>
            <a:ext cx="4203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Need to consider intrinsic noise of SQUID and the noise from the input circuit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13841" y="5683415"/>
            <a:ext cx="846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SQUID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413017"/>
              </p:ext>
            </p:extLst>
          </p:nvPr>
        </p:nvGraphicFramePr>
        <p:xfrm>
          <a:off x="7519988" y="4976813"/>
          <a:ext cx="14478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0" name="Equation" r:id="rId11" imgW="1447560" imgH="571320" progId="Equation.DSMT4">
                  <p:embed/>
                </p:oleObj>
              </mc:Choice>
              <mc:Fallback>
                <p:oleObj name="Equation" r:id="rId11" imgW="14475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519988" y="4976813"/>
                        <a:ext cx="14478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Rectangle 73"/>
          <p:cNvSpPr/>
          <p:nvPr/>
        </p:nvSpPr>
        <p:spPr>
          <a:xfrm>
            <a:off x="8006295" y="5625566"/>
            <a:ext cx="732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input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46519" y="6336342"/>
            <a:ext cx="426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Can achieve voltage sensitivities of &lt; 10</a:t>
            </a:r>
            <a:r>
              <a:rPr lang="en-US" baseline="30000" dirty="0" smtClean="0"/>
              <a:t>-14 </a:t>
            </a:r>
            <a:r>
              <a:rPr lang="en-US" dirty="0" smtClean="0"/>
              <a:t>V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15918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5A78EE-AC00-496D-954D-3B27810EB65D}"/>
              </a:ext>
            </a:extLst>
          </p:cNvPr>
          <p:cNvSpPr txBox="1"/>
          <p:nvPr/>
        </p:nvSpPr>
        <p:spPr>
          <a:xfrm>
            <a:off x="609600" y="228600"/>
            <a:ext cx="3301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(3)   Voltmeter (</a:t>
            </a:r>
            <a:r>
              <a:rPr lang="en-US" dirty="0" smtClean="0"/>
              <a:t>potentiometer)</a:t>
            </a:r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01FAB17-59EF-4F93-81BD-ED555C3EDC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480050"/>
              </p:ext>
            </p:extLst>
          </p:nvPr>
        </p:nvGraphicFramePr>
        <p:xfrm>
          <a:off x="5181600" y="1371600"/>
          <a:ext cx="2379662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8" name="Equation" r:id="rId3" imgW="1879560" imgH="939600" progId="Equation.DSMT4">
                  <p:embed/>
                </p:oleObj>
              </mc:Choice>
              <mc:Fallback>
                <p:oleObj name="Equation" r:id="rId3" imgW="1879560" imgH="9396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01FAB17-59EF-4F93-81BD-ED555C3EDC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81600" y="1371600"/>
                        <a:ext cx="2379662" cy="1190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5D4A159-1018-4929-B71B-2972B052003E}"/>
                  </a:ext>
                </a:extLst>
              </p14:cNvPr>
              <p14:cNvContentPartPr/>
              <p14:nvPr/>
            </p14:nvContentPartPr>
            <p14:xfrm>
              <a:off x="3316124" y="3467789"/>
              <a:ext cx="10440" cy="35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5D4A159-1018-4929-B71B-2972B052003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1804" y="3463512"/>
                <a:ext cx="19080" cy="44194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681934"/>
              </p:ext>
            </p:extLst>
          </p:nvPr>
        </p:nvGraphicFramePr>
        <p:xfrm>
          <a:off x="3151296" y="1817510"/>
          <a:ext cx="241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9" name="Equation" r:id="rId7" imgW="241200" imgH="291960" progId="Equation.DSMT4">
                  <p:embed/>
                </p:oleObj>
              </mc:Choice>
              <mc:Fallback>
                <p:oleObj name="Equation" r:id="rId7" imgW="241200" imgH="29196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51296" y="1817510"/>
                        <a:ext cx="241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3141787"/>
              </p:ext>
            </p:extLst>
          </p:nvPr>
        </p:nvGraphicFramePr>
        <p:xfrm>
          <a:off x="1066800" y="1524000"/>
          <a:ext cx="228600" cy="336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0" name="Equation" r:id="rId9" imgW="228600" imgH="291960" progId="Equation.DSMT4">
                  <p:embed/>
                </p:oleObj>
              </mc:Choice>
              <mc:Fallback>
                <p:oleObj name="Equation" r:id="rId9" imgW="228600" imgH="29196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66800" y="1524000"/>
                        <a:ext cx="228600" cy="336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2895600" y="1371600"/>
            <a:ext cx="236723" cy="1143000"/>
            <a:chOff x="9882056" y="924474"/>
            <a:chExt cx="187887" cy="89122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A2B6855-0102-4D5D-9FDE-E203950087B7}"/>
                </a:ext>
              </a:extLst>
            </p:cNvPr>
            <p:cNvGrpSpPr/>
            <p:nvPr/>
          </p:nvGrpSpPr>
          <p:grpSpPr>
            <a:xfrm>
              <a:off x="9882056" y="1221968"/>
              <a:ext cx="187887" cy="319412"/>
              <a:chOff x="5473866" y="4421688"/>
              <a:chExt cx="313158" cy="501041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7182B1E-C03B-4BBF-BEF3-54D0DB8E42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73874" y="4421688"/>
                <a:ext cx="187890" cy="50104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5F3B9A9-339A-419A-8F8A-738AD7441F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3875" y="4471792"/>
                <a:ext cx="313149" cy="100208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D8C17D0-9984-4DEF-9B1F-E8034407E6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73871" y="4572000"/>
                <a:ext cx="313153" cy="100208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0CE337D-2DA5-4461-8CFB-A209A130A9AE}"/>
                  </a:ext>
                </a:extLst>
              </p:cNvPr>
              <p:cNvCxnSpPr/>
              <p:nvPr/>
            </p:nvCxnSpPr>
            <p:spPr>
              <a:xfrm>
                <a:off x="5473872" y="4672208"/>
                <a:ext cx="313148" cy="68893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D485A18-76CE-439A-A0C3-7FA94F4CB6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73866" y="4741100"/>
                <a:ext cx="313153" cy="118998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48BA669-9A52-4F21-A506-5897CBA7A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3866" y="4860097"/>
                <a:ext cx="187898" cy="62632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07979F5-39E8-44FB-A737-A29649704ED3}"/>
                </a:ext>
              </a:extLst>
            </p:cNvPr>
            <p:cNvCxnSpPr>
              <a:cxnSpLocks/>
            </p:cNvCxnSpPr>
            <p:nvPr/>
          </p:nvCxnSpPr>
          <p:spPr>
            <a:xfrm>
              <a:off x="9981012" y="1541380"/>
              <a:ext cx="0" cy="27432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33AD096-D775-43EB-8E86-FEA354988BCE}"/>
                </a:ext>
              </a:extLst>
            </p:cNvPr>
            <p:cNvCxnSpPr/>
            <p:nvPr/>
          </p:nvCxnSpPr>
          <p:spPr>
            <a:xfrm>
              <a:off x="9975998" y="924474"/>
              <a:ext cx="0" cy="292608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66" name="Group 65"/>
          <p:cNvGrpSpPr/>
          <p:nvPr/>
        </p:nvGrpSpPr>
        <p:grpSpPr>
          <a:xfrm rot="5400000">
            <a:off x="2188307" y="450841"/>
            <a:ext cx="390771" cy="786418"/>
            <a:chOff x="2583213" y="7529393"/>
            <a:chExt cx="390771" cy="674393"/>
          </a:xfrm>
        </p:grpSpPr>
        <p:sp>
          <p:nvSpPr>
            <p:cNvPr id="67" name="Oval 66"/>
            <p:cNvSpPr/>
            <p:nvPr/>
          </p:nvSpPr>
          <p:spPr>
            <a:xfrm>
              <a:off x="2583213" y="7685812"/>
              <a:ext cx="390771" cy="36408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643079" y="7529393"/>
              <a:ext cx="3262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X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638094" y="7896009"/>
              <a:ext cx="3262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X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 rot="5400000" flipH="1">
            <a:off x="2215422" y="527777"/>
            <a:ext cx="228960" cy="1459405"/>
            <a:chOff x="5562600" y="1524000"/>
            <a:chExt cx="381000" cy="2133600"/>
          </a:xfrm>
        </p:grpSpPr>
        <p:sp>
          <p:nvSpPr>
            <p:cNvPr id="81" name="Line 16"/>
            <p:cNvSpPr>
              <a:spLocks noChangeShapeType="1"/>
            </p:cNvSpPr>
            <p:nvPr/>
          </p:nvSpPr>
          <p:spPr bwMode="auto">
            <a:xfrm>
              <a:off x="5562600" y="1524000"/>
              <a:ext cx="0" cy="60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82" name="Line 17"/>
            <p:cNvSpPr>
              <a:spLocks noChangeShapeType="1"/>
            </p:cNvSpPr>
            <p:nvPr/>
          </p:nvSpPr>
          <p:spPr bwMode="auto">
            <a:xfrm>
              <a:off x="5562600" y="3048000"/>
              <a:ext cx="0" cy="60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83" name="Arc 18"/>
            <p:cNvSpPr>
              <a:spLocks/>
            </p:cNvSpPr>
            <p:nvPr/>
          </p:nvSpPr>
          <p:spPr bwMode="auto">
            <a:xfrm>
              <a:off x="5562600" y="21336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84" name="Arc 19"/>
            <p:cNvSpPr>
              <a:spLocks/>
            </p:cNvSpPr>
            <p:nvPr/>
          </p:nvSpPr>
          <p:spPr bwMode="auto">
            <a:xfrm flipV="1">
              <a:off x="5562600" y="22860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85" name="Arc 20"/>
            <p:cNvSpPr>
              <a:spLocks/>
            </p:cNvSpPr>
            <p:nvPr/>
          </p:nvSpPr>
          <p:spPr bwMode="auto">
            <a:xfrm>
              <a:off x="5562600" y="24384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86" name="Arc 21"/>
            <p:cNvSpPr>
              <a:spLocks/>
            </p:cNvSpPr>
            <p:nvPr/>
          </p:nvSpPr>
          <p:spPr bwMode="auto">
            <a:xfrm flipV="1">
              <a:off x="5562600" y="25908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87" name="Arc 22"/>
            <p:cNvSpPr>
              <a:spLocks/>
            </p:cNvSpPr>
            <p:nvPr/>
          </p:nvSpPr>
          <p:spPr bwMode="auto">
            <a:xfrm>
              <a:off x="5562600" y="27432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88" name="Arc 23"/>
            <p:cNvSpPr>
              <a:spLocks/>
            </p:cNvSpPr>
            <p:nvPr/>
          </p:nvSpPr>
          <p:spPr bwMode="auto">
            <a:xfrm flipV="1">
              <a:off x="5562600" y="28956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</p:grpSp>
      <p:sp>
        <p:nvSpPr>
          <p:cNvPr id="186" name="Oval 185"/>
          <p:cNvSpPr/>
          <p:nvPr/>
        </p:nvSpPr>
        <p:spPr>
          <a:xfrm>
            <a:off x="1412244" y="1524000"/>
            <a:ext cx="381000" cy="36862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4533508"/>
              </p:ext>
            </p:extLst>
          </p:nvPr>
        </p:nvGraphicFramePr>
        <p:xfrm>
          <a:off x="1428050" y="1605797"/>
          <a:ext cx="305001" cy="281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1" name="Equation" r:id="rId11" imgW="171546" imgH="123689" progId="Equation.DSMT4">
                  <p:embed/>
                </p:oleObj>
              </mc:Choice>
              <mc:Fallback>
                <p:oleObj name="Equation" r:id="rId11" imgW="171546" imgH="12368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28050" y="1605797"/>
                        <a:ext cx="305001" cy="281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7" name="Line 17"/>
          <p:cNvSpPr>
            <a:spLocks noChangeShapeType="1"/>
          </p:cNvSpPr>
          <p:nvPr/>
        </p:nvSpPr>
        <p:spPr bwMode="auto">
          <a:xfrm rot="5400000" flipV="1">
            <a:off x="1524000" y="1447800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89" name="Line 17"/>
          <p:cNvSpPr>
            <a:spLocks noChangeShapeType="1"/>
          </p:cNvSpPr>
          <p:nvPr/>
        </p:nvSpPr>
        <p:spPr bwMode="auto">
          <a:xfrm rot="5400000" flipH="1" flipV="1">
            <a:off x="2324101" y="1790701"/>
            <a:ext cx="0" cy="144779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91" name="Line 17"/>
          <p:cNvSpPr>
            <a:spLocks noChangeShapeType="1"/>
          </p:cNvSpPr>
          <p:nvPr/>
        </p:nvSpPr>
        <p:spPr bwMode="auto">
          <a:xfrm rot="5400000" flipH="1" flipV="1">
            <a:off x="3479953" y="939647"/>
            <a:ext cx="1869" cy="865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92" name="Line 17"/>
          <p:cNvSpPr>
            <a:spLocks noChangeShapeType="1"/>
          </p:cNvSpPr>
          <p:nvPr/>
        </p:nvSpPr>
        <p:spPr bwMode="auto">
          <a:xfrm rot="5400000" flipH="1" flipV="1">
            <a:off x="3442788" y="2043612"/>
            <a:ext cx="0" cy="941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93" name="Oval 192"/>
          <p:cNvSpPr/>
          <p:nvPr/>
        </p:nvSpPr>
        <p:spPr>
          <a:xfrm>
            <a:off x="2971800" y="1331756"/>
            <a:ext cx="83549" cy="789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2960583" y="2463544"/>
            <a:ext cx="83549" cy="789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3726839" y="1676400"/>
            <a:ext cx="311761" cy="32568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Line 17"/>
          <p:cNvSpPr>
            <a:spLocks noChangeShapeType="1"/>
          </p:cNvSpPr>
          <p:nvPr/>
        </p:nvSpPr>
        <p:spPr bwMode="auto">
          <a:xfrm rot="5400000">
            <a:off x="3733800" y="15240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98" name="Line 17"/>
          <p:cNvSpPr>
            <a:spLocks noChangeShapeType="1"/>
          </p:cNvSpPr>
          <p:nvPr/>
        </p:nvSpPr>
        <p:spPr bwMode="auto">
          <a:xfrm rot="5400000">
            <a:off x="3737214" y="2358786"/>
            <a:ext cx="302612" cy="464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99" name="Oval 198"/>
          <p:cNvSpPr/>
          <p:nvPr/>
        </p:nvSpPr>
        <p:spPr>
          <a:xfrm>
            <a:off x="3726839" y="1884114"/>
            <a:ext cx="311761" cy="32568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4" name="Object 20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5171474"/>
              </p:ext>
            </p:extLst>
          </p:nvPr>
        </p:nvGraphicFramePr>
        <p:xfrm>
          <a:off x="4133850" y="1828800"/>
          <a:ext cx="203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2" name="Equation" r:id="rId13" imgW="203040" imgH="291960" progId="Equation.DSMT4">
                  <p:embed/>
                </p:oleObj>
              </mc:Choice>
              <mc:Fallback>
                <p:oleObj name="Equation" r:id="rId13" imgW="203040" imgH="29196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133850" y="1828800"/>
                        <a:ext cx="2032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6" name="Straight Arrow Connector 205"/>
          <p:cNvCxnSpPr/>
          <p:nvPr/>
        </p:nvCxnSpPr>
        <p:spPr>
          <a:xfrm>
            <a:off x="2057400" y="1524000"/>
            <a:ext cx="6096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8" name="Object 20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1170792"/>
              </p:ext>
            </p:extLst>
          </p:nvPr>
        </p:nvGraphicFramePr>
        <p:xfrm>
          <a:off x="2286000" y="1600200"/>
          <a:ext cx="152400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3" name="Equation" r:id="rId15" imgW="152280" imgH="215640" progId="Equation.DSMT4">
                  <p:embed/>
                </p:oleObj>
              </mc:Choice>
              <mc:Fallback>
                <p:oleObj name="Equation" r:id="rId15" imgW="152280" imgH="21564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286000" y="1600200"/>
                        <a:ext cx="152400" cy="247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9" name="Group 208"/>
          <p:cNvGrpSpPr/>
          <p:nvPr/>
        </p:nvGrpSpPr>
        <p:grpSpPr>
          <a:xfrm>
            <a:off x="1535290" y="1900484"/>
            <a:ext cx="116844" cy="614116"/>
            <a:chOff x="9882056" y="924474"/>
            <a:chExt cx="187887" cy="89122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8A2B6855-0102-4D5D-9FDE-E203950087B7}"/>
                </a:ext>
              </a:extLst>
            </p:cNvPr>
            <p:cNvGrpSpPr/>
            <p:nvPr/>
          </p:nvGrpSpPr>
          <p:grpSpPr>
            <a:xfrm>
              <a:off x="9882056" y="1221968"/>
              <a:ext cx="187887" cy="319412"/>
              <a:chOff x="5473866" y="4421688"/>
              <a:chExt cx="313158" cy="501041"/>
            </a:xfrm>
          </p:grpSpPr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97182B1E-C03B-4BBF-BEF3-54D0DB8E42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73874" y="4421688"/>
                <a:ext cx="187890" cy="50104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35F3B9A9-339A-419A-8F8A-738AD7441F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3875" y="4471792"/>
                <a:ext cx="313149" cy="100208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DD8C17D0-9984-4DEF-9B1F-E8034407E6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73871" y="4572000"/>
                <a:ext cx="313153" cy="100208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10CE337D-2DA5-4461-8CFB-A209A130A9AE}"/>
                  </a:ext>
                </a:extLst>
              </p:cNvPr>
              <p:cNvCxnSpPr/>
              <p:nvPr/>
            </p:nvCxnSpPr>
            <p:spPr>
              <a:xfrm>
                <a:off x="5473872" y="4672208"/>
                <a:ext cx="313148" cy="68893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2D485A18-76CE-439A-A0C3-7FA94F4CB6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73866" y="4741100"/>
                <a:ext cx="313153" cy="118998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148BA669-9A52-4F21-A506-5897CBA7A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3866" y="4860097"/>
                <a:ext cx="187898" cy="62632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D07979F5-39E8-44FB-A737-A29649704ED3}"/>
                </a:ext>
              </a:extLst>
            </p:cNvPr>
            <p:cNvCxnSpPr>
              <a:cxnSpLocks/>
            </p:cNvCxnSpPr>
            <p:nvPr/>
          </p:nvCxnSpPr>
          <p:spPr>
            <a:xfrm>
              <a:off x="9981012" y="1541380"/>
              <a:ext cx="0" cy="27432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333AD096-D775-43EB-8E86-FEA354988BCE}"/>
                </a:ext>
              </a:extLst>
            </p:cNvPr>
            <p:cNvCxnSpPr/>
            <p:nvPr/>
          </p:nvCxnSpPr>
          <p:spPr>
            <a:xfrm>
              <a:off x="9975998" y="924474"/>
              <a:ext cx="0" cy="292608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aphicFrame>
        <p:nvGraphicFramePr>
          <p:cNvPr id="219" name="Object 2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4208179"/>
              </p:ext>
            </p:extLst>
          </p:nvPr>
        </p:nvGraphicFramePr>
        <p:xfrm>
          <a:off x="1060450" y="2057400"/>
          <a:ext cx="2540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4" name="Equation" r:id="rId17" imgW="253800" imgH="291960" progId="Equation.DSMT4">
                  <p:embed/>
                </p:oleObj>
              </mc:Choice>
              <mc:Fallback>
                <p:oleObj name="Equation" r:id="rId17" imgW="253800" imgH="29196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060450" y="2057400"/>
                        <a:ext cx="2540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0" name="Object 2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76408"/>
              </p:ext>
            </p:extLst>
          </p:nvPr>
        </p:nvGraphicFramePr>
        <p:xfrm>
          <a:off x="3227494" y="5094110"/>
          <a:ext cx="241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5" name="Equation" r:id="rId7" imgW="241200" imgH="291960" progId="Equation.DSMT4">
                  <p:embed/>
                </p:oleObj>
              </mc:Choice>
              <mc:Fallback>
                <p:oleObj name="Equation" r:id="rId7" imgW="241200" imgH="29196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27494" y="5094110"/>
                        <a:ext cx="241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1" name="Object 2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887872"/>
              </p:ext>
            </p:extLst>
          </p:nvPr>
        </p:nvGraphicFramePr>
        <p:xfrm>
          <a:off x="1142998" y="4800600"/>
          <a:ext cx="228600" cy="336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6" name="Equation" r:id="rId9" imgW="228600" imgH="291960" progId="Equation.DSMT4">
                  <p:embed/>
                </p:oleObj>
              </mc:Choice>
              <mc:Fallback>
                <p:oleObj name="Equation" r:id="rId9" imgW="228600" imgH="29196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42998" y="4800600"/>
                        <a:ext cx="228600" cy="336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2" name="Group 221"/>
          <p:cNvGrpSpPr/>
          <p:nvPr/>
        </p:nvGrpSpPr>
        <p:grpSpPr>
          <a:xfrm>
            <a:off x="2971798" y="4648200"/>
            <a:ext cx="236723" cy="1143000"/>
            <a:chOff x="9882056" y="924474"/>
            <a:chExt cx="187887" cy="891226"/>
          </a:xfrm>
        </p:grpSpPr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8A2B6855-0102-4D5D-9FDE-E203950087B7}"/>
                </a:ext>
              </a:extLst>
            </p:cNvPr>
            <p:cNvGrpSpPr/>
            <p:nvPr/>
          </p:nvGrpSpPr>
          <p:grpSpPr>
            <a:xfrm>
              <a:off x="9882056" y="1221968"/>
              <a:ext cx="187887" cy="319412"/>
              <a:chOff x="5473866" y="4421688"/>
              <a:chExt cx="313158" cy="501041"/>
            </a:xfrm>
          </p:grpSpPr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97182B1E-C03B-4BBF-BEF3-54D0DB8E42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73874" y="4421688"/>
                <a:ext cx="187890" cy="50104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35F3B9A9-339A-419A-8F8A-738AD7441F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3875" y="4471792"/>
                <a:ext cx="313149" cy="100208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DD8C17D0-9984-4DEF-9B1F-E8034407E6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73871" y="4572000"/>
                <a:ext cx="313153" cy="100208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10CE337D-2DA5-4461-8CFB-A209A130A9AE}"/>
                  </a:ext>
                </a:extLst>
              </p:cNvPr>
              <p:cNvCxnSpPr/>
              <p:nvPr/>
            </p:nvCxnSpPr>
            <p:spPr>
              <a:xfrm>
                <a:off x="5473872" y="4672208"/>
                <a:ext cx="313148" cy="68893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2D485A18-76CE-439A-A0C3-7FA94F4CB6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73866" y="4741100"/>
                <a:ext cx="313153" cy="118998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148BA669-9A52-4F21-A506-5897CBA7A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3866" y="4860097"/>
                <a:ext cx="187898" cy="62632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D07979F5-39E8-44FB-A737-A29649704ED3}"/>
                </a:ext>
              </a:extLst>
            </p:cNvPr>
            <p:cNvCxnSpPr>
              <a:cxnSpLocks/>
            </p:cNvCxnSpPr>
            <p:nvPr/>
          </p:nvCxnSpPr>
          <p:spPr>
            <a:xfrm>
              <a:off x="9981012" y="1541380"/>
              <a:ext cx="0" cy="27432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333AD096-D775-43EB-8E86-FEA354988BCE}"/>
                </a:ext>
              </a:extLst>
            </p:cNvPr>
            <p:cNvCxnSpPr/>
            <p:nvPr/>
          </p:nvCxnSpPr>
          <p:spPr>
            <a:xfrm>
              <a:off x="9975998" y="924474"/>
              <a:ext cx="0" cy="292608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32" name="Group 231"/>
          <p:cNvGrpSpPr/>
          <p:nvPr/>
        </p:nvGrpSpPr>
        <p:grpSpPr>
          <a:xfrm rot="5400000">
            <a:off x="2239793" y="3780007"/>
            <a:ext cx="390771" cy="755558"/>
            <a:chOff x="2583213" y="7555857"/>
            <a:chExt cx="390771" cy="647929"/>
          </a:xfrm>
        </p:grpSpPr>
        <p:sp>
          <p:nvSpPr>
            <p:cNvPr id="233" name="Oval 232"/>
            <p:cNvSpPr/>
            <p:nvPr/>
          </p:nvSpPr>
          <p:spPr>
            <a:xfrm>
              <a:off x="2583213" y="7685812"/>
              <a:ext cx="390771" cy="36408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2643082" y="7555857"/>
              <a:ext cx="3262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X</a:t>
              </a: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2638094" y="7896009"/>
              <a:ext cx="3262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X</a:t>
              </a:r>
            </a:p>
          </p:txBody>
        </p:sp>
      </p:grpSp>
      <p:grpSp>
        <p:nvGrpSpPr>
          <p:cNvPr id="236" name="Group 235"/>
          <p:cNvGrpSpPr/>
          <p:nvPr/>
        </p:nvGrpSpPr>
        <p:grpSpPr>
          <a:xfrm rot="5400000" flipH="1">
            <a:off x="2291620" y="3804377"/>
            <a:ext cx="228960" cy="1459405"/>
            <a:chOff x="5562600" y="1524000"/>
            <a:chExt cx="381000" cy="2133600"/>
          </a:xfrm>
        </p:grpSpPr>
        <p:sp>
          <p:nvSpPr>
            <p:cNvPr id="237" name="Line 16"/>
            <p:cNvSpPr>
              <a:spLocks noChangeShapeType="1"/>
            </p:cNvSpPr>
            <p:nvPr/>
          </p:nvSpPr>
          <p:spPr bwMode="auto">
            <a:xfrm>
              <a:off x="5562600" y="1524000"/>
              <a:ext cx="0" cy="60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238" name="Line 17"/>
            <p:cNvSpPr>
              <a:spLocks noChangeShapeType="1"/>
            </p:cNvSpPr>
            <p:nvPr/>
          </p:nvSpPr>
          <p:spPr bwMode="auto">
            <a:xfrm>
              <a:off x="5562600" y="3048000"/>
              <a:ext cx="0" cy="60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239" name="Arc 18"/>
            <p:cNvSpPr>
              <a:spLocks/>
            </p:cNvSpPr>
            <p:nvPr/>
          </p:nvSpPr>
          <p:spPr bwMode="auto">
            <a:xfrm>
              <a:off x="5562600" y="21336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240" name="Arc 19"/>
            <p:cNvSpPr>
              <a:spLocks/>
            </p:cNvSpPr>
            <p:nvPr/>
          </p:nvSpPr>
          <p:spPr bwMode="auto">
            <a:xfrm flipV="1">
              <a:off x="5562600" y="22860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241" name="Arc 20"/>
            <p:cNvSpPr>
              <a:spLocks/>
            </p:cNvSpPr>
            <p:nvPr/>
          </p:nvSpPr>
          <p:spPr bwMode="auto">
            <a:xfrm>
              <a:off x="5562600" y="24384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242" name="Arc 21"/>
            <p:cNvSpPr>
              <a:spLocks/>
            </p:cNvSpPr>
            <p:nvPr/>
          </p:nvSpPr>
          <p:spPr bwMode="auto">
            <a:xfrm flipV="1">
              <a:off x="5562600" y="25908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243" name="Arc 22"/>
            <p:cNvSpPr>
              <a:spLocks/>
            </p:cNvSpPr>
            <p:nvPr/>
          </p:nvSpPr>
          <p:spPr bwMode="auto">
            <a:xfrm>
              <a:off x="5562600" y="27432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244" name="Arc 23"/>
            <p:cNvSpPr>
              <a:spLocks/>
            </p:cNvSpPr>
            <p:nvPr/>
          </p:nvSpPr>
          <p:spPr bwMode="auto">
            <a:xfrm flipV="1">
              <a:off x="5562600" y="28956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</p:grpSp>
      <p:sp>
        <p:nvSpPr>
          <p:cNvPr id="245" name="Oval 244"/>
          <p:cNvSpPr/>
          <p:nvPr/>
        </p:nvSpPr>
        <p:spPr>
          <a:xfrm>
            <a:off x="1488442" y="4800600"/>
            <a:ext cx="381000" cy="36862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6" name="Object 2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906728"/>
              </p:ext>
            </p:extLst>
          </p:nvPr>
        </p:nvGraphicFramePr>
        <p:xfrm>
          <a:off x="1504248" y="4882397"/>
          <a:ext cx="305001" cy="281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7" name="Equation" r:id="rId19" imgW="171546" imgH="123689" progId="Equation.DSMT4">
                  <p:embed/>
                </p:oleObj>
              </mc:Choice>
              <mc:Fallback>
                <p:oleObj name="Equation" r:id="rId19" imgW="171546" imgH="123689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04248" y="4882397"/>
                        <a:ext cx="305001" cy="281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7" name="Line 17"/>
          <p:cNvSpPr>
            <a:spLocks noChangeShapeType="1"/>
          </p:cNvSpPr>
          <p:nvPr/>
        </p:nvSpPr>
        <p:spPr bwMode="auto">
          <a:xfrm rot="5400000" flipV="1">
            <a:off x="1600198" y="4724400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48" name="Line 17"/>
          <p:cNvSpPr>
            <a:spLocks noChangeShapeType="1"/>
          </p:cNvSpPr>
          <p:nvPr/>
        </p:nvSpPr>
        <p:spPr bwMode="auto">
          <a:xfrm rot="5400000" flipH="1" flipV="1">
            <a:off x="2400299" y="5067301"/>
            <a:ext cx="0" cy="144779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50" name="Line 17"/>
          <p:cNvSpPr>
            <a:spLocks noChangeShapeType="1"/>
          </p:cNvSpPr>
          <p:nvPr/>
        </p:nvSpPr>
        <p:spPr bwMode="auto">
          <a:xfrm rot="5400000" flipV="1">
            <a:off x="4152902" y="3009903"/>
            <a:ext cx="0" cy="160019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51" name="Oval 250"/>
          <p:cNvSpPr/>
          <p:nvPr/>
        </p:nvSpPr>
        <p:spPr>
          <a:xfrm>
            <a:off x="3047998" y="4608356"/>
            <a:ext cx="83549" cy="789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7" name="Object 2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6939578"/>
              </p:ext>
            </p:extLst>
          </p:nvPr>
        </p:nvGraphicFramePr>
        <p:xfrm>
          <a:off x="4210048" y="5105400"/>
          <a:ext cx="203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8" name="Equation" r:id="rId20" imgW="203040" imgH="291960" progId="Equation.DSMT4">
                  <p:embed/>
                </p:oleObj>
              </mc:Choice>
              <mc:Fallback>
                <p:oleObj name="Equation" r:id="rId20" imgW="203040" imgH="291960" progId="Equation.DSMT4">
                  <p:embed/>
                  <p:pic>
                    <p:nvPicPr>
                      <p:cNvPr id="204" name="Object 203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210048" y="5105400"/>
                        <a:ext cx="2032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8" name="Straight Arrow Connector 257"/>
          <p:cNvCxnSpPr/>
          <p:nvPr/>
        </p:nvCxnSpPr>
        <p:spPr>
          <a:xfrm>
            <a:off x="2133598" y="4800600"/>
            <a:ext cx="6096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9" name="Object 2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236136"/>
              </p:ext>
            </p:extLst>
          </p:nvPr>
        </p:nvGraphicFramePr>
        <p:xfrm>
          <a:off x="2362200" y="4876800"/>
          <a:ext cx="152400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9" name="Equation" r:id="rId22" imgW="152280" imgH="215640" progId="Equation.DSMT4">
                  <p:embed/>
                </p:oleObj>
              </mc:Choice>
              <mc:Fallback>
                <p:oleObj name="Equation" r:id="rId22" imgW="152280" imgH="215640" progId="Equation.DSMT4">
                  <p:embed/>
                  <p:pic>
                    <p:nvPicPr>
                      <p:cNvPr id="208" name="Object 207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362200" y="4876800"/>
                        <a:ext cx="152400" cy="247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0" name="Group 259"/>
          <p:cNvGrpSpPr/>
          <p:nvPr/>
        </p:nvGrpSpPr>
        <p:grpSpPr>
          <a:xfrm>
            <a:off x="1611488" y="5177084"/>
            <a:ext cx="116844" cy="614116"/>
            <a:chOff x="9882056" y="924474"/>
            <a:chExt cx="187887" cy="891226"/>
          </a:xfrm>
        </p:grpSpPr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8A2B6855-0102-4D5D-9FDE-E203950087B7}"/>
                </a:ext>
              </a:extLst>
            </p:cNvPr>
            <p:cNvGrpSpPr/>
            <p:nvPr/>
          </p:nvGrpSpPr>
          <p:grpSpPr>
            <a:xfrm>
              <a:off x="9882056" y="1221968"/>
              <a:ext cx="187887" cy="319412"/>
              <a:chOff x="5473866" y="4421688"/>
              <a:chExt cx="313158" cy="501041"/>
            </a:xfrm>
          </p:grpSpPr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97182B1E-C03B-4BBF-BEF3-54D0DB8E42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73874" y="4421688"/>
                <a:ext cx="187890" cy="50104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35F3B9A9-339A-419A-8F8A-738AD7441F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3875" y="4471792"/>
                <a:ext cx="313149" cy="100208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DD8C17D0-9984-4DEF-9B1F-E8034407E6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73871" y="4572000"/>
                <a:ext cx="313153" cy="100208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10CE337D-2DA5-4461-8CFB-A209A130A9AE}"/>
                  </a:ext>
                </a:extLst>
              </p:cNvPr>
              <p:cNvCxnSpPr/>
              <p:nvPr/>
            </p:nvCxnSpPr>
            <p:spPr>
              <a:xfrm>
                <a:off x="5473872" y="4672208"/>
                <a:ext cx="313148" cy="68893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2D485A18-76CE-439A-A0C3-7FA94F4CB6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73866" y="4741100"/>
                <a:ext cx="313153" cy="118998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148BA669-9A52-4F21-A506-5897CBA7A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3866" y="4860097"/>
                <a:ext cx="187898" cy="62632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D07979F5-39E8-44FB-A737-A29649704ED3}"/>
                </a:ext>
              </a:extLst>
            </p:cNvPr>
            <p:cNvCxnSpPr>
              <a:cxnSpLocks/>
            </p:cNvCxnSpPr>
            <p:nvPr/>
          </p:nvCxnSpPr>
          <p:spPr>
            <a:xfrm>
              <a:off x="9981012" y="1541380"/>
              <a:ext cx="0" cy="27432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333AD096-D775-43EB-8E86-FEA354988BCE}"/>
                </a:ext>
              </a:extLst>
            </p:cNvPr>
            <p:cNvCxnSpPr/>
            <p:nvPr/>
          </p:nvCxnSpPr>
          <p:spPr>
            <a:xfrm>
              <a:off x="9975998" y="924474"/>
              <a:ext cx="0" cy="292608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aphicFrame>
        <p:nvGraphicFramePr>
          <p:cNvPr id="270" name="Object 2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5557587"/>
              </p:ext>
            </p:extLst>
          </p:nvPr>
        </p:nvGraphicFramePr>
        <p:xfrm>
          <a:off x="1136648" y="5334000"/>
          <a:ext cx="2540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0" name="Equation" r:id="rId24" imgW="253800" imgH="291960" progId="Equation.DSMT4">
                  <p:embed/>
                </p:oleObj>
              </mc:Choice>
              <mc:Fallback>
                <p:oleObj name="Equation" r:id="rId24" imgW="253800" imgH="291960" progId="Equation.DSMT4">
                  <p:embed/>
                  <p:pic>
                    <p:nvPicPr>
                      <p:cNvPr id="219" name="Object 218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36648" y="5334000"/>
                        <a:ext cx="2540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1" name="TextBox 270">
            <a:extLst>
              <a:ext uri="{FF2B5EF4-FFF2-40B4-BE49-F238E27FC236}">
                <a16:creationId xmlns:a16="http://schemas.microsoft.com/office/drawing/2014/main" id="{B95B5127-43D8-4572-8B3B-BCD5E78EF672}"/>
              </a:ext>
            </a:extLst>
          </p:cNvPr>
          <p:cNvSpPr txBox="1"/>
          <p:nvPr/>
        </p:nvSpPr>
        <p:spPr>
          <a:xfrm>
            <a:off x="609600" y="3124200"/>
            <a:ext cx="3976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Operate as null detector with feedback: </a:t>
            </a: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086DC2C4-B747-46B1-82B2-3E53C951D228}"/>
              </a:ext>
            </a:extLst>
          </p:cNvPr>
          <p:cNvSpPr txBox="1"/>
          <p:nvPr/>
        </p:nvSpPr>
        <p:spPr>
          <a:xfrm>
            <a:off x="6311683" y="358793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Null </a:t>
            </a:r>
            <a:r>
              <a:rPr lang="en-US" dirty="0" smtClean="0"/>
              <a:t>current in SQUID  </a:t>
            </a:r>
            <a:r>
              <a:rPr lang="en-US" dirty="0" smtClean="0">
                <a:sym typeface="Symbol" panose="05050102010706020507" pitchFamily="18" charset="2"/>
              </a:rPr>
              <a:t></a:t>
            </a:r>
            <a:endParaRPr lang="en-US" dirty="0"/>
          </a:p>
        </p:txBody>
      </p:sp>
      <p:graphicFrame>
        <p:nvGraphicFramePr>
          <p:cNvPr id="274" name="Object 273">
            <a:extLst>
              <a:ext uri="{FF2B5EF4-FFF2-40B4-BE49-F238E27FC236}">
                <a16:creationId xmlns:a16="http://schemas.microsoft.com/office/drawing/2014/main" id="{9E408ACA-8E82-4E08-BAEE-D8AC7B1538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299046"/>
              </p:ext>
            </p:extLst>
          </p:nvPr>
        </p:nvGraphicFramePr>
        <p:xfrm>
          <a:off x="6159283" y="4045130"/>
          <a:ext cx="2743200" cy="77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1" name="Equation" r:id="rId25" imgW="1536480" imgH="431640" progId="Equation.DSMT4">
                  <p:embed/>
                </p:oleObj>
              </mc:Choice>
              <mc:Fallback>
                <p:oleObj name="Equation" r:id="rId25" imgW="1536480" imgH="4316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E408ACA-8E82-4E08-BAEE-D8AC7B1538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159283" y="4045130"/>
                        <a:ext cx="2743200" cy="770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7" name="Straight Arrow Connector 276">
            <a:extLst>
              <a:ext uri="{FF2B5EF4-FFF2-40B4-BE49-F238E27FC236}">
                <a16:creationId xmlns:a16="http://schemas.microsoft.com/office/drawing/2014/main" id="{96649C26-881A-456D-800C-B64CC0AE492F}"/>
              </a:ext>
            </a:extLst>
          </p:cNvPr>
          <p:cNvCxnSpPr/>
          <p:nvPr/>
        </p:nvCxnSpPr>
        <p:spPr>
          <a:xfrm flipV="1">
            <a:off x="8292883" y="5797730"/>
            <a:ext cx="0" cy="5316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8" name="TextBox 277">
            <a:extLst>
              <a:ext uri="{FF2B5EF4-FFF2-40B4-BE49-F238E27FC236}">
                <a16:creationId xmlns:a16="http://schemas.microsoft.com/office/drawing/2014/main" id="{B255B7DD-DAAA-48D8-82E9-2D68CC7DF827}"/>
              </a:ext>
            </a:extLst>
          </p:cNvPr>
          <p:cNvSpPr txBox="1"/>
          <p:nvPr/>
        </p:nvSpPr>
        <p:spPr>
          <a:xfrm>
            <a:off x="8064283" y="633113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gain</a:t>
            </a:r>
          </a:p>
        </p:txBody>
      </p:sp>
      <p:sp>
        <p:nvSpPr>
          <p:cNvPr id="315" name="Isosceles Triangle 314"/>
          <p:cNvSpPr/>
          <p:nvPr/>
        </p:nvSpPr>
        <p:spPr>
          <a:xfrm rot="5400000">
            <a:off x="2895599" y="3581400"/>
            <a:ext cx="457201" cy="457200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6" name="Group 315"/>
          <p:cNvGrpSpPr/>
          <p:nvPr/>
        </p:nvGrpSpPr>
        <p:grpSpPr>
          <a:xfrm rot="5400000">
            <a:off x="3577338" y="4075910"/>
            <a:ext cx="236723" cy="1143000"/>
            <a:chOff x="9882056" y="924474"/>
            <a:chExt cx="187887" cy="891226"/>
          </a:xfrm>
        </p:grpSpPr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8A2B6855-0102-4D5D-9FDE-E203950087B7}"/>
                </a:ext>
              </a:extLst>
            </p:cNvPr>
            <p:cNvGrpSpPr/>
            <p:nvPr/>
          </p:nvGrpSpPr>
          <p:grpSpPr>
            <a:xfrm>
              <a:off x="9882056" y="1221968"/>
              <a:ext cx="187887" cy="319412"/>
              <a:chOff x="5473866" y="4421688"/>
              <a:chExt cx="313158" cy="501041"/>
            </a:xfrm>
          </p:grpSpPr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97182B1E-C03B-4BBF-BEF3-54D0DB8E42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73874" y="4421688"/>
                <a:ext cx="187890" cy="50104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35F3B9A9-339A-419A-8F8A-738AD7441F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3875" y="4471792"/>
                <a:ext cx="313149" cy="100208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DD8C17D0-9984-4DEF-9B1F-E8034407E6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73871" y="4572000"/>
                <a:ext cx="313153" cy="100208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10CE337D-2DA5-4461-8CFB-A209A130A9AE}"/>
                  </a:ext>
                </a:extLst>
              </p:cNvPr>
              <p:cNvCxnSpPr/>
              <p:nvPr/>
            </p:nvCxnSpPr>
            <p:spPr>
              <a:xfrm>
                <a:off x="5473872" y="4672208"/>
                <a:ext cx="313148" cy="68893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2D485A18-76CE-439A-A0C3-7FA94F4CB6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73866" y="4741100"/>
                <a:ext cx="313153" cy="118998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148BA669-9A52-4F21-A506-5897CBA7A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3866" y="4860097"/>
                <a:ext cx="187898" cy="62632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07979F5-39E8-44FB-A737-A29649704ED3}"/>
                </a:ext>
              </a:extLst>
            </p:cNvPr>
            <p:cNvCxnSpPr>
              <a:cxnSpLocks/>
            </p:cNvCxnSpPr>
            <p:nvPr/>
          </p:nvCxnSpPr>
          <p:spPr>
            <a:xfrm>
              <a:off x="9981012" y="1541380"/>
              <a:ext cx="0" cy="27432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333AD096-D775-43EB-8E86-FEA354988BCE}"/>
                </a:ext>
              </a:extLst>
            </p:cNvPr>
            <p:cNvCxnSpPr/>
            <p:nvPr/>
          </p:nvCxnSpPr>
          <p:spPr>
            <a:xfrm>
              <a:off x="9975998" y="924474"/>
              <a:ext cx="0" cy="292608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aphicFrame>
        <p:nvGraphicFramePr>
          <p:cNvPr id="326" name="Object 3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8857715"/>
              </p:ext>
            </p:extLst>
          </p:nvPr>
        </p:nvGraphicFramePr>
        <p:xfrm>
          <a:off x="3524250" y="4191000"/>
          <a:ext cx="3556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2" name="Equation" r:id="rId27" imgW="355320" imgH="291960" progId="Equation.DSMT4">
                  <p:embed/>
                </p:oleObj>
              </mc:Choice>
              <mc:Fallback>
                <p:oleObj name="Equation" r:id="rId27" imgW="355320" imgH="291960" progId="Equation.DSMT4">
                  <p:embed/>
                  <p:pic>
                    <p:nvPicPr>
                      <p:cNvPr id="220" name="Object 219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524250" y="4191000"/>
                        <a:ext cx="3556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333AD096-D775-43EB-8E86-FEA354988BCE}"/>
              </a:ext>
            </a:extLst>
          </p:cNvPr>
          <p:cNvCxnSpPr/>
          <p:nvPr/>
        </p:nvCxnSpPr>
        <p:spPr>
          <a:xfrm>
            <a:off x="4267200" y="3810000"/>
            <a:ext cx="0" cy="8382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329" name="Oval 328"/>
          <p:cNvSpPr/>
          <p:nvPr/>
        </p:nvSpPr>
        <p:spPr>
          <a:xfrm>
            <a:off x="4224248" y="3772596"/>
            <a:ext cx="83549" cy="789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30" name="Object 3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521245"/>
              </p:ext>
            </p:extLst>
          </p:nvPr>
        </p:nvGraphicFramePr>
        <p:xfrm>
          <a:off x="5029199" y="3581400"/>
          <a:ext cx="467139" cy="41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3" name="Equation" r:id="rId29" imgW="330120" imgH="291960" progId="Equation.DSMT4">
                  <p:embed/>
                </p:oleObj>
              </mc:Choice>
              <mc:Fallback>
                <p:oleObj name="Equation" r:id="rId29" imgW="33012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5029199" y="3581400"/>
                        <a:ext cx="467139" cy="41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1" name="Line 17"/>
          <p:cNvSpPr>
            <a:spLocks noChangeShapeType="1"/>
          </p:cNvSpPr>
          <p:nvPr/>
        </p:nvSpPr>
        <p:spPr bwMode="auto">
          <a:xfrm rot="5400000" flipH="1" flipV="1">
            <a:off x="2362202" y="3886201"/>
            <a:ext cx="152399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332" name="Line 17"/>
          <p:cNvSpPr>
            <a:spLocks noChangeShapeType="1"/>
          </p:cNvSpPr>
          <p:nvPr/>
        </p:nvSpPr>
        <p:spPr bwMode="auto">
          <a:xfrm rot="5400000" flipV="1">
            <a:off x="2666999" y="3581399"/>
            <a:ext cx="1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grpSp>
        <p:nvGrpSpPr>
          <p:cNvPr id="334" name="Group 333"/>
          <p:cNvGrpSpPr/>
          <p:nvPr/>
        </p:nvGrpSpPr>
        <p:grpSpPr>
          <a:xfrm>
            <a:off x="2286000" y="5791200"/>
            <a:ext cx="231480" cy="202791"/>
            <a:chOff x="3298168" y="5783409"/>
            <a:chExt cx="369246" cy="444595"/>
          </a:xfrm>
        </p:grpSpPr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10CE337D-2DA5-4461-8CFB-A209A130A9AE}"/>
                </a:ext>
              </a:extLst>
            </p:cNvPr>
            <p:cNvCxnSpPr/>
            <p:nvPr/>
          </p:nvCxnSpPr>
          <p:spPr>
            <a:xfrm flipH="1">
              <a:off x="3602660" y="6070751"/>
              <a:ext cx="57937" cy="157253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D07979F5-39E8-44FB-A737-A29649704E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54372" y="6070755"/>
              <a:ext cx="313042" cy="5188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333AD096-D775-43EB-8E86-FEA354988BCE}"/>
                </a:ext>
              </a:extLst>
            </p:cNvPr>
            <p:cNvCxnSpPr/>
            <p:nvPr/>
          </p:nvCxnSpPr>
          <p:spPr>
            <a:xfrm>
              <a:off x="3511747" y="5783409"/>
              <a:ext cx="0" cy="292608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10CE337D-2DA5-4461-8CFB-A209A130A9AE}"/>
                </a:ext>
              </a:extLst>
            </p:cNvPr>
            <p:cNvCxnSpPr/>
            <p:nvPr/>
          </p:nvCxnSpPr>
          <p:spPr>
            <a:xfrm flipH="1">
              <a:off x="3298168" y="6066660"/>
              <a:ext cx="57937" cy="157253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10CE337D-2DA5-4461-8CFB-A209A130A9AE}"/>
                </a:ext>
              </a:extLst>
            </p:cNvPr>
            <p:cNvCxnSpPr/>
            <p:nvPr/>
          </p:nvCxnSpPr>
          <p:spPr>
            <a:xfrm flipH="1">
              <a:off x="3458597" y="6066660"/>
              <a:ext cx="57937" cy="157253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340" name="Oval 339"/>
          <p:cNvSpPr/>
          <p:nvPr/>
        </p:nvSpPr>
        <p:spPr>
          <a:xfrm>
            <a:off x="2383943" y="5746932"/>
            <a:ext cx="83549" cy="789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1" name="Object 3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968376"/>
              </p:ext>
            </p:extLst>
          </p:nvPr>
        </p:nvGraphicFramePr>
        <p:xfrm>
          <a:off x="6083083" y="4959530"/>
          <a:ext cx="2870200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4" name="Equation" r:id="rId31" imgW="1625400" imgH="482400" progId="Equation.DSMT4">
                  <p:embed/>
                </p:oleObj>
              </mc:Choice>
              <mc:Fallback>
                <p:oleObj name="Equation" r:id="rId31" imgW="16254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6083083" y="4959530"/>
                        <a:ext cx="2870200" cy="852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" name="TextBox 130">
            <a:extLst>
              <a:ext uri="{FF2B5EF4-FFF2-40B4-BE49-F238E27FC236}">
                <a16:creationId xmlns:a16="http://schemas.microsoft.com/office/drawing/2014/main" id="{528A550E-5204-4F2F-A339-DE434267292C}"/>
              </a:ext>
            </a:extLst>
          </p:cNvPr>
          <p:cNvSpPr txBox="1"/>
          <p:nvPr/>
        </p:nvSpPr>
        <p:spPr>
          <a:xfrm>
            <a:off x="10134600" y="4191000"/>
            <a:ext cx="166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Typical Values:  </a:t>
            </a:r>
          </a:p>
        </p:txBody>
      </p:sp>
      <p:graphicFrame>
        <p:nvGraphicFramePr>
          <p:cNvPr id="132" name="Object 131">
            <a:extLst>
              <a:ext uri="{FF2B5EF4-FFF2-40B4-BE49-F238E27FC236}">
                <a16:creationId xmlns:a16="http://schemas.microsoft.com/office/drawing/2014/main" id="{024E4BD5-5ADF-4994-9136-D185D5E339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0704010"/>
              </p:ext>
            </p:extLst>
          </p:nvPr>
        </p:nvGraphicFramePr>
        <p:xfrm>
          <a:off x="10285669" y="4855521"/>
          <a:ext cx="1252538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5" name="Equation" r:id="rId33" imgW="799920" imgH="482400" progId="Equation.DSMT4">
                  <p:embed/>
                </p:oleObj>
              </mc:Choice>
              <mc:Fallback>
                <p:oleObj name="Equation" r:id="rId33" imgW="799920" imgH="4824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24E4BD5-5ADF-4994-9136-D185D5E339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0285669" y="4855521"/>
                        <a:ext cx="1252538" cy="757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" name="Object 132">
            <a:extLst>
              <a:ext uri="{FF2B5EF4-FFF2-40B4-BE49-F238E27FC236}">
                <a16:creationId xmlns:a16="http://schemas.microsoft.com/office/drawing/2014/main" id="{E12943DD-073F-4804-9553-909459AF6C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4360704"/>
              </p:ext>
            </p:extLst>
          </p:nvPr>
        </p:nvGraphicFramePr>
        <p:xfrm>
          <a:off x="10492838" y="6063543"/>
          <a:ext cx="838200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6" name="Equation" r:id="rId35" imgW="495000" imgH="203040" progId="Equation.DSMT4">
                  <p:embed/>
                </p:oleObj>
              </mc:Choice>
              <mc:Fallback>
                <p:oleObj name="Equation" r:id="rId35" imgW="495000" imgH="2030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E12943DD-073F-4804-9553-909459AF6C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0492838" y="6063543"/>
                        <a:ext cx="838200" cy="344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419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FBB1C4-3E0A-4D96-A2DB-E94735559DC5}"/>
              </a:ext>
            </a:extLst>
          </p:cNvPr>
          <p:cNvSpPr txBox="1"/>
          <p:nvPr/>
        </p:nvSpPr>
        <p:spPr>
          <a:xfrm>
            <a:off x="439969" y="91039"/>
            <a:ext cx="1988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(4) Magnetometer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66518D-B938-4629-8DF1-42876FA8FDD5}"/>
              </a:ext>
            </a:extLst>
          </p:cNvPr>
          <p:cNvSpPr txBox="1"/>
          <p:nvPr/>
        </p:nvSpPr>
        <p:spPr>
          <a:xfrm>
            <a:off x="5612100" y="2553762"/>
            <a:ext cx="1310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flux </a:t>
            </a:r>
            <a:r>
              <a:rPr lang="en-US" sz="1600" dirty="0"/>
              <a:t>conversion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4628B52-8EC3-42B2-9793-1BE2ACE4FA05}"/>
              </a:ext>
            </a:extLst>
          </p:cNvPr>
          <p:cNvCxnSpPr>
            <a:cxnSpLocks/>
          </p:cNvCxnSpPr>
          <p:nvPr/>
        </p:nvCxnSpPr>
        <p:spPr>
          <a:xfrm flipV="1">
            <a:off x="6267229" y="1996502"/>
            <a:ext cx="0" cy="461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87AB249-DD4E-4F1D-840B-A3CDB8AC5474}"/>
              </a:ext>
            </a:extLst>
          </p:cNvPr>
          <p:cNvSpPr txBox="1"/>
          <p:nvPr/>
        </p:nvSpPr>
        <p:spPr>
          <a:xfrm>
            <a:off x="819181" y="1645772"/>
            <a:ext cx="564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L</a:t>
            </a:r>
            <a:r>
              <a:rPr lang="en-US" sz="2000" i="1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endParaRPr lang="en-US" sz="2000" i="1" baseline="-25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6288B3-DA95-44A0-9F1A-6A91CB0102C1}"/>
              </a:ext>
            </a:extLst>
          </p:cNvPr>
          <p:cNvSpPr txBox="1"/>
          <p:nvPr/>
        </p:nvSpPr>
        <p:spPr>
          <a:xfrm>
            <a:off x="2445670" y="1707725"/>
            <a:ext cx="69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L</a:t>
            </a:r>
            <a:r>
              <a:rPr lang="en-US" sz="2000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41102-4AE9-4E77-9B05-F82E3B1EFDE9}"/>
              </a:ext>
            </a:extLst>
          </p:cNvPr>
          <p:cNvSpPr txBox="1"/>
          <p:nvPr/>
        </p:nvSpPr>
        <p:spPr>
          <a:xfrm>
            <a:off x="1071149" y="2302357"/>
            <a:ext cx="232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Flux transformer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94039" y="861336"/>
            <a:ext cx="1339344" cy="813869"/>
            <a:chOff x="760044" y="7956813"/>
            <a:chExt cx="1339344" cy="813869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760044" y="7956813"/>
              <a:ext cx="1330703" cy="443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768685" y="8766244"/>
              <a:ext cx="1330703" cy="443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2843819" y="809908"/>
            <a:ext cx="622926" cy="778393"/>
            <a:chOff x="2388202" y="7425393"/>
            <a:chExt cx="622926" cy="778393"/>
          </a:xfrm>
        </p:grpSpPr>
        <p:sp>
          <p:nvSpPr>
            <p:cNvPr id="23" name="Oval 22"/>
            <p:cNvSpPr/>
            <p:nvPr/>
          </p:nvSpPr>
          <p:spPr>
            <a:xfrm>
              <a:off x="2583213" y="7685812"/>
              <a:ext cx="390771" cy="36408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684857" y="7529393"/>
              <a:ext cx="3262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X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38094" y="7896009"/>
              <a:ext cx="3262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X</a:t>
              </a:r>
            </a:p>
          </p:txBody>
        </p:sp>
        <p:graphicFrame>
          <p:nvGraphicFramePr>
            <p:cNvPr id="26" name="Object 25"/>
            <p:cNvGraphicFramePr>
              <a:graphicFrameLocks noChangeAspect="1"/>
            </p:cNvGraphicFramePr>
            <p:nvPr>
              <p:extLst/>
            </p:nvPr>
          </p:nvGraphicFramePr>
          <p:xfrm>
            <a:off x="2388202" y="7425393"/>
            <a:ext cx="2794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90" name="Equation" r:id="rId3" imgW="279360" imgH="215640" progId="Equation.DSMT4">
                    <p:embed/>
                  </p:oleObj>
                </mc:Choice>
                <mc:Fallback>
                  <p:oleObj name="Equation" r:id="rId3" imgW="279360" imgH="215640" progId="Equation.DSMT4">
                    <p:embed/>
                    <p:pic>
                      <p:nvPicPr>
                        <p:cNvPr id="26" name="Object 25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388202" y="7425393"/>
                          <a:ext cx="279400" cy="215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7" name="Object 26"/>
          <p:cNvGraphicFramePr>
            <a:graphicFrameLocks noChangeAspect="1"/>
          </p:cNvGraphicFramePr>
          <p:nvPr>
            <p:extLst/>
          </p:nvPr>
        </p:nvGraphicFramePr>
        <p:xfrm>
          <a:off x="4227594" y="593820"/>
          <a:ext cx="31369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1" name="Equation" r:id="rId5" imgW="3136680" imgH="672840" progId="Equation.DSMT4">
                  <p:embed/>
                </p:oleObj>
              </mc:Choice>
              <mc:Fallback>
                <p:oleObj name="Equation" r:id="rId5" imgW="3136680" imgH="67284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7594" y="593820"/>
                        <a:ext cx="31369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2" name="Group 51"/>
          <p:cNvGrpSpPr/>
          <p:nvPr/>
        </p:nvGrpSpPr>
        <p:grpSpPr>
          <a:xfrm>
            <a:off x="2527279" y="835544"/>
            <a:ext cx="222816" cy="834019"/>
            <a:chOff x="5562600" y="1524000"/>
            <a:chExt cx="381000" cy="2133600"/>
          </a:xfrm>
        </p:grpSpPr>
        <p:sp>
          <p:nvSpPr>
            <p:cNvPr id="53" name="Line 16"/>
            <p:cNvSpPr>
              <a:spLocks noChangeShapeType="1"/>
            </p:cNvSpPr>
            <p:nvPr/>
          </p:nvSpPr>
          <p:spPr bwMode="auto">
            <a:xfrm>
              <a:off x="5562600" y="1524000"/>
              <a:ext cx="0" cy="60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17"/>
            <p:cNvSpPr>
              <a:spLocks noChangeShapeType="1"/>
            </p:cNvSpPr>
            <p:nvPr/>
          </p:nvSpPr>
          <p:spPr bwMode="auto">
            <a:xfrm>
              <a:off x="5562600" y="3048000"/>
              <a:ext cx="0" cy="60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Arc 18"/>
            <p:cNvSpPr>
              <a:spLocks/>
            </p:cNvSpPr>
            <p:nvPr/>
          </p:nvSpPr>
          <p:spPr bwMode="auto">
            <a:xfrm>
              <a:off x="5562600" y="21336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Arc 19"/>
            <p:cNvSpPr>
              <a:spLocks/>
            </p:cNvSpPr>
            <p:nvPr/>
          </p:nvSpPr>
          <p:spPr bwMode="auto">
            <a:xfrm flipV="1">
              <a:off x="5562600" y="22860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Arc 20"/>
            <p:cNvSpPr>
              <a:spLocks/>
            </p:cNvSpPr>
            <p:nvPr/>
          </p:nvSpPr>
          <p:spPr bwMode="auto">
            <a:xfrm>
              <a:off x="5562600" y="24384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Arc 21"/>
            <p:cNvSpPr>
              <a:spLocks/>
            </p:cNvSpPr>
            <p:nvPr/>
          </p:nvSpPr>
          <p:spPr bwMode="auto">
            <a:xfrm flipV="1">
              <a:off x="5562600" y="25908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Arc 22"/>
            <p:cNvSpPr>
              <a:spLocks/>
            </p:cNvSpPr>
            <p:nvPr/>
          </p:nvSpPr>
          <p:spPr bwMode="auto">
            <a:xfrm>
              <a:off x="5562600" y="27432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Arc 23"/>
            <p:cNvSpPr>
              <a:spLocks/>
            </p:cNvSpPr>
            <p:nvPr/>
          </p:nvSpPr>
          <p:spPr bwMode="auto">
            <a:xfrm flipV="1">
              <a:off x="5562600" y="28956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 flipH="1">
            <a:off x="972894" y="859566"/>
            <a:ext cx="228960" cy="809997"/>
            <a:chOff x="5562600" y="1524000"/>
            <a:chExt cx="381000" cy="2133600"/>
          </a:xfrm>
        </p:grpSpPr>
        <p:sp>
          <p:nvSpPr>
            <p:cNvPr id="62" name="Line 16"/>
            <p:cNvSpPr>
              <a:spLocks noChangeShapeType="1"/>
            </p:cNvSpPr>
            <p:nvPr/>
          </p:nvSpPr>
          <p:spPr bwMode="auto">
            <a:xfrm>
              <a:off x="5562600" y="1524000"/>
              <a:ext cx="0" cy="60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63" name="Line 17"/>
            <p:cNvSpPr>
              <a:spLocks noChangeShapeType="1"/>
            </p:cNvSpPr>
            <p:nvPr/>
          </p:nvSpPr>
          <p:spPr bwMode="auto">
            <a:xfrm>
              <a:off x="5562600" y="3048000"/>
              <a:ext cx="0" cy="60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64" name="Arc 18"/>
            <p:cNvSpPr>
              <a:spLocks/>
            </p:cNvSpPr>
            <p:nvPr/>
          </p:nvSpPr>
          <p:spPr bwMode="auto">
            <a:xfrm>
              <a:off x="5562600" y="21336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5" name="Arc 19"/>
            <p:cNvSpPr>
              <a:spLocks/>
            </p:cNvSpPr>
            <p:nvPr/>
          </p:nvSpPr>
          <p:spPr bwMode="auto">
            <a:xfrm flipV="1">
              <a:off x="5562600" y="22860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6" name="Arc 20"/>
            <p:cNvSpPr>
              <a:spLocks/>
            </p:cNvSpPr>
            <p:nvPr/>
          </p:nvSpPr>
          <p:spPr bwMode="auto">
            <a:xfrm>
              <a:off x="5562600" y="24384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7" name="Arc 21"/>
            <p:cNvSpPr>
              <a:spLocks/>
            </p:cNvSpPr>
            <p:nvPr/>
          </p:nvSpPr>
          <p:spPr bwMode="auto">
            <a:xfrm flipV="1">
              <a:off x="5562600" y="25908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8" name="Arc 22"/>
            <p:cNvSpPr>
              <a:spLocks/>
            </p:cNvSpPr>
            <p:nvPr/>
          </p:nvSpPr>
          <p:spPr bwMode="auto">
            <a:xfrm>
              <a:off x="5562600" y="27432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69" name="Arc 23"/>
            <p:cNvSpPr>
              <a:spLocks/>
            </p:cNvSpPr>
            <p:nvPr/>
          </p:nvSpPr>
          <p:spPr bwMode="auto">
            <a:xfrm flipV="1">
              <a:off x="5562600" y="28956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</p:grpSp>
      <p:sp>
        <p:nvSpPr>
          <p:cNvPr id="74" name="Arc 73"/>
          <p:cNvSpPr/>
          <p:nvPr/>
        </p:nvSpPr>
        <p:spPr>
          <a:xfrm>
            <a:off x="359700" y="798399"/>
            <a:ext cx="683452" cy="473446"/>
          </a:xfrm>
          <a:prstGeom prst="arc">
            <a:avLst>
              <a:gd name="adj1" fmla="val 15469725"/>
              <a:gd name="adj2" fmla="val 0"/>
            </a:avLst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5" name="Object 74"/>
          <p:cNvGraphicFramePr>
            <a:graphicFrameLocks noChangeAspect="1"/>
          </p:cNvGraphicFramePr>
          <p:nvPr>
            <p:extLst/>
          </p:nvPr>
        </p:nvGraphicFramePr>
        <p:xfrm>
          <a:off x="304800" y="688975"/>
          <a:ext cx="1905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2" name="Equation" r:id="rId7" imgW="190440" imgH="215640" progId="Equation.DSMT4">
                  <p:embed/>
                </p:oleObj>
              </mc:Choice>
              <mc:Fallback>
                <p:oleObj name="Equation" r:id="rId7" imgW="190440" imgH="215640" progId="Equation.DSMT4">
                  <p:embed/>
                  <p:pic>
                    <p:nvPicPr>
                      <p:cNvPr id="75" name="Object 7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4800" y="688975"/>
                        <a:ext cx="1905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Rectangle 75"/>
          <p:cNvSpPr/>
          <p:nvPr/>
        </p:nvSpPr>
        <p:spPr>
          <a:xfrm>
            <a:off x="476319" y="1276440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</a:p>
        </p:txBody>
      </p:sp>
      <p:graphicFrame>
        <p:nvGraphicFramePr>
          <p:cNvPr id="77" name="Object 76"/>
          <p:cNvGraphicFramePr>
            <a:graphicFrameLocks noChangeAspect="1"/>
          </p:cNvGraphicFramePr>
          <p:nvPr>
            <p:extLst/>
          </p:nvPr>
        </p:nvGraphicFramePr>
        <p:xfrm>
          <a:off x="4227594" y="2487022"/>
          <a:ext cx="876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3" name="Equation" r:id="rId9" imgW="876240" imgH="571320" progId="Equation.DSMT4">
                  <p:embed/>
                </p:oleObj>
              </mc:Choice>
              <mc:Fallback>
                <p:oleObj name="Equation" r:id="rId9" imgW="876240" imgH="571320" progId="Equation.DSMT4">
                  <p:embed/>
                  <p:pic>
                    <p:nvPicPr>
                      <p:cNvPr id="77" name="Object 7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227594" y="2487022"/>
                        <a:ext cx="8763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77"/>
          <p:cNvGraphicFramePr>
            <a:graphicFrameLocks noChangeAspect="1"/>
          </p:cNvGraphicFramePr>
          <p:nvPr>
            <p:extLst/>
          </p:nvPr>
        </p:nvGraphicFramePr>
        <p:xfrm>
          <a:off x="4160604" y="1431272"/>
          <a:ext cx="25019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4" name="Equation" r:id="rId11" imgW="2501640" imgH="749160" progId="Equation.DSMT4">
                  <p:embed/>
                </p:oleObj>
              </mc:Choice>
              <mc:Fallback>
                <p:oleObj name="Equation" r:id="rId11" imgW="2501640" imgH="749160" progId="Equation.DSMT4">
                  <p:embed/>
                  <p:pic>
                    <p:nvPicPr>
                      <p:cNvPr id="78" name="Object 7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160604" y="1431272"/>
                        <a:ext cx="250190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78"/>
          <p:cNvGraphicFramePr>
            <a:graphicFrameLocks noChangeAspect="1"/>
          </p:cNvGraphicFramePr>
          <p:nvPr>
            <p:extLst/>
          </p:nvPr>
        </p:nvGraphicFramePr>
        <p:xfrm>
          <a:off x="7390196" y="1645772"/>
          <a:ext cx="266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5" name="Equation" r:id="rId13" imgW="266400" imgH="291960" progId="Equation.DSMT4">
                  <p:embed/>
                </p:oleObj>
              </mc:Choice>
              <mc:Fallback>
                <p:oleObj name="Equation" r:id="rId13" imgW="266400" imgH="291960" progId="Equation.DSMT4">
                  <p:embed/>
                  <p:pic>
                    <p:nvPicPr>
                      <p:cNvPr id="79" name="Object 78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390196" y="1645772"/>
                        <a:ext cx="2667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Rectangle 79"/>
          <p:cNvSpPr/>
          <p:nvPr/>
        </p:nvSpPr>
        <p:spPr>
          <a:xfrm>
            <a:off x="7656896" y="1588301"/>
            <a:ext cx="1574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= flux per turn </a:t>
            </a:r>
            <a:endParaRPr lang="en-US" dirty="0"/>
          </a:p>
        </p:txBody>
      </p:sp>
      <p:graphicFrame>
        <p:nvGraphicFramePr>
          <p:cNvPr id="81" name="Object 80"/>
          <p:cNvGraphicFramePr>
            <a:graphicFrameLocks noChangeAspect="1"/>
          </p:cNvGraphicFramePr>
          <p:nvPr>
            <p:extLst/>
          </p:nvPr>
        </p:nvGraphicFramePr>
        <p:xfrm>
          <a:off x="7052221" y="2497824"/>
          <a:ext cx="1898369" cy="696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6" name="Equation" r:id="rId15" imgW="1384200" imgH="507960" progId="Equation.DSMT4">
                  <p:embed/>
                </p:oleObj>
              </mc:Choice>
              <mc:Fallback>
                <p:oleObj name="Equation" r:id="rId15" imgW="1384200" imgH="507960" progId="Equation.DSMT4">
                  <p:embed/>
                  <p:pic>
                    <p:nvPicPr>
                      <p:cNvPr id="81" name="Object 80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052221" y="2497824"/>
                        <a:ext cx="1898369" cy="6966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21A8C5FE-B7C9-4F9A-A9AE-E818138FC1E8}"/>
                  </a:ext>
                </a:extLst>
              </p:cNvPr>
              <p:cNvSpPr txBox="1"/>
              <p:nvPr/>
            </p:nvSpPr>
            <p:spPr>
              <a:xfrm>
                <a:off x="463615" y="3316152"/>
                <a:ext cx="393055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Optimum: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r>
                      <m:rPr>
                        <m:sty m:val="p"/>
                      </m:rPr>
                      <a:rPr lang="en-US" b="0" i="0" baseline="-2500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𝑁𝑃</m:t>
                    </m:r>
                  </m:oMath>
                </a14:m>
                <a:endParaRPr lang="en-US" baseline="-25000" dirty="0"/>
              </a:p>
              <a:p>
                <a:endParaRPr lang="en-US" baseline="-25000" dirty="0"/>
              </a:p>
              <a:p>
                <a:endParaRPr lang="en-US" baseline="-25000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21A8C5FE-B7C9-4F9A-A9AE-E818138FC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15" y="3316152"/>
                <a:ext cx="3930556" cy="738664"/>
              </a:xfrm>
              <a:prstGeom prst="rect">
                <a:avLst/>
              </a:prstGeom>
              <a:blipFill>
                <a:blip r:embed="rId17"/>
                <a:stretch>
                  <a:fillRect l="-1240" t="-4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9" name="Object 88">
            <a:extLst>
              <a:ext uri="{FF2B5EF4-FFF2-40B4-BE49-F238E27FC236}">
                <a16:creationId xmlns:a16="http://schemas.microsoft.com/office/drawing/2014/main" id="{99BE0131-F89A-4C22-9C55-39502063A8A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15925" y="3875088"/>
          <a:ext cx="2657475" cy="109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7" name="Equation" r:id="rId18" imgW="1638000" imgH="672840" progId="Equation.DSMT4">
                  <p:embed/>
                </p:oleObj>
              </mc:Choice>
              <mc:Fallback>
                <p:oleObj name="Equation" r:id="rId18" imgW="1638000" imgH="672840" progId="Equation.DSMT4">
                  <p:embed/>
                  <p:pic>
                    <p:nvPicPr>
                      <p:cNvPr id="89" name="Object 88">
                        <a:extLst>
                          <a:ext uri="{FF2B5EF4-FFF2-40B4-BE49-F238E27FC236}">
                            <a16:creationId xmlns:a16="http://schemas.microsoft.com/office/drawing/2014/main" id="{99BE0131-F89A-4C22-9C55-39502063A8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15925" y="3875088"/>
                        <a:ext cx="2657475" cy="1093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" name="Object 90">
            <a:extLst>
              <a:ext uri="{FF2B5EF4-FFF2-40B4-BE49-F238E27FC236}">
                <a16:creationId xmlns:a16="http://schemas.microsoft.com/office/drawing/2014/main" id="{84C72083-38D1-453B-AA36-4505809C382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796044" y="4069052"/>
          <a:ext cx="1016000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8" name="Equation" r:id="rId20" imgW="723600" imgH="469800" progId="Equation.DSMT4">
                  <p:embed/>
                </p:oleObj>
              </mc:Choice>
              <mc:Fallback>
                <p:oleObj name="Equation" r:id="rId20" imgW="723600" imgH="469800" progId="Equation.DSMT4">
                  <p:embed/>
                  <p:pic>
                    <p:nvPicPr>
                      <p:cNvPr id="91" name="Object 90">
                        <a:extLst>
                          <a:ext uri="{FF2B5EF4-FFF2-40B4-BE49-F238E27FC236}">
                            <a16:creationId xmlns:a16="http://schemas.microsoft.com/office/drawing/2014/main" id="{84C72083-38D1-453B-AA36-4505809C38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796044" y="4069052"/>
                        <a:ext cx="1016000" cy="658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" name="TextBox 91">
            <a:extLst>
              <a:ext uri="{FF2B5EF4-FFF2-40B4-BE49-F238E27FC236}">
                <a16:creationId xmlns:a16="http://schemas.microsoft.com/office/drawing/2014/main" id="{A88ED1F1-F857-49C4-AD1E-1B049B1B691F}"/>
              </a:ext>
            </a:extLst>
          </p:cNvPr>
          <p:cNvSpPr txBox="1"/>
          <p:nvPr/>
        </p:nvSpPr>
        <p:spPr>
          <a:xfrm>
            <a:off x="7164181" y="4202263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coupling </a:t>
            </a:r>
            <a:r>
              <a:rPr lang="en-US" dirty="0"/>
              <a:t>constraint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/>
              <p:cNvSpPr/>
              <p:nvPr/>
            </p:nvSpPr>
            <p:spPr>
              <a:xfrm>
                <a:off x="3043966" y="3138537"/>
                <a:ext cx="853311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5" name="Rectangle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966" y="3138537"/>
                <a:ext cx="853311" cy="71468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9" name="Object 98">
            <a:extLst>
              <a:ext uri="{FF2B5EF4-FFF2-40B4-BE49-F238E27FC236}">
                <a16:creationId xmlns:a16="http://schemas.microsoft.com/office/drawing/2014/main" id="{FAD7F70F-5CA2-42B0-8E2C-72E9AABD84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72894" y="5064234"/>
          <a:ext cx="1654175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9" name="Equation" r:id="rId23" imgW="977760" imgH="457200" progId="Equation.DSMT4">
                  <p:embed/>
                </p:oleObj>
              </mc:Choice>
              <mc:Fallback>
                <p:oleObj name="Equation" r:id="rId23" imgW="977760" imgH="457200" progId="Equation.DSMT4">
                  <p:embed/>
                  <p:pic>
                    <p:nvPicPr>
                      <p:cNvPr id="99" name="Object 98">
                        <a:extLst>
                          <a:ext uri="{FF2B5EF4-FFF2-40B4-BE49-F238E27FC236}">
                            <a16:creationId xmlns:a16="http://schemas.microsoft.com/office/drawing/2014/main" id="{FAD7F70F-5CA2-42B0-8E2C-72E9AABD84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972894" y="5064234"/>
                        <a:ext cx="1654175" cy="773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" name="Object 99">
            <a:extLst>
              <a:ext uri="{FF2B5EF4-FFF2-40B4-BE49-F238E27FC236}">
                <a16:creationId xmlns:a16="http://schemas.microsoft.com/office/drawing/2014/main" id="{FAD7F70F-5CA2-42B0-8E2C-72E9AABD84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032360" y="5923754"/>
          <a:ext cx="1331913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00" name="Equation" r:id="rId25" imgW="787320" imgH="431640" progId="Equation.DSMT4">
                  <p:embed/>
                </p:oleObj>
              </mc:Choice>
              <mc:Fallback>
                <p:oleObj name="Equation" r:id="rId25" imgW="787320" imgH="431640" progId="Equation.DSMT4">
                  <p:embed/>
                  <p:pic>
                    <p:nvPicPr>
                      <p:cNvPr id="100" name="Object 99">
                        <a:extLst>
                          <a:ext uri="{FF2B5EF4-FFF2-40B4-BE49-F238E27FC236}">
                            <a16:creationId xmlns:a16="http://schemas.microsoft.com/office/drawing/2014/main" id="{FAD7F70F-5CA2-42B0-8E2C-72E9AABD84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032360" y="5923754"/>
                        <a:ext cx="1331913" cy="728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" name="TextBox 100">
            <a:extLst>
              <a:ext uri="{FF2B5EF4-FFF2-40B4-BE49-F238E27FC236}">
                <a16:creationId xmlns:a16="http://schemas.microsoft.com/office/drawing/2014/main" id="{6780E814-CBB4-4A2F-9A14-CD57FF4A3D0C}"/>
              </a:ext>
            </a:extLst>
          </p:cNvPr>
          <p:cNvSpPr txBox="1"/>
          <p:nvPr/>
        </p:nvSpPr>
        <p:spPr>
          <a:xfrm>
            <a:off x="3516571" y="5770072"/>
            <a:ext cx="5046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Lose </a:t>
            </a:r>
            <a:r>
              <a:rPr lang="en-US" dirty="0" smtClean="0"/>
              <a:t>some flux </a:t>
            </a:r>
            <a:r>
              <a:rPr lang="en-US" dirty="0"/>
              <a:t>energy by using </a:t>
            </a:r>
            <a:r>
              <a:rPr lang="en-US" dirty="0" smtClean="0"/>
              <a:t>a flux </a:t>
            </a:r>
            <a:r>
              <a:rPr lang="en-US" dirty="0"/>
              <a:t>transformer but can couple better to samples with different geometries, temperatures, fields etc.</a:t>
            </a:r>
          </a:p>
        </p:txBody>
      </p:sp>
    </p:spTree>
    <p:extLst>
      <p:ext uri="{BB962C8B-B14F-4D97-AF65-F5344CB8AC3E}">
        <p14:creationId xmlns:p14="http://schemas.microsoft.com/office/powerpoint/2010/main" val="382765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9E00F2-56BF-4065-A364-E82DFC3A3006}"/>
              </a:ext>
            </a:extLst>
          </p:cNvPr>
          <p:cNvSpPr txBox="1"/>
          <p:nvPr/>
        </p:nvSpPr>
        <p:spPr>
          <a:xfrm>
            <a:off x="560463" y="267509"/>
            <a:ext cx="2324096" cy="380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Magnetometer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853ABA-B938-4DAB-8415-F0F2AC8B0EDB}"/>
              </a:ext>
            </a:extLst>
          </p:cNvPr>
          <p:cNvSpPr txBox="1"/>
          <p:nvPr/>
        </p:nvSpPr>
        <p:spPr>
          <a:xfrm>
            <a:off x="539415" y="2449421"/>
            <a:ext cx="2324096" cy="380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Gradiometers</a:t>
            </a:r>
            <a:endParaRPr lang="en-US" u="sng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7869D8E-407C-465B-93C0-9D4F850569B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71538" y="2879725"/>
          <a:ext cx="633412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8" name="Equation" r:id="rId3" imgW="368280" imgH="393480" progId="Equation.DSMT4">
                  <p:embed/>
                </p:oleObj>
              </mc:Choice>
              <mc:Fallback>
                <p:oleObj name="Equation" r:id="rId3" imgW="368280" imgH="393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7869D8E-407C-465B-93C0-9D4F850569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1538" y="2879725"/>
                        <a:ext cx="633412" cy="6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8A8E2639-8FF4-482F-BF40-6AB737F075DE}"/>
              </a:ext>
            </a:extLst>
          </p:cNvPr>
          <p:cNvGrpSpPr/>
          <p:nvPr/>
        </p:nvGrpSpPr>
        <p:grpSpPr>
          <a:xfrm>
            <a:off x="4806669" y="772790"/>
            <a:ext cx="655455" cy="967491"/>
            <a:chOff x="446707" y="2956086"/>
            <a:chExt cx="1160171" cy="1711255"/>
          </a:xfrm>
          <a:noFill/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F0B49EF-3F53-418C-9223-478190816E98}"/>
                </a:ext>
              </a:extLst>
            </p:cNvPr>
            <p:cNvSpPr/>
            <p:nvPr/>
          </p:nvSpPr>
          <p:spPr>
            <a:xfrm>
              <a:off x="446707" y="3414302"/>
              <a:ext cx="1160171" cy="10668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519BC3C-ABB8-4B5B-9579-1FC868A23690}"/>
                </a:ext>
              </a:extLst>
            </p:cNvPr>
            <p:cNvSpPr txBox="1"/>
            <p:nvPr/>
          </p:nvSpPr>
          <p:spPr>
            <a:xfrm>
              <a:off x="746409" y="2956086"/>
              <a:ext cx="596893" cy="66289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x</a:t>
              </a:r>
              <a:endParaRPr lang="en-US" sz="2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1029A84-CC4D-4500-80FE-B6D7376CF76C}"/>
                </a:ext>
              </a:extLst>
            </p:cNvPr>
            <p:cNvSpPr txBox="1"/>
            <p:nvPr/>
          </p:nvSpPr>
          <p:spPr>
            <a:xfrm>
              <a:off x="740556" y="4004449"/>
              <a:ext cx="596893" cy="66289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x</a:t>
              </a:r>
              <a:endParaRPr lang="en-US" sz="2400" dirty="0"/>
            </a:p>
          </p:txBody>
        </p:sp>
      </p:grpSp>
      <p:grpSp>
        <p:nvGrpSpPr>
          <p:cNvPr id="52" name="Group 51"/>
          <p:cNvGrpSpPr/>
          <p:nvPr/>
        </p:nvGrpSpPr>
        <p:grpSpPr>
          <a:xfrm flipH="1">
            <a:off x="2298095" y="691054"/>
            <a:ext cx="2322780" cy="1318038"/>
            <a:chOff x="1909836" y="537391"/>
            <a:chExt cx="3514993" cy="1491507"/>
          </a:xfrm>
        </p:grpSpPr>
        <p:grpSp>
          <p:nvGrpSpPr>
            <p:cNvPr id="7" name="Group 6"/>
            <p:cNvGrpSpPr/>
            <p:nvPr/>
          </p:nvGrpSpPr>
          <p:grpSpPr>
            <a:xfrm>
              <a:off x="2047804" y="537391"/>
              <a:ext cx="3377025" cy="1491507"/>
              <a:chOff x="1852858" y="491824"/>
              <a:chExt cx="3377025" cy="1491507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939619" y="779926"/>
                <a:ext cx="826324" cy="80937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2770083" y="1099183"/>
                <a:ext cx="931038" cy="0"/>
              </a:xfrm>
              <a:prstGeom prst="line">
                <a:avLst/>
              </a:prstGeom>
              <a:ln w="19050">
                <a:solidFill>
                  <a:schemeClr val="dk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2770083" y="1229401"/>
                <a:ext cx="897700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>
                <a:off x="3667783" y="870586"/>
                <a:ext cx="1562100" cy="630278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581520" y="1115207"/>
                <a:ext cx="1172750" cy="967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852858" y="984874"/>
                <a:ext cx="152813" cy="4286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 flipH="1" flipV="1">
                <a:off x="4626712" y="1589301"/>
                <a:ext cx="181489" cy="39403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 flipV="1">
                <a:off x="4091575" y="491824"/>
                <a:ext cx="333955" cy="72856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 flipH="1">
              <a:off x="1909836" y="824870"/>
              <a:ext cx="228960" cy="809997"/>
              <a:chOff x="5562600" y="1524000"/>
              <a:chExt cx="381000" cy="2133600"/>
            </a:xfrm>
          </p:grpSpPr>
          <p:sp>
            <p:nvSpPr>
              <p:cNvPr id="44" name="Line 16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6096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5562600" y="3048000"/>
                <a:ext cx="0" cy="6096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6" name="Arc 18"/>
              <p:cNvSpPr>
                <a:spLocks/>
              </p:cNvSpPr>
              <p:nvPr/>
            </p:nvSpPr>
            <p:spPr bwMode="auto">
              <a:xfrm>
                <a:off x="5562600" y="2133600"/>
                <a:ext cx="381000" cy="1524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/>
              </a:p>
            </p:txBody>
          </p:sp>
          <p:sp>
            <p:nvSpPr>
              <p:cNvPr id="47" name="Arc 19"/>
              <p:cNvSpPr>
                <a:spLocks/>
              </p:cNvSpPr>
              <p:nvPr/>
            </p:nvSpPr>
            <p:spPr bwMode="auto">
              <a:xfrm flipV="1">
                <a:off x="5562600" y="2286000"/>
                <a:ext cx="381000" cy="1524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/>
              </a:p>
            </p:txBody>
          </p:sp>
          <p:sp>
            <p:nvSpPr>
              <p:cNvPr id="48" name="Arc 20"/>
              <p:cNvSpPr>
                <a:spLocks/>
              </p:cNvSpPr>
              <p:nvPr/>
            </p:nvSpPr>
            <p:spPr bwMode="auto">
              <a:xfrm>
                <a:off x="5562600" y="2438400"/>
                <a:ext cx="381000" cy="1524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/>
              </a:p>
            </p:txBody>
          </p:sp>
          <p:sp>
            <p:nvSpPr>
              <p:cNvPr id="49" name="Arc 21"/>
              <p:cNvSpPr>
                <a:spLocks/>
              </p:cNvSpPr>
              <p:nvPr/>
            </p:nvSpPr>
            <p:spPr bwMode="auto">
              <a:xfrm flipV="1">
                <a:off x="5562600" y="2590800"/>
                <a:ext cx="381000" cy="1524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/>
              </a:p>
            </p:txBody>
          </p:sp>
          <p:sp>
            <p:nvSpPr>
              <p:cNvPr id="50" name="Arc 22"/>
              <p:cNvSpPr>
                <a:spLocks/>
              </p:cNvSpPr>
              <p:nvPr/>
            </p:nvSpPr>
            <p:spPr bwMode="auto">
              <a:xfrm>
                <a:off x="5562600" y="2743200"/>
                <a:ext cx="381000" cy="1524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/>
              </a:p>
            </p:txBody>
          </p:sp>
          <p:sp>
            <p:nvSpPr>
              <p:cNvPr id="51" name="Arc 23"/>
              <p:cNvSpPr>
                <a:spLocks/>
              </p:cNvSpPr>
              <p:nvPr/>
            </p:nvSpPr>
            <p:spPr bwMode="auto">
              <a:xfrm flipV="1">
                <a:off x="5562600" y="2895600"/>
                <a:ext cx="381000" cy="1524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/>
              </a:p>
            </p:txBody>
          </p:sp>
        </p:grpSp>
      </p:grpSp>
      <p:graphicFrame>
        <p:nvGraphicFramePr>
          <p:cNvPr id="57" name="Object 56"/>
          <p:cNvGraphicFramePr>
            <a:graphicFrameLocks noChangeAspect="1"/>
          </p:cNvGraphicFramePr>
          <p:nvPr>
            <p:extLst/>
          </p:nvPr>
        </p:nvGraphicFramePr>
        <p:xfrm>
          <a:off x="2959187" y="335469"/>
          <a:ext cx="239330" cy="259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9" name="Equation" r:id="rId5" imgW="152280" imgH="164880" progId="Equation.DSMT4">
                  <p:embed/>
                </p:oleObj>
              </mc:Choice>
              <mc:Fallback>
                <p:oleObj name="Equation" r:id="rId5" imgW="152280" imgH="164880" progId="Equation.DSMT4">
                  <p:embed/>
                  <p:pic>
                    <p:nvPicPr>
                      <p:cNvPr id="57" name="Object 5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59187" y="335469"/>
                        <a:ext cx="239330" cy="259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" name="Object 112"/>
          <p:cNvGraphicFramePr>
            <a:graphicFrameLocks noChangeAspect="1"/>
          </p:cNvGraphicFramePr>
          <p:nvPr>
            <p:extLst/>
          </p:nvPr>
        </p:nvGraphicFramePr>
        <p:xfrm>
          <a:off x="8583613" y="2146300"/>
          <a:ext cx="227012" cy="24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0" name="Equation" r:id="rId7" imgW="126720" imgH="139680" progId="Equation.DSMT4">
                  <p:embed/>
                </p:oleObj>
              </mc:Choice>
              <mc:Fallback>
                <p:oleObj name="Equation" r:id="rId7" imgW="126720" imgH="139680" progId="Equation.DSMT4">
                  <p:embed/>
                  <p:pic>
                    <p:nvPicPr>
                      <p:cNvPr id="113" name="Object 1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583613" y="2146300"/>
                        <a:ext cx="227012" cy="249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" name="Object 117"/>
          <p:cNvGraphicFramePr>
            <a:graphicFrameLocks noChangeAspect="1"/>
          </p:cNvGraphicFramePr>
          <p:nvPr>
            <p:extLst/>
          </p:nvPr>
        </p:nvGraphicFramePr>
        <p:xfrm>
          <a:off x="976643" y="653718"/>
          <a:ext cx="564889" cy="349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1" name="Equation" r:id="rId9" imgW="266400" imgH="164880" progId="Equation.DSMT4">
                  <p:embed/>
                </p:oleObj>
              </mc:Choice>
              <mc:Fallback>
                <p:oleObj name="Equation" r:id="rId9" imgW="266400" imgH="164880" progId="Equation.DSMT4">
                  <p:embed/>
                  <p:pic>
                    <p:nvPicPr>
                      <p:cNvPr id="118" name="Object 11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76643" y="653718"/>
                        <a:ext cx="564889" cy="349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9" name="Group 118"/>
          <p:cNvGrpSpPr/>
          <p:nvPr/>
        </p:nvGrpSpPr>
        <p:grpSpPr>
          <a:xfrm>
            <a:off x="7368781" y="624720"/>
            <a:ext cx="3154032" cy="1030737"/>
            <a:chOff x="466274" y="6018061"/>
            <a:chExt cx="3154032" cy="1030737"/>
          </a:xfrm>
        </p:grpSpPr>
        <p:grpSp>
          <p:nvGrpSpPr>
            <p:cNvPr id="120" name="Group 119"/>
            <p:cNvGrpSpPr/>
            <p:nvPr/>
          </p:nvGrpSpPr>
          <p:grpSpPr>
            <a:xfrm>
              <a:off x="466274" y="6064612"/>
              <a:ext cx="487687" cy="813732"/>
              <a:chOff x="466274" y="6064612"/>
              <a:chExt cx="487687" cy="813732"/>
            </a:xfrm>
          </p:grpSpPr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1F0B49EF-3F53-418C-9223-478190816E98}"/>
                  </a:ext>
                </a:extLst>
              </p:cNvPr>
              <p:cNvSpPr/>
              <p:nvPr/>
            </p:nvSpPr>
            <p:spPr>
              <a:xfrm>
                <a:off x="466274" y="6251868"/>
                <a:ext cx="487687" cy="45280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A519BC3C-ABB8-4B5B-9579-1FC868A23690}"/>
                  </a:ext>
                </a:extLst>
              </p:cNvPr>
              <p:cNvSpPr txBox="1"/>
              <p:nvPr/>
            </p:nvSpPr>
            <p:spPr>
              <a:xfrm>
                <a:off x="572101" y="6064612"/>
                <a:ext cx="250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X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11029A84-CC4D-4500-80FE-B6D7376CF76C}"/>
                  </a:ext>
                </a:extLst>
              </p:cNvPr>
              <p:cNvSpPr txBox="1"/>
              <p:nvPr/>
            </p:nvSpPr>
            <p:spPr>
              <a:xfrm>
                <a:off x="514886" y="6509012"/>
                <a:ext cx="2210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X</a:t>
                </a:r>
              </a:p>
            </p:txBody>
          </p:sp>
        </p:grp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83D0841-E023-4E5B-932D-73C7721722C6}"/>
                </a:ext>
              </a:extLst>
            </p:cNvPr>
            <p:cNvCxnSpPr/>
            <p:nvPr/>
          </p:nvCxnSpPr>
          <p:spPr>
            <a:xfrm>
              <a:off x="1799984" y="6529143"/>
              <a:ext cx="788978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5F1B13BC-EEB1-4BF9-BFC7-CF76920980BE}"/>
                </a:ext>
              </a:extLst>
            </p:cNvPr>
            <p:cNvCxnSpPr/>
            <p:nvPr/>
          </p:nvCxnSpPr>
          <p:spPr>
            <a:xfrm>
              <a:off x="1800418" y="6590352"/>
              <a:ext cx="788978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2BFE0F5-3AF8-41E6-8B7B-882A185E147A}"/>
                </a:ext>
              </a:extLst>
            </p:cNvPr>
            <p:cNvCxnSpPr>
              <a:cxnSpLocks/>
            </p:cNvCxnSpPr>
            <p:nvPr/>
          </p:nvCxnSpPr>
          <p:spPr>
            <a:xfrm>
              <a:off x="1793106" y="6251868"/>
              <a:ext cx="0" cy="27835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A903440B-1D7D-4271-BAD3-2486D1A11F25}"/>
                </a:ext>
              </a:extLst>
            </p:cNvPr>
            <p:cNvCxnSpPr/>
            <p:nvPr/>
          </p:nvCxnSpPr>
          <p:spPr>
            <a:xfrm>
              <a:off x="1227395" y="6242574"/>
              <a:ext cx="57339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5F2D5DB0-9406-4F8F-B4D1-BEEEF82D8330}"/>
                </a:ext>
              </a:extLst>
            </p:cNvPr>
            <p:cNvCxnSpPr/>
            <p:nvPr/>
          </p:nvCxnSpPr>
          <p:spPr>
            <a:xfrm>
              <a:off x="1204097" y="6807657"/>
              <a:ext cx="596693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0993930-EC6A-45FF-8992-87E8D1D3B2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0790" y="6590352"/>
              <a:ext cx="0" cy="21730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9982504E-4D98-46A6-9CD2-D7CB73290541}"/>
                </a:ext>
              </a:extLst>
            </p:cNvPr>
            <p:cNvCxnSpPr>
              <a:cxnSpLocks/>
            </p:cNvCxnSpPr>
            <p:nvPr/>
          </p:nvCxnSpPr>
          <p:spPr>
            <a:xfrm>
              <a:off x="1218386" y="6237811"/>
              <a:ext cx="0" cy="15323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87998CE5-F99D-4449-B7D6-6832F61D2C2E}"/>
                </a:ext>
              </a:extLst>
            </p:cNvPr>
            <p:cNvCxnSpPr>
              <a:cxnSpLocks/>
              <a:endCxn id="140" idx="0"/>
            </p:cNvCxnSpPr>
            <p:nvPr/>
          </p:nvCxnSpPr>
          <p:spPr>
            <a:xfrm flipV="1">
              <a:off x="1204097" y="6589717"/>
              <a:ext cx="9167" cy="21794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F83D0841-E023-4E5B-932D-73C7721722C6}"/>
                </a:ext>
              </a:extLst>
            </p:cNvPr>
            <p:cNvCxnSpPr/>
            <p:nvPr/>
          </p:nvCxnSpPr>
          <p:spPr>
            <a:xfrm>
              <a:off x="2671097" y="6206937"/>
              <a:ext cx="16339" cy="74562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F83D0841-E023-4E5B-932D-73C7721722C6}"/>
                </a:ext>
              </a:extLst>
            </p:cNvPr>
            <p:cNvCxnSpPr/>
            <p:nvPr/>
          </p:nvCxnSpPr>
          <p:spPr>
            <a:xfrm>
              <a:off x="2583013" y="6166304"/>
              <a:ext cx="6383" cy="35699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F83D0841-E023-4E5B-932D-73C7721722C6}"/>
                </a:ext>
              </a:extLst>
            </p:cNvPr>
            <p:cNvCxnSpPr/>
            <p:nvPr/>
          </p:nvCxnSpPr>
          <p:spPr>
            <a:xfrm>
              <a:off x="2597880" y="6599166"/>
              <a:ext cx="1542" cy="35835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2" name="Teardrop 131"/>
            <p:cNvSpPr/>
            <p:nvPr/>
          </p:nvSpPr>
          <p:spPr>
            <a:xfrm rot="1198210" flipH="1" flipV="1">
              <a:off x="2607235" y="6018061"/>
              <a:ext cx="573753" cy="271601"/>
            </a:xfrm>
            <a:prstGeom prst="teardrop">
              <a:avLst>
                <a:gd name="adj" fmla="val 10001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Teardrop 220"/>
            <p:cNvSpPr/>
            <p:nvPr/>
          </p:nvSpPr>
          <p:spPr>
            <a:xfrm rot="20866240" flipH="1" flipV="1">
              <a:off x="2599294" y="6806049"/>
              <a:ext cx="626987" cy="242749"/>
            </a:xfrm>
            <a:custGeom>
              <a:avLst/>
              <a:gdLst>
                <a:gd name="connsiteX0" fmla="*/ 0 w 613367"/>
                <a:gd name="connsiteY0" fmla="*/ 135801 h 271601"/>
                <a:gd name="connsiteX1" fmla="*/ 306684 w 613367"/>
                <a:gd name="connsiteY1" fmla="*/ 0 h 271601"/>
                <a:gd name="connsiteX2" fmla="*/ 613416 w 613367"/>
                <a:gd name="connsiteY2" fmla="*/ -22 h 271601"/>
                <a:gd name="connsiteX3" fmla="*/ 613367 w 613367"/>
                <a:gd name="connsiteY3" fmla="*/ 135801 h 271601"/>
                <a:gd name="connsiteX4" fmla="*/ 306683 w 613367"/>
                <a:gd name="connsiteY4" fmla="*/ 271602 h 271601"/>
                <a:gd name="connsiteX5" fmla="*/ -1 w 613367"/>
                <a:gd name="connsiteY5" fmla="*/ 135801 h 271601"/>
                <a:gd name="connsiteX6" fmla="*/ 0 w 613367"/>
                <a:gd name="connsiteY6" fmla="*/ 135801 h 271601"/>
                <a:gd name="connsiteX0" fmla="*/ 1 w 613368"/>
                <a:gd name="connsiteY0" fmla="*/ 135801 h 271602"/>
                <a:gd name="connsiteX1" fmla="*/ 306685 w 613368"/>
                <a:gd name="connsiteY1" fmla="*/ 0 h 271602"/>
                <a:gd name="connsiteX2" fmla="*/ 613368 w 613368"/>
                <a:gd name="connsiteY2" fmla="*/ 135801 h 271602"/>
                <a:gd name="connsiteX3" fmla="*/ 306684 w 613368"/>
                <a:gd name="connsiteY3" fmla="*/ 271602 h 271602"/>
                <a:gd name="connsiteX4" fmla="*/ 0 w 613368"/>
                <a:gd name="connsiteY4" fmla="*/ 135801 h 271602"/>
                <a:gd name="connsiteX5" fmla="*/ 1 w 613368"/>
                <a:gd name="connsiteY5" fmla="*/ 135801 h 271602"/>
                <a:gd name="connsiteX0" fmla="*/ 1 w 613368"/>
                <a:gd name="connsiteY0" fmla="*/ 135801 h 271602"/>
                <a:gd name="connsiteX1" fmla="*/ 306685 w 613368"/>
                <a:gd name="connsiteY1" fmla="*/ 0 h 271602"/>
                <a:gd name="connsiteX2" fmla="*/ 526739 w 613368"/>
                <a:gd name="connsiteY2" fmla="*/ 108831 h 271602"/>
                <a:gd name="connsiteX3" fmla="*/ 613368 w 613368"/>
                <a:gd name="connsiteY3" fmla="*/ 135801 h 271602"/>
                <a:gd name="connsiteX4" fmla="*/ 306684 w 613368"/>
                <a:gd name="connsiteY4" fmla="*/ 271602 h 271602"/>
                <a:gd name="connsiteX5" fmla="*/ 0 w 613368"/>
                <a:gd name="connsiteY5" fmla="*/ 135801 h 271602"/>
                <a:gd name="connsiteX6" fmla="*/ 1 w 613368"/>
                <a:gd name="connsiteY6" fmla="*/ 135801 h 271602"/>
                <a:gd name="connsiteX0" fmla="*/ 1 w 613368"/>
                <a:gd name="connsiteY0" fmla="*/ 135801 h 271602"/>
                <a:gd name="connsiteX1" fmla="*/ 306685 w 613368"/>
                <a:gd name="connsiteY1" fmla="*/ 0 h 271602"/>
                <a:gd name="connsiteX2" fmla="*/ 439115 w 613368"/>
                <a:gd name="connsiteY2" fmla="*/ 64373 h 271602"/>
                <a:gd name="connsiteX3" fmla="*/ 526739 w 613368"/>
                <a:gd name="connsiteY3" fmla="*/ 108831 h 271602"/>
                <a:gd name="connsiteX4" fmla="*/ 613368 w 613368"/>
                <a:gd name="connsiteY4" fmla="*/ 135801 h 271602"/>
                <a:gd name="connsiteX5" fmla="*/ 306684 w 613368"/>
                <a:gd name="connsiteY5" fmla="*/ 271602 h 271602"/>
                <a:gd name="connsiteX6" fmla="*/ 0 w 613368"/>
                <a:gd name="connsiteY6" fmla="*/ 135801 h 271602"/>
                <a:gd name="connsiteX7" fmla="*/ 1 w 613368"/>
                <a:gd name="connsiteY7" fmla="*/ 135801 h 271602"/>
                <a:gd name="connsiteX0" fmla="*/ 1 w 613368"/>
                <a:gd name="connsiteY0" fmla="*/ 135801 h 271602"/>
                <a:gd name="connsiteX1" fmla="*/ 306685 w 613368"/>
                <a:gd name="connsiteY1" fmla="*/ 0 h 271602"/>
                <a:gd name="connsiteX2" fmla="*/ 439115 w 613368"/>
                <a:gd name="connsiteY2" fmla="*/ 64373 h 271602"/>
                <a:gd name="connsiteX3" fmla="*/ 613368 w 613368"/>
                <a:gd name="connsiteY3" fmla="*/ 135801 h 271602"/>
                <a:gd name="connsiteX4" fmla="*/ 306684 w 613368"/>
                <a:gd name="connsiteY4" fmla="*/ 271602 h 271602"/>
                <a:gd name="connsiteX5" fmla="*/ 0 w 613368"/>
                <a:gd name="connsiteY5" fmla="*/ 135801 h 271602"/>
                <a:gd name="connsiteX6" fmla="*/ 1 w 613368"/>
                <a:gd name="connsiteY6" fmla="*/ 135801 h 271602"/>
                <a:gd name="connsiteX0" fmla="*/ 613368 w 613368"/>
                <a:gd name="connsiteY0" fmla="*/ 135801 h 271602"/>
                <a:gd name="connsiteX1" fmla="*/ 306684 w 613368"/>
                <a:gd name="connsiteY1" fmla="*/ 271602 h 271602"/>
                <a:gd name="connsiteX2" fmla="*/ 0 w 613368"/>
                <a:gd name="connsiteY2" fmla="*/ 135801 h 271602"/>
                <a:gd name="connsiteX3" fmla="*/ 1 w 613368"/>
                <a:gd name="connsiteY3" fmla="*/ 135801 h 271602"/>
                <a:gd name="connsiteX4" fmla="*/ 306685 w 613368"/>
                <a:gd name="connsiteY4" fmla="*/ 0 h 271602"/>
                <a:gd name="connsiteX5" fmla="*/ 525549 w 613368"/>
                <a:gd name="connsiteY5" fmla="*/ 155813 h 271602"/>
                <a:gd name="connsiteX0" fmla="*/ 613368 w 613368"/>
                <a:gd name="connsiteY0" fmla="*/ 135801 h 271602"/>
                <a:gd name="connsiteX1" fmla="*/ 306684 w 613368"/>
                <a:gd name="connsiteY1" fmla="*/ 271602 h 271602"/>
                <a:gd name="connsiteX2" fmla="*/ 0 w 613368"/>
                <a:gd name="connsiteY2" fmla="*/ 135801 h 271602"/>
                <a:gd name="connsiteX3" fmla="*/ 1 w 613368"/>
                <a:gd name="connsiteY3" fmla="*/ 135801 h 271602"/>
                <a:gd name="connsiteX4" fmla="*/ 306685 w 613368"/>
                <a:gd name="connsiteY4" fmla="*/ 0 h 271602"/>
                <a:gd name="connsiteX5" fmla="*/ 478844 w 613368"/>
                <a:gd name="connsiteY5" fmla="*/ 91499 h 271602"/>
                <a:gd name="connsiteX0" fmla="*/ 613368 w 613368"/>
                <a:gd name="connsiteY0" fmla="*/ 138796 h 274597"/>
                <a:gd name="connsiteX1" fmla="*/ 306684 w 613368"/>
                <a:gd name="connsiteY1" fmla="*/ 274597 h 274597"/>
                <a:gd name="connsiteX2" fmla="*/ 0 w 613368"/>
                <a:gd name="connsiteY2" fmla="*/ 138796 h 274597"/>
                <a:gd name="connsiteX3" fmla="*/ 1 w 613368"/>
                <a:gd name="connsiteY3" fmla="*/ 138796 h 274597"/>
                <a:gd name="connsiteX4" fmla="*/ 306685 w 613368"/>
                <a:gd name="connsiteY4" fmla="*/ 2995 h 274597"/>
                <a:gd name="connsiteX5" fmla="*/ 478844 w 613368"/>
                <a:gd name="connsiteY5" fmla="*/ 94494 h 274597"/>
                <a:gd name="connsiteX0" fmla="*/ 613368 w 613368"/>
                <a:gd name="connsiteY0" fmla="*/ 142282 h 278083"/>
                <a:gd name="connsiteX1" fmla="*/ 306684 w 613368"/>
                <a:gd name="connsiteY1" fmla="*/ 278083 h 278083"/>
                <a:gd name="connsiteX2" fmla="*/ 0 w 613368"/>
                <a:gd name="connsiteY2" fmla="*/ 142282 h 278083"/>
                <a:gd name="connsiteX3" fmla="*/ 1 w 613368"/>
                <a:gd name="connsiteY3" fmla="*/ 142282 h 278083"/>
                <a:gd name="connsiteX4" fmla="*/ 306685 w 613368"/>
                <a:gd name="connsiteY4" fmla="*/ 6481 h 278083"/>
                <a:gd name="connsiteX5" fmla="*/ 478844 w 613368"/>
                <a:gd name="connsiteY5" fmla="*/ 97980 h 278083"/>
                <a:gd name="connsiteX0" fmla="*/ 613368 w 613368"/>
                <a:gd name="connsiteY0" fmla="*/ 142282 h 278083"/>
                <a:gd name="connsiteX1" fmla="*/ 306684 w 613368"/>
                <a:gd name="connsiteY1" fmla="*/ 278083 h 278083"/>
                <a:gd name="connsiteX2" fmla="*/ 0 w 613368"/>
                <a:gd name="connsiteY2" fmla="*/ 142282 h 278083"/>
                <a:gd name="connsiteX3" fmla="*/ 1 w 613368"/>
                <a:gd name="connsiteY3" fmla="*/ 142282 h 278083"/>
                <a:gd name="connsiteX4" fmla="*/ 306685 w 613368"/>
                <a:gd name="connsiteY4" fmla="*/ 6481 h 278083"/>
                <a:gd name="connsiteX5" fmla="*/ 478844 w 613368"/>
                <a:gd name="connsiteY5" fmla="*/ 97980 h 278083"/>
                <a:gd name="connsiteX0" fmla="*/ 613368 w 613368"/>
                <a:gd name="connsiteY0" fmla="*/ 142282 h 278083"/>
                <a:gd name="connsiteX1" fmla="*/ 306684 w 613368"/>
                <a:gd name="connsiteY1" fmla="*/ 278083 h 278083"/>
                <a:gd name="connsiteX2" fmla="*/ 0 w 613368"/>
                <a:gd name="connsiteY2" fmla="*/ 142282 h 278083"/>
                <a:gd name="connsiteX3" fmla="*/ 1 w 613368"/>
                <a:gd name="connsiteY3" fmla="*/ 142282 h 278083"/>
                <a:gd name="connsiteX4" fmla="*/ 306685 w 613368"/>
                <a:gd name="connsiteY4" fmla="*/ 6481 h 278083"/>
                <a:gd name="connsiteX5" fmla="*/ 532116 w 613368"/>
                <a:gd name="connsiteY5" fmla="*/ 144995 h 278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3368" h="278083">
                  <a:moveTo>
                    <a:pt x="613368" y="142282"/>
                  </a:moveTo>
                  <a:cubicBezTo>
                    <a:pt x="613368" y="217283"/>
                    <a:pt x="476061" y="278083"/>
                    <a:pt x="306684" y="278083"/>
                  </a:cubicBezTo>
                  <a:cubicBezTo>
                    <a:pt x="137307" y="278083"/>
                    <a:pt x="0" y="217283"/>
                    <a:pt x="0" y="142282"/>
                  </a:cubicBezTo>
                  <a:lnTo>
                    <a:pt x="1" y="142282"/>
                  </a:lnTo>
                  <a:cubicBezTo>
                    <a:pt x="1" y="67281"/>
                    <a:pt x="125431" y="-25481"/>
                    <a:pt x="306685" y="6481"/>
                  </a:cubicBezTo>
                  <a:cubicBezTo>
                    <a:pt x="360950" y="1021"/>
                    <a:pt x="532116" y="144995"/>
                    <a:pt x="532116" y="14499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2603196" y="6967155"/>
              <a:ext cx="45719" cy="653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Isosceles Triangle 134"/>
            <p:cNvSpPr/>
            <p:nvPr/>
          </p:nvSpPr>
          <p:spPr>
            <a:xfrm rot="14576602">
              <a:off x="2554436" y="6160076"/>
              <a:ext cx="119468" cy="552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6" name="Group 135"/>
            <p:cNvGrpSpPr/>
            <p:nvPr/>
          </p:nvGrpSpPr>
          <p:grpSpPr>
            <a:xfrm>
              <a:off x="1093595" y="6396197"/>
              <a:ext cx="135170" cy="206580"/>
              <a:chOff x="642181" y="5503230"/>
              <a:chExt cx="135170" cy="206580"/>
            </a:xfrm>
          </p:grpSpPr>
          <p:sp>
            <p:nvSpPr>
              <p:cNvPr id="139" name="Freeform 138"/>
              <p:cNvSpPr/>
              <p:nvPr/>
            </p:nvSpPr>
            <p:spPr>
              <a:xfrm rot="21219056" flipV="1">
                <a:off x="647519" y="5584964"/>
                <a:ext cx="51774" cy="66262"/>
              </a:xfrm>
              <a:custGeom>
                <a:avLst/>
                <a:gdLst>
                  <a:gd name="connsiteX0" fmla="*/ 279605 w 320800"/>
                  <a:gd name="connsiteY0" fmla="*/ 113370 h 124274"/>
                  <a:gd name="connsiteX1" fmla="*/ 320800 w 320800"/>
                  <a:gd name="connsiteY1" fmla="*/ 0 h 124274"/>
                  <a:gd name="connsiteX2" fmla="*/ 298518 w 320800"/>
                  <a:gd name="connsiteY2" fmla="*/ 2275 h 124274"/>
                  <a:gd name="connsiteX3" fmla="*/ 280267 w 320800"/>
                  <a:gd name="connsiteY3" fmla="*/ 52504 h 124274"/>
                  <a:gd name="connsiteX4" fmla="*/ 111945 w 320800"/>
                  <a:gd name="connsiteY4" fmla="*/ 59027 h 124274"/>
                  <a:gd name="connsiteX5" fmla="*/ 51774 w 320800"/>
                  <a:gd name="connsiteY5" fmla="*/ 52508 h 124274"/>
                  <a:gd name="connsiteX6" fmla="*/ 51168 w 320800"/>
                  <a:gd name="connsiteY6" fmla="*/ 52319 h 124274"/>
                  <a:gd name="connsiteX7" fmla="*/ 37350 w 320800"/>
                  <a:gd name="connsiteY7" fmla="*/ 57506 h 124274"/>
                  <a:gd name="connsiteX8" fmla="*/ 49220 w 320800"/>
                  <a:gd name="connsiteY8" fmla="*/ 118581 h 124274"/>
                  <a:gd name="connsiteX9" fmla="*/ 101764 w 320800"/>
                  <a:gd name="connsiteY9" fmla="*/ 124274 h 124274"/>
                  <a:gd name="connsiteX10" fmla="*/ 135170 w 320800"/>
                  <a:gd name="connsiteY10" fmla="*/ 119433 h 124274"/>
                  <a:gd name="connsiteX11" fmla="*/ 279212 w 320800"/>
                  <a:gd name="connsiteY11" fmla="*/ 112577 h 124274"/>
                  <a:gd name="connsiteX12" fmla="*/ 279605 w 320800"/>
                  <a:gd name="connsiteY12" fmla="*/ 113370 h 124274"/>
                  <a:gd name="connsiteX0" fmla="*/ 279605 w 320800"/>
                  <a:gd name="connsiteY0" fmla="*/ 113370 h 124274"/>
                  <a:gd name="connsiteX1" fmla="*/ 320800 w 320800"/>
                  <a:gd name="connsiteY1" fmla="*/ 0 h 124274"/>
                  <a:gd name="connsiteX2" fmla="*/ 280267 w 320800"/>
                  <a:gd name="connsiteY2" fmla="*/ 52504 h 124274"/>
                  <a:gd name="connsiteX3" fmla="*/ 111945 w 320800"/>
                  <a:gd name="connsiteY3" fmla="*/ 59027 h 124274"/>
                  <a:gd name="connsiteX4" fmla="*/ 51774 w 320800"/>
                  <a:gd name="connsiteY4" fmla="*/ 52508 h 124274"/>
                  <a:gd name="connsiteX5" fmla="*/ 51168 w 320800"/>
                  <a:gd name="connsiteY5" fmla="*/ 52319 h 124274"/>
                  <a:gd name="connsiteX6" fmla="*/ 37350 w 320800"/>
                  <a:gd name="connsiteY6" fmla="*/ 57506 h 124274"/>
                  <a:gd name="connsiteX7" fmla="*/ 49220 w 320800"/>
                  <a:gd name="connsiteY7" fmla="*/ 118581 h 124274"/>
                  <a:gd name="connsiteX8" fmla="*/ 101764 w 320800"/>
                  <a:gd name="connsiteY8" fmla="*/ 124274 h 124274"/>
                  <a:gd name="connsiteX9" fmla="*/ 135170 w 320800"/>
                  <a:gd name="connsiteY9" fmla="*/ 119433 h 124274"/>
                  <a:gd name="connsiteX10" fmla="*/ 279212 w 320800"/>
                  <a:gd name="connsiteY10" fmla="*/ 112577 h 124274"/>
                  <a:gd name="connsiteX11" fmla="*/ 279605 w 320800"/>
                  <a:gd name="connsiteY11" fmla="*/ 113370 h 124274"/>
                  <a:gd name="connsiteX0" fmla="*/ 279605 w 280267"/>
                  <a:gd name="connsiteY0" fmla="*/ 61051 h 71955"/>
                  <a:gd name="connsiteX1" fmla="*/ 280267 w 280267"/>
                  <a:gd name="connsiteY1" fmla="*/ 185 h 71955"/>
                  <a:gd name="connsiteX2" fmla="*/ 111945 w 280267"/>
                  <a:gd name="connsiteY2" fmla="*/ 6708 h 71955"/>
                  <a:gd name="connsiteX3" fmla="*/ 51774 w 280267"/>
                  <a:gd name="connsiteY3" fmla="*/ 189 h 71955"/>
                  <a:gd name="connsiteX4" fmla="*/ 51168 w 280267"/>
                  <a:gd name="connsiteY4" fmla="*/ 0 h 71955"/>
                  <a:gd name="connsiteX5" fmla="*/ 37350 w 280267"/>
                  <a:gd name="connsiteY5" fmla="*/ 5187 h 71955"/>
                  <a:gd name="connsiteX6" fmla="*/ 49220 w 280267"/>
                  <a:gd name="connsiteY6" fmla="*/ 66262 h 71955"/>
                  <a:gd name="connsiteX7" fmla="*/ 101764 w 280267"/>
                  <a:gd name="connsiteY7" fmla="*/ 71955 h 71955"/>
                  <a:gd name="connsiteX8" fmla="*/ 135170 w 280267"/>
                  <a:gd name="connsiteY8" fmla="*/ 67114 h 71955"/>
                  <a:gd name="connsiteX9" fmla="*/ 279212 w 280267"/>
                  <a:gd name="connsiteY9" fmla="*/ 60258 h 71955"/>
                  <a:gd name="connsiteX10" fmla="*/ 279605 w 280267"/>
                  <a:gd name="connsiteY10" fmla="*/ 61051 h 71955"/>
                  <a:gd name="connsiteX0" fmla="*/ 280267 w 371707"/>
                  <a:gd name="connsiteY0" fmla="*/ 185 h 91625"/>
                  <a:gd name="connsiteX1" fmla="*/ 111945 w 371707"/>
                  <a:gd name="connsiteY1" fmla="*/ 6708 h 91625"/>
                  <a:gd name="connsiteX2" fmla="*/ 51774 w 371707"/>
                  <a:gd name="connsiteY2" fmla="*/ 189 h 91625"/>
                  <a:gd name="connsiteX3" fmla="*/ 51168 w 371707"/>
                  <a:gd name="connsiteY3" fmla="*/ 0 h 91625"/>
                  <a:gd name="connsiteX4" fmla="*/ 37350 w 371707"/>
                  <a:gd name="connsiteY4" fmla="*/ 5187 h 91625"/>
                  <a:gd name="connsiteX5" fmla="*/ 49220 w 371707"/>
                  <a:gd name="connsiteY5" fmla="*/ 66262 h 91625"/>
                  <a:gd name="connsiteX6" fmla="*/ 101764 w 371707"/>
                  <a:gd name="connsiteY6" fmla="*/ 71955 h 91625"/>
                  <a:gd name="connsiteX7" fmla="*/ 135170 w 371707"/>
                  <a:gd name="connsiteY7" fmla="*/ 67114 h 91625"/>
                  <a:gd name="connsiteX8" fmla="*/ 279212 w 371707"/>
                  <a:gd name="connsiteY8" fmla="*/ 60258 h 91625"/>
                  <a:gd name="connsiteX9" fmla="*/ 279605 w 371707"/>
                  <a:gd name="connsiteY9" fmla="*/ 61051 h 91625"/>
                  <a:gd name="connsiteX10" fmla="*/ 371707 w 371707"/>
                  <a:gd name="connsiteY10" fmla="*/ 91625 h 91625"/>
                  <a:gd name="connsiteX0" fmla="*/ 280267 w 280267"/>
                  <a:gd name="connsiteY0" fmla="*/ 185 h 71955"/>
                  <a:gd name="connsiteX1" fmla="*/ 111945 w 280267"/>
                  <a:gd name="connsiteY1" fmla="*/ 6708 h 71955"/>
                  <a:gd name="connsiteX2" fmla="*/ 51774 w 280267"/>
                  <a:gd name="connsiteY2" fmla="*/ 189 h 71955"/>
                  <a:gd name="connsiteX3" fmla="*/ 51168 w 280267"/>
                  <a:gd name="connsiteY3" fmla="*/ 0 h 71955"/>
                  <a:gd name="connsiteX4" fmla="*/ 37350 w 280267"/>
                  <a:gd name="connsiteY4" fmla="*/ 5187 h 71955"/>
                  <a:gd name="connsiteX5" fmla="*/ 49220 w 280267"/>
                  <a:gd name="connsiteY5" fmla="*/ 66262 h 71955"/>
                  <a:gd name="connsiteX6" fmla="*/ 101764 w 280267"/>
                  <a:gd name="connsiteY6" fmla="*/ 71955 h 71955"/>
                  <a:gd name="connsiteX7" fmla="*/ 135170 w 280267"/>
                  <a:gd name="connsiteY7" fmla="*/ 67114 h 71955"/>
                  <a:gd name="connsiteX8" fmla="*/ 279212 w 280267"/>
                  <a:gd name="connsiteY8" fmla="*/ 60258 h 71955"/>
                  <a:gd name="connsiteX9" fmla="*/ 279605 w 280267"/>
                  <a:gd name="connsiteY9" fmla="*/ 61051 h 71955"/>
                  <a:gd name="connsiteX0" fmla="*/ 111945 w 279605"/>
                  <a:gd name="connsiteY0" fmla="*/ 6708 h 71955"/>
                  <a:gd name="connsiteX1" fmla="*/ 51774 w 279605"/>
                  <a:gd name="connsiteY1" fmla="*/ 189 h 71955"/>
                  <a:gd name="connsiteX2" fmla="*/ 51168 w 279605"/>
                  <a:gd name="connsiteY2" fmla="*/ 0 h 71955"/>
                  <a:gd name="connsiteX3" fmla="*/ 37350 w 279605"/>
                  <a:gd name="connsiteY3" fmla="*/ 5187 h 71955"/>
                  <a:gd name="connsiteX4" fmla="*/ 49220 w 279605"/>
                  <a:gd name="connsiteY4" fmla="*/ 66262 h 71955"/>
                  <a:gd name="connsiteX5" fmla="*/ 101764 w 279605"/>
                  <a:gd name="connsiteY5" fmla="*/ 71955 h 71955"/>
                  <a:gd name="connsiteX6" fmla="*/ 135170 w 279605"/>
                  <a:gd name="connsiteY6" fmla="*/ 67114 h 71955"/>
                  <a:gd name="connsiteX7" fmla="*/ 279212 w 279605"/>
                  <a:gd name="connsiteY7" fmla="*/ 60258 h 71955"/>
                  <a:gd name="connsiteX8" fmla="*/ 279605 w 279605"/>
                  <a:gd name="connsiteY8" fmla="*/ 61051 h 71955"/>
                  <a:gd name="connsiteX0" fmla="*/ 111945 w 279212"/>
                  <a:gd name="connsiteY0" fmla="*/ 6708 h 71955"/>
                  <a:gd name="connsiteX1" fmla="*/ 51774 w 279212"/>
                  <a:gd name="connsiteY1" fmla="*/ 189 h 71955"/>
                  <a:gd name="connsiteX2" fmla="*/ 51168 w 279212"/>
                  <a:gd name="connsiteY2" fmla="*/ 0 h 71955"/>
                  <a:gd name="connsiteX3" fmla="*/ 37350 w 279212"/>
                  <a:gd name="connsiteY3" fmla="*/ 5187 h 71955"/>
                  <a:gd name="connsiteX4" fmla="*/ 49220 w 279212"/>
                  <a:gd name="connsiteY4" fmla="*/ 66262 h 71955"/>
                  <a:gd name="connsiteX5" fmla="*/ 101764 w 279212"/>
                  <a:gd name="connsiteY5" fmla="*/ 71955 h 71955"/>
                  <a:gd name="connsiteX6" fmla="*/ 135170 w 279212"/>
                  <a:gd name="connsiteY6" fmla="*/ 67114 h 71955"/>
                  <a:gd name="connsiteX7" fmla="*/ 279212 w 279212"/>
                  <a:gd name="connsiteY7" fmla="*/ 60258 h 71955"/>
                  <a:gd name="connsiteX0" fmla="*/ 111945 w 135170"/>
                  <a:gd name="connsiteY0" fmla="*/ 6708 h 71955"/>
                  <a:gd name="connsiteX1" fmla="*/ 51774 w 135170"/>
                  <a:gd name="connsiteY1" fmla="*/ 189 h 71955"/>
                  <a:gd name="connsiteX2" fmla="*/ 51168 w 135170"/>
                  <a:gd name="connsiteY2" fmla="*/ 0 h 71955"/>
                  <a:gd name="connsiteX3" fmla="*/ 37350 w 135170"/>
                  <a:gd name="connsiteY3" fmla="*/ 5187 h 71955"/>
                  <a:gd name="connsiteX4" fmla="*/ 49220 w 135170"/>
                  <a:gd name="connsiteY4" fmla="*/ 66262 h 71955"/>
                  <a:gd name="connsiteX5" fmla="*/ 101764 w 135170"/>
                  <a:gd name="connsiteY5" fmla="*/ 71955 h 71955"/>
                  <a:gd name="connsiteX6" fmla="*/ 135170 w 135170"/>
                  <a:gd name="connsiteY6" fmla="*/ 67114 h 71955"/>
                  <a:gd name="connsiteX0" fmla="*/ 111945 w 111945"/>
                  <a:gd name="connsiteY0" fmla="*/ 6708 h 71955"/>
                  <a:gd name="connsiteX1" fmla="*/ 51774 w 111945"/>
                  <a:gd name="connsiteY1" fmla="*/ 189 h 71955"/>
                  <a:gd name="connsiteX2" fmla="*/ 51168 w 111945"/>
                  <a:gd name="connsiteY2" fmla="*/ 0 h 71955"/>
                  <a:gd name="connsiteX3" fmla="*/ 37350 w 111945"/>
                  <a:gd name="connsiteY3" fmla="*/ 5187 h 71955"/>
                  <a:gd name="connsiteX4" fmla="*/ 49220 w 111945"/>
                  <a:gd name="connsiteY4" fmla="*/ 66262 h 71955"/>
                  <a:gd name="connsiteX5" fmla="*/ 101764 w 111945"/>
                  <a:gd name="connsiteY5" fmla="*/ 71955 h 71955"/>
                  <a:gd name="connsiteX0" fmla="*/ 51774 w 101764"/>
                  <a:gd name="connsiteY0" fmla="*/ 189 h 71955"/>
                  <a:gd name="connsiteX1" fmla="*/ 51168 w 101764"/>
                  <a:gd name="connsiteY1" fmla="*/ 0 h 71955"/>
                  <a:gd name="connsiteX2" fmla="*/ 37350 w 101764"/>
                  <a:gd name="connsiteY2" fmla="*/ 5187 h 71955"/>
                  <a:gd name="connsiteX3" fmla="*/ 49220 w 101764"/>
                  <a:gd name="connsiteY3" fmla="*/ 66262 h 71955"/>
                  <a:gd name="connsiteX4" fmla="*/ 101764 w 101764"/>
                  <a:gd name="connsiteY4" fmla="*/ 71955 h 71955"/>
                  <a:gd name="connsiteX0" fmla="*/ 51774 w 51774"/>
                  <a:gd name="connsiteY0" fmla="*/ 189 h 66262"/>
                  <a:gd name="connsiteX1" fmla="*/ 51168 w 51774"/>
                  <a:gd name="connsiteY1" fmla="*/ 0 h 66262"/>
                  <a:gd name="connsiteX2" fmla="*/ 37350 w 51774"/>
                  <a:gd name="connsiteY2" fmla="*/ 5187 h 66262"/>
                  <a:gd name="connsiteX3" fmla="*/ 49220 w 51774"/>
                  <a:gd name="connsiteY3" fmla="*/ 66262 h 66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74" h="66262">
                    <a:moveTo>
                      <a:pt x="51774" y="189"/>
                    </a:moveTo>
                    <a:lnTo>
                      <a:pt x="51168" y="0"/>
                    </a:lnTo>
                    <a:lnTo>
                      <a:pt x="37350" y="5187"/>
                    </a:lnTo>
                    <a:cubicBezTo>
                      <a:pt x="-13975" y="29472"/>
                      <a:pt x="-14607" y="54155"/>
                      <a:pt x="49220" y="6626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 139"/>
              <p:cNvSpPr/>
              <p:nvPr/>
            </p:nvSpPr>
            <p:spPr>
              <a:xfrm rot="21219056" flipV="1">
                <a:off x="647326" y="5643548"/>
                <a:ext cx="111945" cy="66262"/>
              </a:xfrm>
              <a:custGeom>
                <a:avLst/>
                <a:gdLst>
                  <a:gd name="connsiteX0" fmla="*/ 279605 w 320800"/>
                  <a:gd name="connsiteY0" fmla="*/ 113370 h 124274"/>
                  <a:gd name="connsiteX1" fmla="*/ 320800 w 320800"/>
                  <a:gd name="connsiteY1" fmla="*/ 0 h 124274"/>
                  <a:gd name="connsiteX2" fmla="*/ 298518 w 320800"/>
                  <a:gd name="connsiteY2" fmla="*/ 2275 h 124274"/>
                  <a:gd name="connsiteX3" fmla="*/ 280267 w 320800"/>
                  <a:gd name="connsiteY3" fmla="*/ 52504 h 124274"/>
                  <a:gd name="connsiteX4" fmla="*/ 111945 w 320800"/>
                  <a:gd name="connsiteY4" fmla="*/ 59027 h 124274"/>
                  <a:gd name="connsiteX5" fmla="*/ 51774 w 320800"/>
                  <a:gd name="connsiteY5" fmla="*/ 52508 h 124274"/>
                  <a:gd name="connsiteX6" fmla="*/ 51168 w 320800"/>
                  <a:gd name="connsiteY6" fmla="*/ 52319 h 124274"/>
                  <a:gd name="connsiteX7" fmla="*/ 37350 w 320800"/>
                  <a:gd name="connsiteY7" fmla="*/ 57506 h 124274"/>
                  <a:gd name="connsiteX8" fmla="*/ 49220 w 320800"/>
                  <a:gd name="connsiteY8" fmla="*/ 118581 h 124274"/>
                  <a:gd name="connsiteX9" fmla="*/ 101764 w 320800"/>
                  <a:gd name="connsiteY9" fmla="*/ 124274 h 124274"/>
                  <a:gd name="connsiteX10" fmla="*/ 135170 w 320800"/>
                  <a:gd name="connsiteY10" fmla="*/ 119433 h 124274"/>
                  <a:gd name="connsiteX11" fmla="*/ 279212 w 320800"/>
                  <a:gd name="connsiteY11" fmla="*/ 112577 h 124274"/>
                  <a:gd name="connsiteX12" fmla="*/ 279605 w 320800"/>
                  <a:gd name="connsiteY12" fmla="*/ 113370 h 124274"/>
                  <a:gd name="connsiteX0" fmla="*/ 279605 w 320800"/>
                  <a:gd name="connsiteY0" fmla="*/ 113370 h 124274"/>
                  <a:gd name="connsiteX1" fmla="*/ 320800 w 320800"/>
                  <a:gd name="connsiteY1" fmla="*/ 0 h 124274"/>
                  <a:gd name="connsiteX2" fmla="*/ 280267 w 320800"/>
                  <a:gd name="connsiteY2" fmla="*/ 52504 h 124274"/>
                  <a:gd name="connsiteX3" fmla="*/ 111945 w 320800"/>
                  <a:gd name="connsiteY3" fmla="*/ 59027 h 124274"/>
                  <a:gd name="connsiteX4" fmla="*/ 51774 w 320800"/>
                  <a:gd name="connsiteY4" fmla="*/ 52508 h 124274"/>
                  <a:gd name="connsiteX5" fmla="*/ 51168 w 320800"/>
                  <a:gd name="connsiteY5" fmla="*/ 52319 h 124274"/>
                  <a:gd name="connsiteX6" fmla="*/ 37350 w 320800"/>
                  <a:gd name="connsiteY6" fmla="*/ 57506 h 124274"/>
                  <a:gd name="connsiteX7" fmla="*/ 49220 w 320800"/>
                  <a:gd name="connsiteY7" fmla="*/ 118581 h 124274"/>
                  <a:gd name="connsiteX8" fmla="*/ 101764 w 320800"/>
                  <a:gd name="connsiteY8" fmla="*/ 124274 h 124274"/>
                  <a:gd name="connsiteX9" fmla="*/ 135170 w 320800"/>
                  <a:gd name="connsiteY9" fmla="*/ 119433 h 124274"/>
                  <a:gd name="connsiteX10" fmla="*/ 279212 w 320800"/>
                  <a:gd name="connsiteY10" fmla="*/ 112577 h 124274"/>
                  <a:gd name="connsiteX11" fmla="*/ 279605 w 320800"/>
                  <a:gd name="connsiteY11" fmla="*/ 113370 h 124274"/>
                  <a:gd name="connsiteX0" fmla="*/ 279605 w 280267"/>
                  <a:gd name="connsiteY0" fmla="*/ 61051 h 71955"/>
                  <a:gd name="connsiteX1" fmla="*/ 280267 w 280267"/>
                  <a:gd name="connsiteY1" fmla="*/ 185 h 71955"/>
                  <a:gd name="connsiteX2" fmla="*/ 111945 w 280267"/>
                  <a:gd name="connsiteY2" fmla="*/ 6708 h 71955"/>
                  <a:gd name="connsiteX3" fmla="*/ 51774 w 280267"/>
                  <a:gd name="connsiteY3" fmla="*/ 189 h 71955"/>
                  <a:gd name="connsiteX4" fmla="*/ 51168 w 280267"/>
                  <a:gd name="connsiteY4" fmla="*/ 0 h 71955"/>
                  <a:gd name="connsiteX5" fmla="*/ 37350 w 280267"/>
                  <a:gd name="connsiteY5" fmla="*/ 5187 h 71955"/>
                  <a:gd name="connsiteX6" fmla="*/ 49220 w 280267"/>
                  <a:gd name="connsiteY6" fmla="*/ 66262 h 71955"/>
                  <a:gd name="connsiteX7" fmla="*/ 101764 w 280267"/>
                  <a:gd name="connsiteY7" fmla="*/ 71955 h 71955"/>
                  <a:gd name="connsiteX8" fmla="*/ 135170 w 280267"/>
                  <a:gd name="connsiteY8" fmla="*/ 67114 h 71955"/>
                  <a:gd name="connsiteX9" fmla="*/ 279212 w 280267"/>
                  <a:gd name="connsiteY9" fmla="*/ 60258 h 71955"/>
                  <a:gd name="connsiteX10" fmla="*/ 279605 w 280267"/>
                  <a:gd name="connsiteY10" fmla="*/ 61051 h 71955"/>
                  <a:gd name="connsiteX0" fmla="*/ 280267 w 371707"/>
                  <a:gd name="connsiteY0" fmla="*/ 185 h 91625"/>
                  <a:gd name="connsiteX1" fmla="*/ 111945 w 371707"/>
                  <a:gd name="connsiteY1" fmla="*/ 6708 h 91625"/>
                  <a:gd name="connsiteX2" fmla="*/ 51774 w 371707"/>
                  <a:gd name="connsiteY2" fmla="*/ 189 h 91625"/>
                  <a:gd name="connsiteX3" fmla="*/ 51168 w 371707"/>
                  <a:gd name="connsiteY3" fmla="*/ 0 h 91625"/>
                  <a:gd name="connsiteX4" fmla="*/ 37350 w 371707"/>
                  <a:gd name="connsiteY4" fmla="*/ 5187 h 91625"/>
                  <a:gd name="connsiteX5" fmla="*/ 49220 w 371707"/>
                  <a:gd name="connsiteY5" fmla="*/ 66262 h 91625"/>
                  <a:gd name="connsiteX6" fmla="*/ 101764 w 371707"/>
                  <a:gd name="connsiteY6" fmla="*/ 71955 h 91625"/>
                  <a:gd name="connsiteX7" fmla="*/ 135170 w 371707"/>
                  <a:gd name="connsiteY7" fmla="*/ 67114 h 91625"/>
                  <a:gd name="connsiteX8" fmla="*/ 279212 w 371707"/>
                  <a:gd name="connsiteY8" fmla="*/ 60258 h 91625"/>
                  <a:gd name="connsiteX9" fmla="*/ 279605 w 371707"/>
                  <a:gd name="connsiteY9" fmla="*/ 61051 h 91625"/>
                  <a:gd name="connsiteX10" fmla="*/ 371707 w 371707"/>
                  <a:gd name="connsiteY10" fmla="*/ 91625 h 91625"/>
                  <a:gd name="connsiteX0" fmla="*/ 280267 w 280267"/>
                  <a:gd name="connsiteY0" fmla="*/ 185 h 71955"/>
                  <a:gd name="connsiteX1" fmla="*/ 111945 w 280267"/>
                  <a:gd name="connsiteY1" fmla="*/ 6708 h 71955"/>
                  <a:gd name="connsiteX2" fmla="*/ 51774 w 280267"/>
                  <a:gd name="connsiteY2" fmla="*/ 189 h 71955"/>
                  <a:gd name="connsiteX3" fmla="*/ 51168 w 280267"/>
                  <a:gd name="connsiteY3" fmla="*/ 0 h 71955"/>
                  <a:gd name="connsiteX4" fmla="*/ 37350 w 280267"/>
                  <a:gd name="connsiteY4" fmla="*/ 5187 h 71955"/>
                  <a:gd name="connsiteX5" fmla="*/ 49220 w 280267"/>
                  <a:gd name="connsiteY5" fmla="*/ 66262 h 71955"/>
                  <a:gd name="connsiteX6" fmla="*/ 101764 w 280267"/>
                  <a:gd name="connsiteY6" fmla="*/ 71955 h 71955"/>
                  <a:gd name="connsiteX7" fmla="*/ 135170 w 280267"/>
                  <a:gd name="connsiteY7" fmla="*/ 67114 h 71955"/>
                  <a:gd name="connsiteX8" fmla="*/ 279212 w 280267"/>
                  <a:gd name="connsiteY8" fmla="*/ 60258 h 71955"/>
                  <a:gd name="connsiteX9" fmla="*/ 279605 w 280267"/>
                  <a:gd name="connsiteY9" fmla="*/ 61051 h 71955"/>
                  <a:gd name="connsiteX0" fmla="*/ 111945 w 279605"/>
                  <a:gd name="connsiteY0" fmla="*/ 6708 h 71955"/>
                  <a:gd name="connsiteX1" fmla="*/ 51774 w 279605"/>
                  <a:gd name="connsiteY1" fmla="*/ 189 h 71955"/>
                  <a:gd name="connsiteX2" fmla="*/ 51168 w 279605"/>
                  <a:gd name="connsiteY2" fmla="*/ 0 h 71955"/>
                  <a:gd name="connsiteX3" fmla="*/ 37350 w 279605"/>
                  <a:gd name="connsiteY3" fmla="*/ 5187 h 71955"/>
                  <a:gd name="connsiteX4" fmla="*/ 49220 w 279605"/>
                  <a:gd name="connsiteY4" fmla="*/ 66262 h 71955"/>
                  <a:gd name="connsiteX5" fmla="*/ 101764 w 279605"/>
                  <a:gd name="connsiteY5" fmla="*/ 71955 h 71955"/>
                  <a:gd name="connsiteX6" fmla="*/ 135170 w 279605"/>
                  <a:gd name="connsiteY6" fmla="*/ 67114 h 71955"/>
                  <a:gd name="connsiteX7" fmla="*/ 279212 w 279605"/>
                  <a:gd name="connsiteY7" fmla="*/ 60258 h 71955"/>
                  <a:gd name="connsiteX8" fmla="*/ 279605 w 279605"/>
                  <a:gd name="connsiteY8" fmla="*/ 61051 h 71955"/>
                  <a:gd name="connsiteX0" fmla="*/ 111945 w 279212"/>
                  <a:gd name="connsiteY0" fmla="*/ 6708 h 71955"/>
                  <a:gd name="connsiteX1" fmla="*/ 51774 w 279212"/>
                  <a:gd name="connsiteY1" fmla="*/ 189 h 71955"/>
                  <a:gd name="connsiteX2" fmla="*/ 51168 w 279212"/>
                  <a:gd name="connsiteY2" fmla="*/ 0 h 71955"/>
                  <a:gd name="connsiteX3" fmla="*/ 37350 w 279212"/>
                  <a:gd name="connsiteY3" fmla="*/ 5187 h 71955"/>
                  <a:gd name="connsiteX4" fmla="*/ 49220 w 279212"/>
                  <a:gd name="connsiteY4" fmla="*/ 66262 h 71955"/>
                  <a:gd name="connsiteX5" fmla="*/ 101764 w 279212"/>
                  <a:gd name="connsiteY5" fmla="*/ 71955 h 71955"/>
                  <a:gd name="connsiteX6" fmla="*/ 135170 w 279212"/>
                  <a:gd name="connsiteY6" fmla="*/ 67114 h 71955"/>
                  <a:gd name="connsiteX7" fmla="*/ 279212 w 279212"/>
                  <a:gd name="connsiteY7" fmla="*/ 60258 h 71955"/>
                  <a:gd name="connsiteX0" fmla="*/ 111945 w 135170"/>
                  <a:gd name="connsiteY0" fmla="*/ 6708 h 71955"/>
                  <a:gd name="connsiteX1" fmla="*/ 51774 w 135170"/>
                  <a:gd name="connsiteY1" fmla="*/ 189 h 71955"/>
                  <a:gd name="connsiteX2" fmla="*/ 51168 w 135170"/>
                  <a:gd name="connsiteY2" fmla="*/ 0 h 71955"/>
                  <a:gd name="connsiteX3" fmla="*/ 37350 w 135170"/>
                  <a:gd name="connsiteY3" fmla="*/ 5187 h 71955"/>
                  <a:gd name="connsiteX4" fmla="*/ 49220 w 135170"/>
                  <a:gd name="connsiteY4" fmla="*/ 66262 h 71955"/>
                  <a:gd name="connsiteX5" fmla="*/ 101764 w 135170"/>
                  <a:gd name="connsiteY5" fmla="*/ 71955 h 71955"/>
                  <a:gd name="connsiteX6" fmla="*/ 135170 w 135170"/>
                  <a:gd name="connsiteY6" fmla="*/ 67114 h 71955"/>
                  <a:gd name="connsiteX0" fmla="*/ 111945 w 111945"/>
                  <a:gd name="connsiteY0" fmla="*/ 6708 h 71955"/>
                  <a:gd name="connsiteX1" fmla="*/ 51774 w 111945"/>
                  <a:gd name="connsiteY1" fmla="*/ 189 h 71955"/>
                  <a:gd name="connsiteX2" fmla="*/ 51168 w 111945"/>
                  <a:gd name="connsiteY2" fmla="*/ 0 h 71955"/>
                  <a:gd name="connsiteX3" fmla="*/ 37350 w 111945"/>
                  <a:gd name="connsiteY3" fmla="*/ 5187 h 71955"/>
                  <a:gd name="connsiteX4" fmla="*/ 49220 w 111945"/>
                  <a:gd name="connsiteY4" fmla="*/ 66262 h 71955"/>
                  <a:gd name="connsiteX5" fmla="*/ 101764 w 111945"/>
                  <a:gd name="connsiteY5" fmla="*/ 71955 h 71955"/>
                  <a:gd name="connsiteX0" fmla="*/ 111945 w 111945"/>
                  <a:gd name="connsiteY0" fmla="*/ 6708 h 66262"/>
                  <a:gd name="connsiteX1" fmla="*/ 51774 w 111945"/>
                  <a:gd name="connsiteY1" fmla="*/ 189 h 66262"/>
                  <a:gd name="connsiteX2" fmla="*/ 51168 w 111945"/>
                  <a:gd name="connsiteY2" fmla="*/ 0 h 66262"/>
                  <a:gd name="connsiteX3" fmla="*/ 37350 w 111945"/>
                  <a:gd name="connsiteY3" fmla="*/ 5187 h 66262"/>
                  <a:gd name="connsiteX4" fmla="*/ 49220 w 111945"/>
                  <a:gd name="connsiteY4" fmla="*/ 66262 h 66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945" h="66262">
                    <a:moveTo>
                      <a:pt x="111945" y="6708"/>
                    </a:moveTo>
                    <a:cubicBezTo>
                      <a:pt x="87716" y="5456"/>
                      <a:pt x="67730" y="3216"/>
                      <a:pt x="51774" y="189"/>
                    </a:cubicBezTo>
                    <a:lnTo>
                      <a:pt x="51168" y="0"/>
                    </a:lnTo>
                    <a:lnTo>
                      <a:pt x="37350" y="5187"/>
                    </a:lnTo>
                    <a:cubicBezTo>
                      <a:pt x="-13975" y="29472"/>
                      <a:pt x="-14607" y="54155"/>
                      <a:pt x="49220" y="6626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 140"/>
              <p:cNvSpPr/>
              <p:nvPr/>
            </p:nvSpPr>
            <p:spPr>
              <a:xfrm rot="21219056" flipV="1">
                <a:off x="642181" y="5503230"/>
                <a:ext cx="135170" cy="71955"/>
              </a:xfrm>
              <a:custGeom>
                <a:avLst/>
                <a:gdLst>
                  <a:gd name="connsiteX0" fmla="*/ 279605 w 320800"/>
                  <a:gd name="connsiteY0" fmla="*/ 113370 h 124274"/>
                  <a:gd name="connsiteX1" fmla="*/ 320800 w 320800"/>
                  <a:gd name="connsiteY1" fmla="*/ 0 h 124274"/>
                  <a:gd name="connsiteX2" fmla="*/ 298518 w 320800"/>
                  <a:gd name="connsiteY2" fmla="*/ 2275 h 124274"/>
                  <a:gd name="connsiteX3" fmla="*/ 280267 w 320800"/>
                  <a:gd name="connsiteY3" fmla="*/ 52504 h 124274"/>
                  <a:gd name="connsiteX4" fmla="*/ 111945 w 320800"/>
                  <a:gd name="connsiteY4" fmla="*/ 59027 h 124274"/>
                  <a:gd name="connsiteX5" fmla="*/ 51774 w 320800"/>
                  <a:gd name="connsiteY5" fmla="*/ 52508 h 124274"/>
                  <a:gd name="connsiteX6" fmla="*/ 51168 w 320800"/>
                  <a:gd name="connsiteY6" fmla="*/ 52319 h 124274"/>
                  <a:gd name="connsiteX7" fmla="*/ 37350 w 320800"/>
                  <a:gd name="connsiteY7" fmla="*/ 57506 h 124274"/>
                  <a:gd name="connsiteX8" fmla="*/ 49220 w 320800"/>
                  <a:gd name="connsiteY8" fmla="*/ 118581 h 124274"/>
                  <a:gd name="connsiteX9" fmla="*/ 101764 w 320800"/>
                  <a:gd name="connsiteY9" fmla="*/ 124274 h 124274"/>
                  <a:gd name="connsiteX10" fmla="*/ 135170 w 320800"/>
                  <a:gd name="connsiteY10" fmla="*/ 119433 h 124274"/>
                  <a:gd name="connsiteX11" fmla="*/ 279212 w 320800"/>
                  <a:gd name="connsiteY11" fmla="*/ 112577 h 124274"/>
                  <a:gd name="connsiteX12" fmla="*/ 279605 w 320800"/>
                  <a:gd name="connsiteY12" fmla="*/ 113370 h 124274"/>
                  <a:gd name="connsiteX0" fmla="*/ 279605 w 320800"/>
                  <a:gd name="connsiteY0" fmla="*/ 113370 h 124274"/>
                  <a:gd name="connsiteX1" fmla="*/ 320800 w 320800"/>
                  <a:gd name="connsiteY1" fmla="*/ 0 h 124274"/>
                  <a:gd name="connsiteX2" fmla="*/ 280267 w 320800"/>
                  <a:gd name="connsiteY2" fmla="*/ 52504 h 124274"/>
                  <a:gd name="connsiteX3" fmla="*/ 111945 w 320800"/>
                  <a:gd name="connsiteY3" fmla="*/ 59027 h 124274"/>
                  <a:gd name="connsiteX4" fmla="*/ 51774 w 320800"/>
                  <a:gd name="connsiteY4" fmla="*/ 52508 h 124274"/>
                  <a:gd name="connsiteX5" fmla="*/ 51168 w 320800"/>
                  <a:gd name="connsiteY5" fmla="*/ 52319 h 124274"/>
                  <a:gd name="connsiteX6" fmla="*/ 37350 w 320800"/>
                  <a:gd name="connsiteY6" fmla="*/ 57506 h 124274"/>
                  <a:gd name="connsiteX7" fmla="*/ 49220 w 320800"/>
                  <a:gd name="connsiteY7" fmla="*/ 118581 h 124274"/>
                  <a:gd name="connsiteX8" fmla="*/ 101764 w 320800"/>
                  <a:gd name="connsiteY8" fmla="*/ 124274 h 124274"/>
                  <a:gd name="connsiteX9" fmla="*/ 135170 w 320800"/>
                  <a:gd name="connsiteY9" fmla="*/ 119433 h 124274"/>
                  <a:gd name="connsiteX10" fmla="*/ 279212 w 320800"/>
                  <a:gd name="connsiteY10" fmla="*/ 112577 h 124274"/>
                  <a:gd name="connsiteX11" fmla="*/ 279605 w 320800"/>
                  <a:gd name="connsiteY11" fmla="*/ 113370 h 124274"/>
                  <a:gd name="connsiteX0" fmla="*/ 279605 w 280267"/>
                  <a:gd name="connsiteY0" fmla="*/ 61051 h 71955"/>
                  <a:gd name="connsiteX1" fmla="*/ 280267 w 280267"/>
                  <a:gd name="connsiteY1" fmla="*/ 185 h 71955"/>
                  <a:gd name="connsiteX2" fmla="*/ 111945 w 280267"/>
                  <a:gd name="connsiteY2" fmla="*/ 6708 h 71955"/>
                  <a:gd name="connsiteX3" fmla="*/ 51774 w 280267"/>
                  <a:gd name="connsiteY3" fmla="*/ 189 h 71955"/>
                  <a:gd name="connsiteX4" fmla="*/ 51168 w 280267"/>
                  <a:gd name="connsiteY4" fmla="*/ 0 h 71955"/>
                  <a:gd name="connsiteX5" fmla="*/ 37350 w 280267"/>
                  <a:gd name="connsiteY5" fmla="*/ 5187 h 71955"/>
                  <a:gd name="connsiteX6" fmla="*/ 49220 w 280267"/>
                  <a:gd name="connsiteY6" fmla="*/ 66262 h 71955"/>
                  <a:gd name="connsiteX7" fmla="*/ 101764 w 280267"/>
                  <a:gd name="connsiteY7" fmla="*/ 71955 h 71955"/>
                  <a:gd name="connsiteX8" fmla="*/ 135170 w 280267"/>
                  <a:gd name="connsiteY8" fmla="*/ 67114 h 71955"/>
                  <a:gd name="connsiteX9" fmla="*/ 279212 w 280267"/>
                  <a:gd name="connsiteY9" fmla="*/ 60258 h 71955"/>
                  <a:gd name="connsiteX10" fmla="*/ 279605 w 280267"/>
                  <a:gd name="connsiteY10" fmla="*/ 61051 h 71955"/>
                  <a:gd name="connsiteX0" fmla="*/ 280267 w 371707"/>
                  <a:gd name="connsiteY0" fmla="*/ 185 h 91625"/>
                  <a:gd name="connsiteX1" fmla="*/ 111945 w 371707"/>
                  <a:gd name="connsiteY1" fmla="*/ 6708 h 91625"/>
                  <a:gd name="connsiteX2" fmla="*/ 51774 w 371707"/>
                  <a:gd name="connsiteY2" fmla="*/ 189 h 91625"/>
                  <a:gd name="connsiteX3" fmla="*/ 51168 w 371707"/>
                  <a:gd name="connsiteY3" fmla="*/ 0 h 91625"/>
                  <a:gd name="connsiteX4" fmla="*/ 37350 w 371707"/>
                  <a:gd name="connsiteY4" fmla="*/ 5187 h 91625"/>
                  <a:gd name="connsiteX5" fmla="*/ 49220 w 371707"/>
                  <a:gd name="connsiteY5" fmla="*/ 66262 h 91625"/>
                  <a:gd name="connsiteX6" fmla="*/ 101764 w 371707"/>
                  <a:gd name="connsiteY6" fmla="*/ 71955 h 91625"/>
                  <a:gd name="connsiteX7" fmla="*/ 135170 w 371707"/>
                  <a:gd name="connsiteY7" fmla="*/ 67114 h 91625"/>
                  <a:gd name="connsiteX8" fmla="*/ 279212 w 371707"/>
                  <a:gd name="connsiteY8" fmla="*/ 60258 h 91625"/>
                  <a:gd name="connsiteX9" fmla="*/ 279605 w 371707"/>
                  <a:gd name="connsiteY9" fmla="*/ 61051 h 91625"/>
                  <a:gd name="connsiteX10" fmla="*/ 371707 w 371707"/>
                  <a:gd name="connsiteY10" fmla="*/ 91625 h 91625"/>
                  <a:gd name="connsiteX0" fmla="*/ 280267 w 280267"/>
                  <a:gd name="connsiteY0" fmla="*/ 185 h 71955"/>
                  <a:gd name="connsiteX1" fmla="*/ 111945 w 280267"/>
                  <a:gd name="connsiteY1" fmla="*/ 6708 h 71955"/>
                  <a:gd name="connsiteX2" fmla="*/ 51774 w 280267"/>
                  <a:gd name="connsiteY2" fmla="*/ 189 h 71955"/>
                  <a:gd name="connsiteX3" fmla="*/ 51168 w 280267"/>
                  <a:gd name="connsiteY3" fmla="*/ 0 h 71955"/>
                  <a:gd name="connsiteX4" fmla="*/ 37350 w 280267"/>
                  <a:gd name="connsiteY4" fmla="*/ 5187 h 71955"/>
                  <a:gd name="connsiteX5" fmla="*/ 49220 w 280267"/>
                  <a:gd name="connsiteY5" fmla="*/ 66262 h 71955"/>
                  <a:gd name="connsiteX6" fmla="*/ 101764 w 280267"/>
                  <a:gd name="connsiteY6" fmla="*/ 71955 h 71955"/>
                  <a:gd name="connsiteX7" fmla="*/ 135170 w 280267"/>
                  <a:gd name="connsiteY7" fmla="*/ 67114 h 71955"/>
                  <a:gd name="connsiteX8" fmla="*/ 279212 w 280267"/>
                  <a:gd name="connsiteY8" fmla="*/ 60258 h 71955"/>
                  <a:gd name="connsiteX9" fmla="*/ 279605 w 280267"/>
                  <a:gd name="connsiteY9" fmla="*/ 61051 h 71955"/>
                  <a:gd name="connsiteX0" fmla="*/ 111945 w 279605"/>
                  <a:gd name="connsiteY0" fmla="*/ 6708 h 71955"/>
                  <a:gd name="connsiteX1" fmla="*/ 51774 w 279605"/>
                  <a:gd name="connsiteY1" fmla="*/ 189 h 71955"/>
                  <a:gd name="connsiteX2" fmla="*/ 51168 w 279605"/>
                  <a:gd name="connsiteY2" fmla="*/ 0 h 71955"/>
                  <a:gd name="connsiteX3" fmla="*/ 37350 w 279605"/>
                  <a:gd name="connsiteY3" fmla="*/ 5187 h 71955"/>
                  <a:gd name="connsiteX4" fmla="*/ 49220 w 279605"/>
                  <a:gd name="connsiteY4" fmla="*/ 66262 h 71955"/>
                  <a:gd name="connsiteX5" fmla="*/ 101764 w 279605"/>
                  <a:gd name="connsiteY5" fmla="*/ 71955 h 71955"/>
                  <a:gd name="connsiteX6" fmla="*/ 135170 w 279605"/>
                  <a:gd name="connsiteY6" fmla="*/ 67114 h 71955"/>
                  <a:gd name="connsiteX7" fmla="*/ 279212 w 279605"/>
                  <a:gd name="connsiteY7" fmla="*/ 60258 h 71955"/>
                  <a:gd name="connsiteX8" fmla="*/ 279605 w 279605"/>
                  <a:gd name="connsiteY8" fmla="*/ 61051 h 71955"/>
                  <a:gd name="connsiteX0" fmla="*/ 111945 w 279212"/>
                  <a:gd name="connsiteY0" fmla="*/ 6708 h 71955"/>
                  <a:gd name="connsiteX1" fmla="*/ 51774 w 279212"/>
                  <a:gd name="connsiteY1" fmla="*/ 189 h 71955"/>
                  <a:gd name="connsiteX2" fmla="*/ 51168 w 279212"/>
                  <a:gd name="connsiteY2" fmla="*/ 0 h 71955"/>
                  <a:gd name="connsiteX3" fmla="*/ 37350 w 279212"/>
                  <a:gd name="connsiteY3" fmla="*/ 5187 h 71955"/>
                  <a:gd name="connsiteX4" fmla="*/ 49220 w 279212"/>
                  <a:gd name="connsiteY4" fmla="*/ 66262 h 71955"/>
                  <a:gd name="connsiteX5" fmla="*/ 101764 w 279212"/>
                  <a:gd name="connsiteY5" fmla="*/ 71955 h 71955"/>
                  <a:gd name="connsiteX6" fmla="*/ 135170 w 279212"/>
                  <a:gd name="connsiteY6" fmla="*/ 67114 h 71955"/>
                  <a:gd name="connsiteX7" fmla="*/ 279212 w 279212"/>
                  <a:gd name="connsiteY7" fmla="*/ 60258 h 71955"/>
                  <a:gd name="connsiteX0" fmla="*/ 111945 w 135170"/>
                  <a:gd name="connsiteY0" fmla="*/ 6708 h 71955"/>
                  <a:gd name="connsiteX1" fmla="*/ 51774 w 135170"/>
                  <a:gd name="connsiteY1" fmla="*/ 189 h 71955"/>
                  <a:gd name="connsiteX2" fmla="*/ 51168 w 135170"/>
                  <a:gd name="connsiteY2" fmla="*/ 0 h 71955"/>
                  <a:gd name="connsiteX3" fmla="*/ 37350 w 135170"/>
                  <a:gd name="connsiteY3" fmla="*/ 5187 h 71955"/>
                  <a:gd name="connsiteX4" fmla="*/ 49220 w 135170"/>
                  <a:gd name="connsiteY4" fmla="*/ 66262 h 71955"/>
                  <a:gd name="connsiteX5" fmla="*/ 101764 w 135170"/>
                  <a:gd name="connsiteY5" fmla="*/ 71955 h 71955"/>
                  <a:gd name="connsiteX6" fmla="*/ 135170 w 135170"/>
                  <a:gd name="connsiteY6" fmla="*/ 67114 h 71955"/>
                  <a:gd name="connsiteX0" fmla="*/ 51774 w 135170"/>
                  <a:gd name="connsiteY0" fmla="*/ 189 h 71955"/>
                  <a:gd name="connsiteX1" fmla="*/ 51168 w 135170"/>
                  <a:gd name="connsiteY1" fmla="*/ 0 h 71955"/>
                  <a:gd name="connsiteX2" fmla="*/ 37350 w 135170"/>
                  <a:gd name="connsiteY2" fmla="*/ 5187 h 71955"/>
                  <a:gd name="connsiteX3" fmla="*/ 49220 w 135170"/>
                  <a:gd name="connsiteY3" fmla="*/ 66262 h 71955"/>
                  <a:gd name="connsiteX4" fmla="*/ 101764 w 135170"/>
                  <a:gd name="connsiteY4" fmla="*/ 71955 h 71955"/>
                  <a:gd name="connsiteX5" fmla="*/ 135170 w 135170"/>
                  <a:gd name="connsiteY5" fmla="*/ 67114 h 71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5170" h="71955">
                    <a:moveTo>
                      <a:pt x="51774" y="189"/>
                    </a:moveTo>
                    <a:lnTo>
                      <a:pt x="51168" y="0"/>
                    </a:lnTo>
                    <a:lnTo>
                      <a:pt x="37350" y="5187"/>
                    </a:lnTo>
                    <a:cubicBezTo>
                      <a:pt x="-13975" y="29472"/>
                      <a:pt x="-14607" y="54155"/>
                      <a:pt x="49220" y="66262"/>
                    </a:cubicBezTo>
                    <a:lnTo>
                      <a:pt x="101764" y="71955"/>
                    </a:lnTo>
                    <a:lnTo>
                      <a:pt x="135170" y="67114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12CF5E85-E864-4118-A156-3E01C7C8F9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2180" y="6381433"/>
              <a:ext cx="5769" cy="37102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8" name="TextBox 137"/>
            <p:cNvSpPr txBox="1"/>
            <p:nvPr/>
          </p:nvSpPr>
          <p:spPr>
            <a:xfrm>
              <a:off x="3294576" y="6372516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B</a:t>
              </a: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2496402" y="2496393"/>
            <a:ext cx="4806661" cy="1488367"/>
            <a:chOff x="2488010" y="2664012"/>
            <a:chExt cx="5499563" cy="192165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A8E2639-8FF4-482F-BF40-6AB737F075DE}"/>
                </a:ext>
              </a:extLst>
            </p:cNvPr>
            <p:cNvGrpSpPr/>
            <p:nvPr/>
          </p:nvGrpSpPr>
          <p:grpSpPr>
            <a:xfrm>
              <a:off x="7236092" y="3077438"/>
              <a:ext cx="751481" cy="1176594"/>
              <a:chOff x="446707" y="2950918"/>
              <a:chExt cx="1160171" cy="1689441"/>
            </a:xfrm>
            <a:noFill/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1F0B49EF-3F53-418C-9223-478190816E98}"/>
                  </a:ext>
                </a:extLst>
              </p:cNvPr>
              <p:cNvSpPr/>
              <p:nvPr/>
            </p:nvSpPr>
            <p:spPr>
              <a:xfrm>
                <a:off x="446707" y="3414302"/>
                <a:ext cx="1160171" cy="10668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519BC3C-ABB8-4B5B-9579-1FC868A23690}"/>
                  </a:ext>
                </a:extLst>
              </p:cNvPr>
              <p:cNvSpPr txBox="1"/>
              <p:nvPr/>
            </p:nvSpPr>
            <p:spPr>
              <a:xfrm>
                <a:off x="746483" y="2950918"/>
                <a:ext cx="596893" cy="66289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x</a:t>
                </a:r>
                <a:endParaRPr lang="en-US" sz="2400" dirty="0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1029A84-CC4D-4500-80FE-B6D7376CF76C}"/>
                  </a:ext>
                </a:extLst>
              </p:cNvPr>
              <p:cNvSpPr txBox="1"/>
              <p:nvPr/>
            </p:nvSpPr>
            <p:spPr>
              <a:xfrm>
                <a:off x="740703" y="3977465"/>
                <a:ext cx="596893" cy="66289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x</a:t>
                </a:r>
                <a:endParaRPr lang="en-US" sz="2400" dirty="0"/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flipH="1">
              <a:off x="3928240" y="3079324"/>
              <a:ext cx="3152184" cy="1491507"/>
              <a:chOff x="1909836" y="537391"/>
              <a:chExt cx="3514993" cy="1491507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2047804" y="537391"/>
                <a:ext cx="3377025" cy="1491507"/>
                <a:chOff x="1852858" y="491824"/>
                <a:chExt cx="3377025" cy="1491507"/>
              </a:xfrm>
            </p:grpSpPr>
            <p:sp>
              <p:nvSpPr>
                <p:cNvPr id="73" name="Rectangle 72"/>
                <p:cNvSpPr/>
                <p:nvPr/>
              </p:nvSpPr>
              <p:spPr>
                <a:xfrm>
                  <a:off x="1939619" y="779926"/>
                  <a:ext cx="826324" cy="80937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2770083" y="1099183"/>
                  <a:ext cx="931038" cy="0"/>
                </a:xfrm>
                <a:prstGeom prst="line">
                  <a:avLst/>
                </a:prstGeom>
                <a:ln w="19050">
                  <a:solidFill>
                    <a:schemeClr val="dk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2770083" y="1229401"/>
                  <a:ext cx="89770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6" name="Oval 75"/>
                <p:cNvSpPr/>
                <p:nvPr/>
              </p:nvSpPr>
              <p:spPr>
                <a:xfrm>
                  <a:off x="3667783" y="870586"/>
                  <a:ext cx="1562100" cy="63027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2581520" y="1115207"/>
                  <a:ext cx="1172750" cy="967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1852858" y="984874"/>
                  <a:ext cx="152813" cy="4286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9" name="Straight Connector 78"/>
                <p:cNvCxnSpPr/>
                <p:nvPr/>
              </p:nvCxnSpPr>
              <p:spPr>
                <a:xfrm flipH="1" flipV="1">
                  <a:off x="4626712" y="1589301"/>
                  <a:ext cx="181489" cy="39403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/>
                <p:cNvCxnSpPr/>
                <p:nvPr/>
              </p:nvCxnSpPr>
              <p:spPr>
                <a:xfrm flipH="1" flipV="1">
                  <a:off x="4091575" y="491824"/>
                  <a:ext cx="333955" cy="728560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/>
              <p:cNvGrpSpPr/>
              <p:nvPr/>
            </p:nvGrpSpPr>
            <p:grpSpPr>
              <a:xfrm flipH="1">
                <a:off x="1909836" y="824870"/>
                <a:ext cx="228960" cy="809997"/>
                <a:chOff x="5562600" y="1524000"/>
                <a:chExt cx="381000" cy="2133600"/>
              </a:xfrm>
            </p:grpSpPr>
            <p:sp>
              <p:nvSpPr>
                <p:cNvPr id="65" name="Line 16"/>
                <p:cNvSpPr>
                  <a:spLocks noChangeShapeType="1"/>
                </p:cNvSpPr>
                <p:nvPr/>
              </p:nvSpPr>
              <p:spPr bwMode="auto">
                <a:xfrm>
                  <a:off x="5562600" y="1524000"/>
                  <a:ext cx="0" cy="6096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66" name="Line 17"/>
                <p:cNvSpPr>
                  <a:spLocks noChangeShapeType="1"/>
                </p:cNvSpPr>
                <p:nvPr/>
              </p:nvSpPr>
              <p:spPr bwMode="auto">
                <a:xfrm>
                  <a:off x="5562600" y="3048000"/>
                  <a:ext cx="0" cy="6096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67" name="Arc 18"/>
                <p:cNvSpPr>
                  <a:spLocks/>
                </p:cNvSpPr>
                <p:nvPr/>
              </p:nvSpPr>
              <p:spPr bwMode="auto">
                <a:xfrm>
                  <a:off x="5562600" y="2133600"/>
                  <a:ext cx="381000" cy="15240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b="1"/>
                </a:p>
              </p:txBody>
            </p:sp>
            <p:sp>
              <p:nvSpPr>
                <p:cNvPr id="68" name="Arc 19"/>
                <p:cNvSpPr>
                  <a:spLocks/>
                </p:cNvSpPr>
                <p:nvPr/>
              </p:nvSpPr>
              <p:spPr bwMode="auto">
                <a:xfrm flipV="1">
                  <a:off x="5562600" y="2286000"/>
                  <a:ext cx="381000" cy="15240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b="1"/>
                </a:p>
              </p:txBody>
            </p:sp>
            <p:sp>
              <p:nvSpPr>
                <p:cNvPr id="69" name="Arc 20"/>
                <p:cNvSpPr>
                  <a:spLocks/>
                </p:cNvSpPr>
                <p:nvPr/>
              </p:nvSpPr>
              <p:spPr bwMode="auto">
                <a:xfrm>
                  <a:off x="5562600" y="2438400"/>
                  <a:ext cx="381000" cy="15240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b="1"/>
                </a:p>
              </p:txBody>
            </p:sp>
            <p:sp>
              <p:nvSpPr>
                <p:cNvPr id="70" name="Arc 21"/>
                <p:cNvSpPr>
                  <a:spLocks/>
                </p:cNvSpPr>
                <p:nvPr/>
              </p:nvSpPr>
              <p:spPr bwMode="auto">
                <a:xfrm flipV="1">
                  <a:off x="5562600" y="2590800"/>
                  <a:ext cx="381000" cy="15240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b="1"/>
                </a:p>
              </p:txBody>
            </p:sp>
            <p:sp>
              <p:nvSpPr>
                <p:cNvPr id="71" name="Arc 22"/>
                <p:cNvSpPr>
                  <a:spLocks/>
                </p:cNvSpPr>
                <p:nvPr/>
              </p:nvSpPr>
              <p:spPr bwMode="auto">
                <a:xfrm>
                  <a:off x="5562600" y="2743200"/>
                  <a:ext cx="381000" cy="15240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b="1"/>
                </a:p>
              </p:txBody>
            </p:sp>
            <p:sp>
              <p:nvSpPr>
                <p:cNvPr id="72" name="Arc 23"/>
                <p:cNvSpPr>
                  <a:spLocks/>
                </p:cNvSpPr>
                <p:nvPr/>
              </p:nvSpPr>
              <p:spPr bwMode="auto">
                <a:xfrm flipV="1">
                  <a:off x="5562600" y="2895600"/>
                  <a:ext cx="381000" cy="15240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b="1"/>
                </a:p>
              </p:txBody>
            </p:sp>
          </p:grpSp>
        </p:grpSp>
        <p:graphicFrame>
          <p:nvGraphicFramePr>
            <p:cNvPr id="81" name="Object 80"/>
            <p:cNvGraphicFramePr>
              <a:graphicFrameLocks noChangeAspect="1"/>
            </p:cNvGraphicFramePr>
            <p:nvPr>
              <p:extLst/>
            </p:nvPr>
          </p:nvGraphicFramePr>
          <p:xfrm>
            <a:off x="4942995" y="2664012"/>
            <a:ext cx="270828" cy="2933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62" name="Equation" r:id="rId11" imgW="152280" imgH="164880" progId="Equation.DSMT4">
                    <p:embed/>
                  </p:oleObj>
                </mc:Choice>
                <mc:Fallback>
                  <p:oleObj name="Equation" r:id="rId11" imgW="152280" imgH="164880" progId="Equation.DSMT4">
                    <p:embed/>
                    <p:pic>
                      <p:nvPicPr>
                        <p:cNvPr id="81" name="Object 80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942995" y="2664012"/>
                          <a:ext cx="270828" cy="29339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" name="Oval 81"/>
            <p:cNvSpPr/>
            <p:nvPr/>
          </p:nvSpPr>
          <p:spPr>
            <a:xfrm flipH="1">
              <a:off x="2488010" y="3482815"/>
              <a:ext cx="1400864" cy="63027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 flipH="1">
              <a:off x="3350033" y="3734397"/>
              <a:ext cx="1051702" cy="768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 flipH="1" flipV="1">
              <a:off x="3832522" y="3673229"/>
              <a:ext cx="108265" cy="1580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4" name="Object 113"/>
            <p:cNvGraphicFramePr>
              <a:graphicFrameLocks noChangeAspect="1"/>
            </p:cNvGraphicFramePr>
            <p:nvPr>
              <p:extLst/>
            </p:nvPr>
          </p:nvGraphicFramePr>
          <p:xfrm>
            <a:off x="3390971" y="2681682"/>
            <a:ext cx="261937" cy="285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63" name="Equation" r:id="rId13" imgW="261914" imgH="285648" progId="Equation.DSMT4">
                    <p:embed/>
                  </p:oleObj>
                </mc:Choice>
                <mc:Fallback>
                  <p:oleObj name="Equation" r:id="rId13" imgW="261914" imgH="285648" progId="Equation.DSMT4">
                    <p:embed/>
                    <p:pic>
                      <p:nvPicPr>
                        <p:cNvPr id="114" name="Object 113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390971" y="2681682"/>
                          <a:ext cx="261937" cy="2857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5" name="Straight Arrow Connector 114"/>
            <p:cNvCxnSpPr/>
            <p:nvPr/>
          </p:nvCxnSpPr>
          <p:spPr>
            <a:xfrm flipV="1">
              <a:off x="3167379" y="3061791"/>
              <a:ext cx="299485" cy="72856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V="1">
              <a:off x="2868712" y="4191636"/>
              <a:ext cx="162756" cy="39403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0" name="Oval 179"/>
          <p:cNvSpPr/>
          <p:nvPr/>
        </p:nvSpPr>
        <p:spPr>
          <a:xfrm flipH="1">
            <a:off x="1930174" y="4721097"/>
            <a:ext cx="1224366" cy="48816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8A8E2639-8FF4-482F-BF40-6AB737F075DE}"/>
              </a:ext>
            </a:extLst>
          </p:cNvPr>
          <p:cNvGrpSpPr/>
          <p:nvPr/>
        </p:nvGrpSpPr>
        <p:grpSpPr>
          <a:xfrm>
            <a:off x="4836063" y="4786084"/>
            <a:ext cx="656800" cy="911300"/>
            <a:chOff x="446707" y="2950918"/>
            <a:chExt cx="1160171" cy="1689441"/>
          </a:xfrm>
          <a:noFill/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1F0B49EF-3F53-418C-9223-478190816E98}"/>
                </a:ext>
              </a:extLst>
            </p:cNvPr>
            <p:cNvSpPr/>
            <p:nvPr/>
          </p:nvSpPr>
          <p:spPr>
            <a:xfrm>
              <a:off x="446707" y="3414302"/>
              <a:ext cx="1160171" cy="10668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A519BC3C-ABB8-4B5B-9579-1FC868A23690}"/>
                </a:ext>
              </a:extLst>
            </p:cNvPr>
            <p:cNvSpPr txBox="1"/>
            <p:nvPr/>
          </p:nvSpPr>
          <p:spPr>
            <a:xfrm>
              <a:off x="746483" y="2950918"/>
              <a:ext cx="596893" cy="66289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x</a:t>
              </a:r>
              <a:endParaRPr lang="en-US" sz="2400" dirty="0"/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11029A84-CC4D-4500-80FE-B6D7376CF76C}"/>
                </a:ext>
              </a:extLst>
            </p:cNvPr>
            <p:cNvSpPr txBox="1"/>
            <p:nvPr/>
          </p:nvSpPr>
          <p:spPr>
            <a:xfrm>
              <a:off x="740703" y="3977465"/>
              <a:ext cx="596893" cy="66289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x</a:t>
              </a:r>
              <a:endParaRPr lang="en-US" sz="2400" dirty="0"/>
            </a:p>
          </p:txBody>
        </p:sp>
      </p:grpSp>
      <p:sp>
        <p:nvSpPr>
          <p:cNvPr id="196" name="Rectangle 195"/>
          <p:cNvSpPr/>
          <p:nvPr/>
        </p:nvSpPr>
        <p:spPr>
          <a:xfrm flipH="1">
            <a:off x="3876195" y="5010686"/>
            <a:ext cx="647669" cy="626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7" name="Straight Connector 196"/>
          <p:cNvCxnSpPr/>
          <p:nvPr/>
        </p:nvCxnSpPr>
        <p:spPr>
          <a:xfrm flipH="1">
            <a:off x="3143207" y="5257958"/>
            <a:ext cx="729743" cy="0"/>
          </a:xfrm>
          <a:prstGeom prst="line">
            <a:avLst/>
          </a:prstGeom>
          <a:ln w="190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flipH="1">
            <a:off x="3169338" y="5358815"/>
            <a:ext cx="70361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9" name="Oval 198"/>
          <p:cNvSpPr/>
          <p:nvPr/>
        </p:nvSpPr>
        <p:spPr>
          <a:xfrm flipH="1">
            <a:off x="1946216" y="5339849"/>
            <a:ext cx="1224367" cy="48816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 flipH="1">
            <a:off x="3101549" y="5270369"/>
            <a:ext cx="919196" cy="749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ectangle 200"/>
          <p:cNvSpPr/>
          <p:nvPr/>
        </p:nvSpPr>
        <p:spPr>
          <a:xfrm flipH="1">
            <a:off x="4472093" y="5169423"/>
            <a:ext cx="119774" cy="331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7" name="Group 186"/>
          <p:cNvGrpSpPr/>
          <p:nvPr/>
        </p:nvGrpSpPr>
        <p:grpSpPr>
          <a:xfrm>
            <a:off x="4520548" y="5010203"/>
            <a:ext cx="179458" cy="627362"/>
            <a:chOff x="5562600" y="1524000"/>
            <a:chExt cx="381000" cy="2133600"/>
          </a:xfrm>
        </p:grpSpPr>
        <p:sp>
          <p:nvSpPr>
            <p:cNvPr id="188" name="Line 16"/>
            <p:cNvSpPr>
              <a:spLocks noChangeShapeType="1"/>
            </p:cNvSpPr>
            <p:nvPr/>
          </p:nvSpPr>
          <p:spPr bwMode="auto">
            <a:xfrm>
              <a:off x="5562600" y="1524000"/>
              <a:ext cx="0" cy="60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189" name="Line 17"/>
            <p:cNvSpPr>
              <a:spLocks noChangeShapeType="1"/>
            </p:cNvSpPr>
            <p:nvPr/>
          </p:nvSpPr>
          <p:spPr bwMode="auto">
            <a:xfrm>
              <a:off x="5562600" y="3048000"/>
              <a:ext cx="0" cy="60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190" name="Arc 18"/>
            <p:cNvSpPr>
              <a:spLocks/>
            </p:cNvSpPr>
            <p:nvPr/>
          </p:nvSpPr>
          <p:spPr bwMode="auto">
            <a:xfrm>
              <a:off x="5562600" y="21336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191" name="Arc 19"/>
            <p:cNvSpPr>
              <a:spLocks/>
            </p:cNvSpPr>
            <p:nvPr/>
          </p:nvSpPr>
          <p:spPr bwMode="auto">
            <a:xfrm flipV="1">
              <a:off x="5562600" y="22860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192" name="Arc 20"/>
            <p:cNvSpPr>
              <a:spLocks/>
            </p:cNvSpPr>
            <p:nvPr/>
          </p:nvSpPr>
          <p:spPr bwMode="auto">
            <a:xfrm>
              <a:off x="5562600" y="24384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193" name="Arc 21"/>
            <p:cNvSpPr>
              <a:spLocks/>
            </p:cNvSpPr>
            <p:nvPr/>
          </p:nvSpPr>
          <p:spPr bwMode="auto">
            <a:xfrm flipV="1">
              <a:off x="5562600" y="25908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194" name="Arc 22"/>
            <p:cNvSpPr>
              <a:spLocks/>
            </p:cNvSpPr>
            <p:nvPr/>
          </p:nvSpPr>
          <p:spPr bwMode="auto">
            <a:xfrm>
              <a:off x="5562600" y="27432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195" name="Arc 23"/>
            <p:cNvSpPr>
              <a:spLocks/>
            </p:cNvSpPr>
            <p:nvPr/>
          </p:nvSpPr>
          <p:spPr bwMode="auto">
            <a:xfrm flipV="1">
              <a:off x="5562600" y="28956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</p:grpSp>
      <p:sp>
        <p:nvSpPr>
          <p:cNvPr id="181" name="Rectangle 180"/>
          <p:cNvSpPr/>
          <p:nvPr/>
        </p:nvSpPr>
        <p:spPr>
          <a:xfrm flipH="1">
            <a:off x="2091571" y="5561527"/>
            <a:ext cx="919196" cy="59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2" name="Straight Connector 181"/>
          <p:cNvCxnSpPr/>
          <p:nvPr/>
        </p:nvCxnSpPr>
        <p:spPr>
          <a:xfrm flipV="1">
            <a:off x="3152493" y="4963415"/>
            <a:ext cx="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>
            <a:stCxn id="199" idx="2"/>
          </p:cNvCxnSpPr>
          <p:nvPr/>
        </p:nvCxnSpPr>
        <p:spPr>
          <a:xfrm flipV="1">
            <a:off x="3170583" y="5355350"/>
            <a:ext cx="1004" cy="2285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Rectangle 206"/>
          <p:cNvSpPr/>
          <p:nvPr/>
        </p:nvSpPr>
        <p:spPr>
          <a:xfrm flipH="1">
            <a:off x="2405769" y="4976087"/>
            <a:ext cx="733186" cy="95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9" name="Straight Connector 218"/>
          <p:cNvCxnSpPr/>
          <p:nvPr/>
        </p:nvCxnSpPr>
        <p:spPr>
          <a:xfrm flipH="1" flipV="1">
            <a:off x="3082023" y="5074158"/>
            <a:ext cx="15273" cy="6205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Rectangle 223"/>
          <p:cNvSpPr/>
          <p:nvPr/>
        </p:nvSpPr>
        <p:spPr>
          <a:xfrm flipH="1">
            <a:off x="3108058" y="5601309"/>
            <a:ext cx="733186" cy="95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5" name="Object 224"/>
          <p:cNvGraphicFramePr>
            <a:graphicFrameLocks noChangeAspect="1"/>
          </p:cNvGraphicFramePr>
          <p:nvPr>
            <p:extLst/>
          </p:nvPr>
        </p:nvGraphicFramePr>
        <p:xfrm>
          <a:off x="1055618" y="4959025"/>
          <a:ext cx="615819" cy="675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4" name="Equation" r:id="rId15" imgW="368280" imgH="393480" progId="Equation.DSMT4">
                  <p:embed/>
                </p:oleObj>
              </mc:Choice>
              <mc:Fallback>
                <p:oleObj name="Equation" r:id="rId15" imgW="368280" imgH="393480" progId="Equation.DSMT4">
                  <p:embed/>
                  <p:pic>
                    <p:nvPicPr>
                      <p:cNvPr id="225" name="Object 22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55618" y="4959025"/>
                        <a:ext cx="615819" cy="6750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3" name="Oval 252"/>
          <p:cNvSpPr/>
          <p:nvPr/>
        </p:nvSpPr>
        <p:spPr>
          <a:xfrm flipH="1">
            <a:off x="7616837" y="5572301"/>
            <a:ext cx="1224366" cy="48816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 flipH="1">
            <a:off x="7589520" y="4462118"/>
            <a:ext cx="1224366" cy="48816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8A8E2639-8FF4-482F-BF40-6AB737F075DE}"/>
              </a:ext>
            </a:extLst>
          </p:cNvPr>
          <p:cNvGrpSpPr/>
          <p:nvPr/>
        </p:nvGrpSpPr>
        <p:grpSpPr>
          <a:xfrm>
            <a:off x="10488293" y="4785009"/>
            <a:ext cx="656800" cy="911300"/>
            <a:chOff x="446707" y="2950918"/>
            <a:chExt cx="1160171" cy="1689441"/>
          </a:xfrm>
          <a:noFill/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1F0B49EF-3F53-418C-9223-478190816E98}"/>
                </a:ext>
              </a:extLst>
            </p:cNvPr>
            <p:cNvSpPr/>
            <p:nvPr/>
          </p:nvSpPr>
          <p:spPr>
            <a:xfrm>
              <a:off x="446707" y="3414302"/>
              <a:ext cx="1160171" cy="10668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A519BC3C-ABB8-4B5B-9579-1FC868A23690}"/>
                </a:ext>
              </a:extLst>
            </p:cNvPr>
            <p:cNvSpPr txBox="1"/>
            <p:nvPr/>
          </p:nvSpPr>
          <p:spPr>
            <a:xfrm>
              <a:off x="746483" y="2950918"/>
              <a:ext cx="596893" cy="66289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x</a:t>
              </a:r>
              <a:endParaRPr lang="en-US" sz="2400" dirty="0"/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11029A84-CC4D-4500-80FE-B6D7376CF76C}"/>
                </a:ext>
              </a:extLst>
            </p:cNvPr>
            <p:cNvSpPr txBox="1"/>
            <p:nvPr/>
          </p:nvSpPr>
          <p:spPr>
            <a:xfrm>
              <a:off x="740703" y="3977465"/>
              <a:ext cx="596893" cy="66289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x</a:t>
              </a:r>
              <a:endParaRPr lang="en-US" sz="2400" dirty="0"/>
            </a:p>
          </p:txBody>
        </p:sp>
      </p:grpSp>
      <p:sp>
        <p:nvSpPr>
          <p:cNvPr id="259" name="Rectangle 258"/>
          <p:cNvSpPr/>
          <p:nvPr/>
        </p:nvSpPr>
        <p:spPr>
          <a:xfrm flipH="1">
            <a:off x="9528425" y="5009611"/>
            <a:ext cx="647669" cy="626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0" name="Straight Connector 259"/>
          <p:cNvCxnSpPr/>
          <p:nvPr/>
        </p:nvCxnSpPr>
        <p:spPr>
          <a:xfrm flipH="1" flipV="1">
            <a:off x="8815823" y="5254459"/>
            <a:ext cx="709358" cy="2424"/>
          </a:xfrm>
          <a:prstGeom prst="line">
            <a:avLst/>
          </a:prstGeom>
          <a:ln w="190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8842508" y="5357741"/>
            <a:ext cx="682675" cy="167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2" name="Oval 261"/>
          <p:cNvSpPr/>
          <p:nvPr/>
        </p:nvSpPr>
        <p:spPr>
          <a:xfrm flipH="1">
            <a:off x="7599141" y="5032432"/>
            <a:ext cx="1224367" cy="48816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Rectangle 262"/>
          <p:cNvSpPr/>
          <p:nvPr/>
        </p:nvSpPr>
        <p:spPr>
          <a:xfrm flipH="1">
            <a:off x="8962641" y="5267465"/>
            <a:ext cx="919196" cy="749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Rectangle 263"/>
          <p:cNvSpPr/>
          <p:nvPr/>
        </p:nvSpPr>
        <p:spPr>
          <a:xfrm flipH="1">
            <a:off x="10124323" y="5168348"/>
            <a:ext cx="119774" cy="331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5" name="Group 264"/>
          <p:cNvGrpSpPr/>
          <p:nvPr/>
        </p:nvGrpSpPr>
        <p:grpSpPr>
          <a:xfrm>
            <a:off x="10172778" y="5009128"/>
            <a:ext cx="179458" cy="627362"/>
            <a:chOff x="5562600" y="1524000"/>
            <a:chExt cx="381000" cy="2133600"/>
          </a:xfrm>
        </p:grpSpPr>
        <p:sp>
          <p:nvSpPr>
            <p:cNvPr id="266" name="Line 16"/>
            <p:cNvSpPr>
              <a:spLocks noChangeShapeType="1"/>
            </p:cNvSpPr>
            <p:nvPr/>
          </p:nvSpPr>
          <p:spPr bwMode="auto">
            <a:xfrm>
              <a:off x="5562600" y="1524000"/>
              <a:ext cx="0" cy="60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267" name="Line 17"/>
            <p:cNvSpPr>
              <a:spLocks noChangeShapeType="1"/>
            </p:cNvSpPr>
            <p:nvPr/>
          </p:nvSpPr>
          <p:spPr bwMode="auto">
            <a:xfrm>
              <a:off x="5562600" y="3048000"/>
              <a:ext cx="0" cy="60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268" name="Arc 18"/>
            <p:cNvSpPr>
              <a:spLocks/>
            </p:cNvSpPr>
            <p:nvPr/>
          </p:nvSpPr>
          <p:spPr bwMode="auto">
            <a:xfrm>
              <a:off x="5562600" y="21336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269" name="Arc 19"/>
            <p:cNvSpPr>
              <a:spLocks/>
            </p:cNvSpPr>
            <p:nvPr/>
          </p:nvSpPr>
          <p:spPr bwMode="auto">
            <a:xfrm flipV="1">
              <a:off x="5562600" y="22860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270" name="Arc 20"/>
            <p:cNvSpPr>
              <a:spLocks/>
            </p:cNvSpPr>
            <p:nvPr/>
          </p:nvSpPr>
          <p:spPr bwMode="auto">
            <a:xfrm>
              <a:off x="5562600" y="24384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271" name="Arc 21"/>
            <p:cNvSpPr>
              <a:spLocks/>
            </p:cNvSpPr>
            <p:nvPr/>
          </p:nvSpPr>
          <p:spPr bwMode="auto">
            <a:xfrm flipV="1">
              <a:off x="5562600" y="25908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272" name="Arc 22"/>
            <p:cNvSpPr>
              <a:spLocks/>
            </p:cNvSpPr>
            <p:nvPr/>
          </p:nvSpPr>
          <p:spPr bwMode="auto">
            <a:xfrm>
              <a:off x="5562600" y="27432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273" name="Arc 23"/>
            <p:cNvSpPr>
              <a:spLocks/>
            </p:cNvSpPr>
            <p:nvPr/>
          </p:nvSpPr>
          <p:spPr bwMode="auto">
            <a:xfrm flipV="1">
              <a:off x="5562600" y="28956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</p:grpSp>
      <p:cxnSp>
        <p:nvCxnSpPr>
          <p:cNvPr id="276" name="Straight Connector 275"/>
          <p:cNvCxnSpPr>
            <a:stCxn id="262" idx="2"/>
          </p:cNvCxnSpPr>
          <p:nvPr/>
        </p:nvCxnSpPr>
        <p:spPr>
          <a:xfrm flipV="1">
            <a:off x="8823508" y="5047933"/>
            <a:ext cx="1004" cy="2285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Rectangle 276"/>
          <p:cNvSpPr/>
          <p:nvPr/>
        </p:nvSpPr>
        <p:spPr>
          <a:xfrm flipH="1">
            <a:off x="8084684" y="4715426"/>
            <a:ext cx="733186" cy="77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8" name="Straight Connector 277"/>
          <p:cNvCxnSpPr/>
          <p:nvPr/>
        </p:nvCxnSpPr>
        <p:spPr>
          <a:xfrm flipH="1" flipV="1">
            <a:off x="8750823" y="4803294"/>
            <a:ext cx="16968" cy="8941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Rectangle 278"/>
          <p:cNvSpPr/>
          <p:nvPr/>
        </p:nvSpPr>
        <p:spPr>
          <a:xfrm flipH="1">
            <a:off x="9048483" y="5996949"/>
            <a:ext cx="733186" cy="95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5" name="Straight Connector 274"/>
          <p:cNvCxnSpPr>
            <a:stCxn id="253" idx="2"/>
            <a:endCxn id="254" idx="2"/>
          </p:cNvCxnSpPr>
          <p:nvPr/>
        </p:nvCxnSpPr>
        <p:spPr>
          <a:xfrm flipH="1" flipV="1">
            <a:off x="8813886" y="4706201"/>
            <a:ext cx="27317" cy="11101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Rectangle 273"/>
          <p:cNvSpPr/>
          <p:nvPr/>
        </p:nvSpPr>
        <p:spPr>
          <a:xfrm flipH="1">
            <a:off x="8809550" y="4295908"/>
            <a:ext cx="81833" cy="235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Oval 295"/>
          <p:cNvSpPr/>
          <p:nvPr/>
        </p:nvSpPr>
        <p:spPr>
          <a:xfrm flipH="1">
            <a:off x="7587875" y="4998038"/>
            <a:ext cx="1224367" cy="48816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8" name="Object 297"/>
          <p:cNvGraphicFramePr>
            <a:graphicFrameLocks noChangeAspect="1"/>
          </p:cNvGraphicFramePr>
          <p:nvPr>
            <p:extLst/>
          </p:nvPr>
        </p:nvGraphicFramePr>
        <p:xfrm>
          <a:off x="6656638" y="4892250"/>
          <a:ext cx="74295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5" name="Equation" r:id="rId17" imgW="444240" imgH="419040" progId="Equation.DSMT4">
                  <p:embed/>
                </p:oleObj>
              </mc:Choice>
              <mc:Fallback>
                <p:oleObj name="Equation" r:id="rId17" imgW="444240" imgH="419040" progId="Equation.DSMT4">
                  <p:embed/>
                  <p:pic>
                    <p:nvPicPr>
                      <p:cNvPr id="298" name="Object 297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56638" y="4892250"/>
                        <a:ext cx="742950" cy="72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429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an 62"/>
          <p:cNvSpPr/>
          <p:nvPr/>
        </p:nvSpPr>
        <p:spPr>
          <a:xfrm>
            <a:off x="2047931" y="1698221"/>
            <a:ext cx="227878" cy="64697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122532-4596-428C-92D1-B85E006BD929}"/>
              </a:ext>
            </a:extLst>
          </p:cNvPr>
          <p:cNvSpPr txBox="1"/>
          <p:nvPr/>
        </p:nvSpPr>
        <p:spPr>
          <a:xfrm>
            <a:off x="5715000" y="1115225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coil cancels direct </a:t>
            </a:r>
            <a:r>
              <a:rPr lang="en-US" dirty="0" smtClean="0"/>
              <a:t>field </a:t>
            </a:r>
            <a:r>
              <a:rPr lang="en-US" dirty="0"/>
              <a:t>response – signal </a:t>
            </a:r>
            <a:r>
              <a:rPr lang="en-US" dirty="0">
                <a:sym typeface="Symbol" panose="05050102010706020507" pitchFamily="18" charset="2"/>
              </a:rPr>
              <a:t> susceptibility </a:t>
            </a:r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200D7AE-D2CF-4998-9EA0-2E60E3695F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6398241"/>
              </p:ext>
            </p:extLst>
          </p:nvPr>
        </p:nvGraphicFramePr>
        <p:xfrm>
          <a:off x="6629400" y="1846903"/>
          <a:ext cx="2354262" cy="127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" name="Equation" r:id="rId3" imgW="1688760" imgH="914400" progId="Equation.DSMT4">
                  <p:embed/>
                </p:oleObj>
              </mc:Choice>
              <mc:Fallback>
                <p:oleObj name="Equation" r:id="rId3" imgW="1688760" imgH="914400" progId="Equation.DSMT4">
                  <p:embed/>
                  <p:pic>
                    <p:nvPicPr>
                      <p:cNvPr id="105" name="Object 104">
                        <a:extLst>
                          <a:ext uri="{FF2B5EF4-FFF2-40B4-BE49-F238E27FC236}">
                            <a16:creationId xmlns:a16="http://schemas.microsoft.com/office/drawing/2014/main" id="{2200D7AE-D2CF-4998-9EA0-2E60E3695F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29400" y="1846903"/>
                        <a:ext cx="2354262" cy="1274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92796FB-410E-4E89-8263-7CE5F8270DC7}"/>
              </a:ext>
            </a:extLst>
          </p:cNvPr>
          <p:cNvSpPr txBox="1"/>
          <p:nvPr/>
        </p:nvSpPr>
        <p:spPr>
          <a:xfrm>
            <a:off x="838200" y="2966441"/>
            <a:ext cx="7372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Commercial </a:t>
            </a:r>
            <a:r>
              <a:rPr lang="en-US" dirty="0" smtClean="0"/>
              <a:t>SQUID magnetometers 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0B1B30-60A9-428D-8787-402751F83A6D}"/>
              </a:ext>
            </a:extLst>
          </p:cNvPr>
          <p:cNvSpPr txBox="1"/>
          <p:nvPr/>
        </p:nvSpPr>
        <p:spPr>
          <a:xfrm>
            <a:off x="745382" y="168860"/>
            <a:ext cx="298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Magnetic </a:t>
            </a:r>
            <a:r>
              <a:rPr lang="en-US" dirty="0" err="1" smtClean="0"/>
              <a:t>susceptometry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 flipH="1">
            <a:off x="1540716" y="1005811"/>
            <a:ext cx="1224366" cy="48816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A8E2639-8FF4-482F-BF40-6AB737F075DE}"/>
              </a:ext>
            </a:extLst>
          </p:cNvPr>
          <p:cNvGrpSpPr/>
          <p:nvPr/>
        </p:nvGrpSpPr>
        <p:grpSpPr>
          <a:xfrm>
            <a:off x="4446605" y="1070798"/>
            <a:ext cx="656800" cy="911300"/>
            <a:chOff x="446707" y="2950918"/>
            <a:chExt cx="1160171" cy="1689441"/>
          </a:xfrm>
          <a:noFill/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F0B49EF-3F53-418C-9223-478190816E98}"/>
                </a:ext>
              </a:extLst>
            </p:cNvPr>
            <p:cNvSpPr/>
            <p:nvPr/>
          </p:nvSpPr>
          <p:spPr>
            <a:xfrm>
              <a:off x="446707" y="3414302"/>
              <a:ext cx="1160171" cy="10668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519BC3C-ABB8-4B5B-9579-1FC868A23690}"/>
                </a:ext>
              </a:extLst>
            </p:cNvPr>
            <p:cNvSpPr txBox="1"/>
            <p:nvPr/>
          </p:nvSpPr>
          <p:spPr>
            <a:xfrm>
              <a:off x="746483" y="2950918"/>
              <a:ext cx="596893" cy="66289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x</a:t>
              </a:r>
              <a:endParaRPr lang="en-US" sz="24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1029A84-CC4D-4500-80FE-B6D7376CF76C}"/>
                </a:ext>
              </a:extLst>
            </p:cNvPr>
            <p:cNvSpPr txBox="1"/>
            <p:nvPr/>
          </p:nvSpPr>
          <p:spPr>
            <a:xfrm>
              <a:off x="740703" y="3977465"/>
              <a:ext cx="596893" cy="66289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x</a:t>
              </a:r>
              <a:endParaRPr lang="en-US" sz="2400" dirty="0"/>
            </a:p>
          </p:txBody>
        </p:sp>
      </p:grpSp>
      <p:sp>
        <p:nvSpPr>
          <p:cNvPr id="41" name="Rectangle 40"/>
          <p:cNvSpPr/>
          <p:nvPr/>
        </p:nvSpPr>
        <p:spPr>
          <a:xfrm flipH="1">
            <a:off x="3486737" y="1295400"/>
            <a:ext cx="647669" cy="626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2753749" y="1542672"/>
            <a:ext cx="729743" cy="0"/>
          </a:xfrm>
          <a:prstGeom prst="line">
            <a:avLst/>
          </a:prstGeom>
          <a:ln w="19050"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2779880" y="1643529"/>
            <a:ext cx="70361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 flipH="1">
            <a:off x="1556758" y="1624563"/>
            <a:ext cx="1224367" cy="48816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flipH="1">
            <a:off x="2712091" y="1555083"/>
            <a:ext cx="919196" cy="749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flipH="1">
            <a:off x="4082635" y="1454137"/>
            <a:ext cx="119774" cy="331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4131090" y="1294917"/>
            <a:ext cx="179458" cy="627362"/>
            <a:chOff x="5562600" y="1524000"/>
            <a:chExt cx="381000" cy="2133600"/>
          </a:xfrm>
        </p:grpSpPr>
        <p:sp>
          <p:nvSpPr>
            <p:cNvPr id="48" name="Line 16"/>
            <p:cNvSpPr>
              <a:spLocks noChangeShapeType="1"/>
            </p:cNvSpPr>
            <p:nvPr/>
          </p:nvSpPr>
          <p:spPr bwMode="auto">
            <a:xfrm>
              <a:off x="5562600" y="1524000"/>
              <a:ext cx="0" cy="60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49" name="Line 17"/>
            <p:cNvSpPr>
              <a:spLocks noChangeShapeType="1"/>
            </p:cNvSpPr>
            <p:nvPr/>
          </p:nvSpPr>
          <p:spPr bwMode="auto">
            <a:xfrm>
              <a:off x="5562600" y="3048000"/>
              <a:ext cx="0" cy="60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50" name="Arc 18"/>
            <p:cNvSpPr>
              <a:spLocks/>
            </p:cNvSpPr>
            <p:nvPr/>
          </p:nvSpPr>
          <p:spPr bwMode="auto">
            <a:xfrm>
              <a:off x="5562600" y="21336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1" name="Arc 19"/>
            <p:cNvSpPr>
              <a:spLocks/>
            </p:cNvSpPr>
            <p:nvPr/>
          </p:nvSpPr>
          <p:spPr bwMode="auto">
            <a:xfrm flipV="1">
              <a:off x="5562600" y="22860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2" name="Arc 20"/>
            <p:cNvSpPr>
              <a:spLocks/>
            </p:cNvSpPr>
            <p:nvPr/>
          </p:nvSpPr>
          <p:spPr bwMode="auto">
            <a:xfrm>
              <a:off x="5562600" y="24384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3" name="Arc 21"/>
            <p:cNvSpPr>
              <a:spLocks/>
            </p:cNvSpPr>
            <p:nvPr/>
          </p:nvSpPr>
          <p:spPr bwMode="auto">
            <a:xfrm flipV="1">
              <a:off x="5562600" y="25908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4" name="Arc 22"/>
            <p:cNvSpPr>
              <a:spLocks/>
            </p:cNvSpPr>
            <p:nvPr/>
          </p:nvSpPr>
          <p:spPr bwMode="auto">
            <a:xfrm>
              <a:off x="5562600" y="27432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55" name="Arc 23"/>
            <p:cNvSpPr>
              <a:spLocks/>
            </p:cNvSpPr>
            <p:nvPr/>
          </p:nvSpPr>
          <p:spPr bwMode="auto">
            <a:xfrm flipV="1">
              <a:off x="5562600" y="2895600"/>
              <a:ext cx="3810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</p:grpSp>
      <p:cxnSp>
        <p:nvCxnSpPr>
          <p:cNvPr id="57" name="Straight Connector 56"/>
          <p:cNvCxnSpPr/>
          <p:nvPr/>
        </p:nvCxnSpPr>
        <p:spPr>
          <a:xfrm flipV="1">
            <a:off x="2763035" y="1248129"/>
            <a:ext cx="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44" idx="2"/>
          </p:cNvCxnSpPr>
          <p:nvPr/>
        </p:nvCxnSpPr>
        <p:spPr>
          <a:xfrm flipV="1">
            <a:off x="2781125" y="1640064"/>
            <a:ext cx="1004" cy="2285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 flipH="1">
            <a:off x="2016311" y="1260801"/>
            <a:ext cx="733186" cy="95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/>
          <p:nvPr/>
        </p:nvCxnSpPr>
        <p:spPr>
          <a:xfrm flipH="1" flipV="1">
            <a:off x="2692565" y="1358872"/>
            <a:ext cx="15273" cy="6205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 flipH="1">
            <a:off x="2718600" y="1886023"/>
            <a:ext cx="733186" cy="95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4" name="Object 63">
            <a:extLst>
              <a:ext uri="{FF2B5EF4-FFF2-40B4-BE49-F238E27FC236}">
                <a16:creationId xmlns:a16="http://schemas.microsoft.com/office/drawing/2014/main" id="{88FD5467-CED6-415C-AE45-12694109AC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0111089"/>
              </p:ext>
            </p:extLst>
          </p:nvPr>
        </p:nvGraphicFramePr>
        <p:xfrm>
          <a:off x="1971009" y="2456914"/>
          <a:ext cx="3048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1" name="Equation" r:id="rId5" imgW="152280" imgH="164880" progId="Equation.DSMT4">
                  <p:embed/>
                </p:oleObj>
              </mc:Choice>
              <mc:Fallback>
                <p:oleObj name="Equation" r:id="rId5" imgW="152280" imgH="1648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88FD5467-CED6-415C-AE45-12694109AC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71009" y="2456914"/>
                        <a:ext cx="3048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B93B1CD-3980-4216-A43C-9DE9B02D5106}"/>
              </a:ext>
            </a:extLst>
          </p:cNvPr>
          <p:cNvCxnSpPr>
            <a:cxnSpLocks/>
          </p:cNvCxnSpPr>
          <p:nvPr/>
        </p:nvCxnSpPr>
        <p:spPr>
          <a:xfrm flipH="1" flipV="1">
            <a:off x="1258384" y="1018526"/>
            <a:ext cx="6883" cy="1129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C1D8FC56-2359-407C-98E8-8D01D287B746}"/>
              </a:ext>
            </a:extLst>
          </p:cNvPr>
          <p:cNvSpPr txBox="1"/>
          <p:nvPr/>
        </p:nvSpPr>
        <p:spPr>
          <a:xfrm>
            <a:off x="751560" y="1368263"/>
            <a:ext cx="34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1747" y="3878368"/>
            <a:ext cx="2457137" cy="2715970"/>
          </a:xfrm>
          <a:prstGeom prst="rect">
            <a:avLst/>
          </a:prstGeom>
        </p:spPr>
      </p:pic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1205082" y="4178720"/>
            <a:ext cx="314959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FF0000"/>
                </a:solidFill>
                <a:latin typeface="Times New Roman" pitchFamily="18" charset="0"/>
              </a:rPr>
              <a:t>Quantum Design </a:t>
            </a:r>
          </a:p>
          <a:p>
            <a:pPr algn="ctr" eaLnBrk="1" fontAlgn="base" hangingPunct="1"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FF0000"/>
                </a:solidFill>
                <a:latin typeface="Times New Roman" pitchFamily="18" charset="0"/>
              </a:rPr>
              <a:t>Magnetic Properties </a:t>
            </a:r>
          </a:p>
          <a:p>
            <a:pPr algn="ctr" eaLnBrk="1" fontAlgn="base" hangingPunct="1"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FF0000"/>
                </a:solidFill>
                <a:latin typeface="Times New Roman" pitchFamily="18" charset="0"/>
              </a:rPr>
              <a:t>Measurement System</a:t>
            </a:r>
          </a:p>
          <a:p>
            <a:pPr algn="ctr" eaLnBrk="1" fontAlgn="base" hangingPunct="1">
              <a:spcBef>
                <a:spcPts val="0"/>
              </a:spcBef>
              <a:spcAft>
                <a:spcPct val="0"/>
              </a:spcAft>
              <a:buNone/>
            </a:pPr>
            <a:endParaRPr lang="en-US" altLang="en-US" sz="1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fontAlgn="base" hangingPunct="1"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002060"/>
                </a:solidFill>
                <a:latin typeface="Times New Roman" pitchFamily="18" charset="0"/>
              </a:rPr>
              <a:t>“</a:t>
            </a:r>
            <a:r>
              <a:rPr lang="en-US" altLang="en-US" sz="1400" b="1" dirty="0" err="1">
                <a:solidFill>
                  <a:srgbClr val="002060"/>
                </a:solidFill>
                <a:latin typeface="Times New Roman" pitchFamily="18" charset="0"/>
              </a:rPr>
              <a:t>Evercool</a:t>
            </a:r>
            <a:r>
              <a:rPr lang="en-US" altLang="en-US" sz="1400" b="1" dirty="0" smtClean="0">
                <a:solidFill>
                  <a:srgbClr val="002060"/>
                </a:solidFill>
                <a:latin typeface="Times New Roman" pitchFamily="18" charset="0"/>
              </a:rPr>
              <a:t>”</a:t>
            </a:r>
            <a:endParaRPr lang="en-US" altLang="en-US" sz="1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1" fontAlgn="base" hangingPunct="1"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002060"/>
                </a:solidFill>
                <a:latin typeface="Times New Roman" pitchFamily="18" charset="0"/>
              </a:rPr>
              <a:t>1.8 K – 400 </a:t>
            </a:r>
            <a:r>
              <a:rPr lang="en-US" altLang="en-US" sz="1400" b="1" dirty="0" smtClean="0">
                <a:solidFill>
                  <a:srgbClr val="002060"/>
                </a:solidFill>
                <a:latin typeface="Times New Roman" pitchFamily="18" charset="0"/>
              </a:rPr>
              <a:t>K</a:t>
            </a:r>
            <a:endParaRPr lang="en-US" altLang="en-US" sz="1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1" fontAlgn="base" hangingPunct="1"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002060"/>
                </a:solidFill>
                <a:latin typeface="Times New Roman" pitchFamily="18" charset="0"/>
              </a:rPr>
              <a:t>7-T </a:t>
            </a:r>
            <a:r>
              <a:rPr lang="en-US" altLang="en-US" sz="1400" b="1" dirty="0" smtClean="0">
                <a:solidFill>
                  <a:srgbClr val="002060"/>
                </a:solidFill>
                <a:latin typeface="Times New Roman" pitchFamily="18" charset="0"/>
              </a:rPr>
              <a:t>Magnet</a:t>
            </a:r>
            <a:endParaRPr lang="en-US" altLang="en-US" sz="1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1" fontAlgn="base" hangingPunct="1"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1400" b="1" dirty="0" err="1">
                <a:solidFill>
                  <a:srgbClr val="002060"/>
                </a:solidFill>
                <a:latin typeface="Times New Roman" pitchFamily="18" charset="0"/>
              </a:rPr>
              <a:t>Cryocooler</a:t>
            </a:r>
            <a:endParaRPr lang="en-US" altLang="en-US" sz="1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1" fontAlgn="base" hangingPunct="1">
              <a:spcBef>
                <a:spcPts val="0"/>
              </a:spcBef>
              <a:spcAft>
                <a:spcPct val="0"/>
              </a:spcAft>
              <a:buNone/>
            </a:pPr>
            <a:endParaRPr lang="en-US" altLang="en-US" sz="1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fontAlgn="base" hangingPunct="1">
              <a:spcBef>
                <a:spcPts val="0"/>
              </a:spcBef>
              <a:spcAft>
                <a:spcPct val="0"/>
              </a:spcAft>
              <a:buNone/>
            </a:pPr>
            <a:endParaRPr lang="en-US" altLang="en-US" sz="1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383462" y="4778752"/>
            <a:ext cx="32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Most widely-sold commercial product with a SQUID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68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165578" y="26196"/>
            <a:ext cx="7772400" cy="396375"/>
          </a:xfrm>
        </p:spPr>
        <p:txBody>
          <a:bodyPr/>
          <a:lstStyle/>
          <a:p>
            <a:r>
              <a:rPr lang="en-US" alt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experience:  Scanning 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SQUID Microscopy (SSM)</a:t>
            </a:r>
            <a:endParaRPr lang="en-US" altLang="en-US" sz="2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>
            <p:extLst/>
          </p:nvPr>
        </p:nvGraphicFramePr>
        <p:xfrm>
          <a:off x="6137276" y="4432595"/>
          <a:ext cx="1666875" cy="168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9" name="Document" r:id="rId3" imgW="1356360" imgH="1370076" progId="Word.Document.8">
                  <p:embed/>
                </p:oleObj>
              </mc:Choice>
              <mc:Fallback>
                <p:oleObj name="Document" r:id="rId3" imgW="1356360" imgH="1370076" progId="Word.Document.8">
                  <p:embed/>
                  <p:pic>
                    <p:nvPicPr>
                      <p:cNvPr id="481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7276" y="4432595"/>
                        <a:ext cx="1666875" cy="168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32" name="Picture 4" descr="sqauare checkerboard 2"/>
          <p:cNvPicPr>
            <a:picLocks noChangeAspect="1" noChangeArrowheads="1"/>
          </p:cNvPicPr>
          <p:nvPr/>
        </p:nvPicPr>
        <p:blipFill>
          <a:blip r:embed="rId5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6" y="4416719"/>
            <a:ext cx="175418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triangle at quarter filling"/>
          <p:cNvPicPr>
            <a:picLocks noChangeAspect="1" noChangeArrowheads="1"/>
          </p:cNvPicPr>
          <p:nvPr/>
        </p:nvPicPr>
        <p:blipFill>
          <a:blip r:embed="rId6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7" y="4432594"/>
            <a:ext cx="1701800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1" t="10365" r="14572" b="11037"/>
          <a:stretch>
            <a:fillRect/>
          </a:stretch>
        </p:blipFill>
        <p:spPr bwMode="auto">
          <a:xfrm>
            <a:off x="8297275" y="1400941"/>
            <a:ext cx="1865313" cy="16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7" r="8148" b="19290"/>
          <a:stretch>
            <a:fillRect/>
          </a:stretch>
        </p:blipFill>
        <p:spPr bwMode="auto">
          <a:xfrm>
            <a:off x="6152563" y="1399353"/>
            <a:ext cx="1787525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8136" name="Object 8"/>
          <p:cNvGraphicFramePr>
            <a:graphicFrameLocks noChangeAspect="1"/>
          </p:cNvGraphicFramePr>
          <p:nvPr>
            <p:extLst/>
          </p:nvPr>
        </p:nvGraphicFramePr>
        <p:xfrm>
          <a:off x="1899649" y="1570803"/>
          <a:ext cx="2438400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0" name="CorelPhotoPaint.Image.7" r:id="rId9" imgW="4885714" imgH="1266332" progId="CorelPhotoPaint.Image.7">
                  <p:embed/>
                </p:oleObj>
              </mc:Choice>
              <mc:Fallback>
                <p:oleObj name="CorelPhotoPaint.Image.7" r:id="rId9" imgW="4885714" imgH="1266332" progId="CorelPhotoPaint.Image.7">
                  <p:embed/>
                  <p:pic>
                    <p:nvPicPr>
                      <p:cNvPr id="4813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477"/>
                      <a:stretch>
                        <a:fillRect/>
                      </a:stretch>
                    </p:blipFill>
                    <p:spPr bwMode="auto">
                      <a:xfrm>
                        <a:off x="1899649" y="1570803"/>
                        <a:ext cx="2438400" cy="74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7" name="Line 9"/>
          <p:cNvSpPr>
            <a:spLocks noChangeShapeType="1"/>
          </p:cNvSpPr>
          <p:nvPr/>
        </p:nvSpPr>
        <p:spPr bwMode="auto">
          <a:xfrm flipV="1">
            <a:off x="3301412" y="3213865"/>
            <a:ext cx="811212" cy="220662"/>
          </a:xfrm>
          <a:prstGeom prst="line">
            <a:avLst/>
          </a:prstGeom>
          <a:noFill/>
          <a:ln w="28575">
            <a:solidFill>
              <a:srgbClr val="DDDDD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2179049" y="3544066"/>
            <a:ext cx="2255838" cy="223837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9" name="Line 11"/>
          <p:cNvSpPr>
            <a:spLocks noChangeShapeType="1"/>
          </p:cNvSpPr>
          <p:nvPr/>
        </p:nvSpPr>
        <p:spPr bwMode="auto">
          <a:xfrm flipV="1">
            <a:off x="4560300" y="2778890"/>
            <a:ext cx="1101725" cy="4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40" name="Line 12"/>
          <p:cNvSpPr>
            <a:spLocks noChangeShapeType="1"/>
          </p:cNvSpPr>
          <p:nvPr/>
        </p:nvSpPr>
        <p:spPr bwMode="auto">
          <a:xfrm>
            <a:off x="5663613" y="2778891"/>
            <a:ext cx="1587" cy="1666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41" name="Line 13"/>
          <p:cNvSpPr>
            <a:spLocks noChangeShapeType="1"/>
          </p:cNvSpPr>
          <p:nvPr/>
        </p:nvSpPr>
        <p:spPr bwMode="auto">
          <a:xfrm flipV="1">
            <a:off x="4644437" y="2947166"/>
            <a:ext cx="1020762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>
            <a:off x="4558713" y="2778891"/>
            <a:ext cx="84137" cy="1682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43" name="Line 15"/>
          <p:cNvSpPr>
            <a:spLocks noChangeShapeType="1"/>
          </p:cNvSpPr>
          <p:nvPr/>
        </p:nvSpPr>
        <p:spPr bwMode="auto">
          <a:xfrm flipV="1">
            <a:off x="4547599" y="2788416"/>
            <a:ext cx="1588" cy="1746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 flipV="1">
            <a:off x="2847388" y="3072578"/>
            <a:ext cx="1652587" cy="4603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45" name="Line 17"/>
          <p:cNvSpPr>
            <a:spLocks noChangeShapeType="1"/>
          </p:cNvSpPr>
          <p:nvPr/>
        </p:nvSpPr>
        <p:spPr bwMode="auto">
          <a:xfrm>
            <a:off x="2931525" y="3228153"/>
            <a:ext cx="41275" cy="1809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46" name="Line 18"/>
          <p:cNvSpPr>
            <a:spLocks noChangeShapeType="1"/>
          </p:cNvSpPr>
          <p:nvPr/>
        </p:nvSpPr>
        <p:spPr bwMode="auto">
          <a:xfrm flipV="1">
            <a:off x="2931524" y="2782066"/>
            <a:ext cx="1620838" cy="4460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47" name="Line 19"/>
          <p:cNvSpPr>
            <a:spLocks noChangeShapeType="1"/>
          </p:cNvSpPr>
          <p:nvPr/>
        </p:nvSpPr>
        <p:spPr bwMode="auto">
          <a:xfrm flipV="1">
            <a:off x="2833100" y="2969391"/>
            <a:ext cx="1712913" cy="4778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48" name="Line 20"/>
          <p:cNvSpPr>
            <a:spLocks noChangeShapeType="1"/>
          </p:cNvSpPr>
          <p:nvPr/>
        </p:nvSpPr>
        <p:spPr bwMode="auto">
          <a:xfrm>
            <a:off x="4480925" y="2993203"/>
            <a:ext cx="22225" cy="793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49" name="Line 21"/>
          <p:cNvSpPr>
            <a:spLocks noChangeShapeType="1"/>
          </p:cNvSpPr>
          <p:nvPr/>
        </p:nvSpPr>
        <p:spPr bwMode="auto">
          <a:xfrm>
            <a:off x="2831512" y="3451990"/>
            <a:ext cx="17462" cy="76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50" name="Line 22"/>
          <p:cNvSpPr>
            <a:spLocks noChangeShapeType="1"/>
          </p:cNvSpPr>
          <p:nvPr/>
        </p:nvSpPr>
        <p:spPr bwMode="auto">
          <a:xfrm>
            <a:off x="3295062" y="3410716"/>
            <a:ext cx="11112" cy="460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51" name="Line 23"/>
          <p:cNvSpPr>
            <a:spLocks noChangeShapeType="1"/>
          </p:cNvSpPr>
          <p:nvPr/>
        </p:nvSpPr>
        <p:spPr bwMode="auto">
          <a:xfrm flipV="1">
            <a:off x="3307762" y="3239266"/>
            <a:ext cx="812800" cy="2174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52" name="Line 24"/>
          <p:cNvSpPr>
            <a:spLocks noChangeShapeType="1"/>
          </p:cNvSpPr>
          <p:nvPr/>
        </p:nvSpPr>
        <p:spPr bwMode="auto">
          <a:xfrm>
            <a:off x="4107862" y="3193227"/>
            <a:ext cx="11112" cy="460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53" name="Line 25"/>
          <p:cNvSpPr>
            <a:spLocks noChangeShapeType="1"/>
          </p:cNvSpPr>
          <p:nvPr/>
        </p:nvSpPr>
        <p:spPr bwMode="auto">
          <a:xfrm>
            <a:off x="4941300" y="2569341"/>
            <a:ext cx="506413" cy="79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54" name="Text Box 26"/>
          <p:cNvSpPr txBox="1">
            <a:spLocks noChangeArrowheads="1"/>
          </p:cNvSpPr>
          <p:nvPr/>
        </p:nvSpPr>
        <p:spPr bwMode="auto">
          <a:xfrm>
            <a:off x="4722224" y="2120078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srgbClr val="000000"/>
                </a:solidFill>
              </a:rPr>
              <a:t>x-y scan</a:t>
            </a:r>
          </a:p>
        </p:txBody>
      </p:sp>
      <p:sp>
        <p:nvSpPr>
          <p:cNvPr id="48155" name="Line 27"/>
          <p:cNvSpPr>
            <a:spLocks noChangeShapeType="1"/>
          </p:cNvSpPr>
          <p:nvPr/>
        </p:nvSpPr>
        <p:spPr bwMode="auto">
          <a:xfrm>
            <a:off x="4633324" y="3015427"/>
            <a:ext cx="266700" cy="3762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56" name="Text Box 28"/>
          <p:cNvSpPr txBox="1">
            <a:spLocks noChangeArrowheads="1"/>
          </p:cNvSpPr>
          <p:nvPr/>
        </p:nvSpPr>
        <p:spPr bwMode="auto">
          <a:xfrm>
            <a:off x="4819063" y="3347215"/>
            <a:ext cx="7445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srgbClr val="000000"/>
                </a:solidFill>
              </a:rPr>
              <a:t>hinge</a:t>
            </a:r>
          </a:p>
        </p:txBody>
      </p:sp>
      <p:sp>
        <p:nvSpPr>
          <p:cNvPr id="48157" name="Text Box 29"/>
          <p:cNvSpPr txBox="1">
            <a:spLocks noChangeArrowheads="1"/>
          </p:cNvSpPr>
          <p:nvPr/>
        </p:nvSpPr>
        <p:spPr bwMode="auto">
          <a:xfrm>
            <a:off x="2144713" y="6196307"/>
            <a:ext cx="1685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srgbClr val="000000"/>
                </a:solidFill>
              </a:rPr>
              <a:t>Square arrays</a:t>
            </a:r>
          </a:p>
        </p:txBody>
      </p:sp>
      <p:sp>
        <p:nvSpPr>
          <p:cNvPr id="48158" name="Text Box 30"/>
          <p:cNvSpPr txBox="1">
            <a:spLocks noChangeArrowheads="1"/>
          </p:cNvSpPr>
          <p:nvPr/>
        </p:nvSpPr>
        <p:spPr bwMode="auto">
          <a:xfrm>
            <a:off x="4064000" y="6212182"/>
            <a:ext cx="1809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srgbClr val="000000"/>
                </a:solidFill>
              </a:rPr>
              <a:t>Triangle arrays</a:t>
            </a:r>
          </a:p>
        </p:txBody>
      </p:sp>
      <p:sp>
        <p:nvSpPr>
          <p:cNvPr id="48159" name="Text Box 31"/>
          <p:cNvSpPr txBox="1">
            <a:spLocks noChangeArrowheads="1"/>
          </p:cNvSpPr>
          <p:nvPr/>
        </p:nvSpPr>
        <p:spPr bwMode="auto">
          <a:xfrm>
            <a:off x="6359526" y="6226470"/>
            <a:ext cx="13922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srgbClr val="000000"/>
                </a:solidFill>
              </a:rPr>
              <a:t>YBCO films</a:t>
            </a:r>
          </a:p>
        </p:txBody>
      </p:sp>
      <p:sp>
        <p:nvSpPr>
          <p:cNvPr id="48160" name="Line 32"/>
          <p:cNvSpPr>
            <a:spLocks noChangeShapeType="1"/>
          </p:cNvSpPr>
          <p:nvPr/>
        </p:nvSpPr>
        <p:spPr bwMode="auto">
          <a:xfrm flipV="1">
            <a:off x="6868525" y="3218627"/>
            <a:ext cx="346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61" name="Text Box 33"/>
          <p:cNvSpPr txBox="1">
            <a:spLocks noChangeArrowheads="1"/>
          </p:cNvSpPr>
          <p:nvPr/>
        </p:nvSpPr>
        <p:spPr bwMode="auto">
          <a:xfrm>
            <a:off x="6730413" y="3282127"/>
            <a:ext cx="6746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>
                <a:solidFill>
                  <a:srgbClr val="000000"/>
                </a:solidFill>
              </a:rPr>
              <a:t>10</a:t>
            </a:r>
            <a:r>
              <a:rPr lang="en-US" altLang="en-US" sz="1600">
                <a:solidFill>
                  <a:srgbClr val="000000"/>
                </a:solidFill>
                <a:sym typeface="Symbol" panose="05050102010706020507" pitchFamily="18" charset="2"/>
              </a:rPr>
              <a:t>m</a:t>
            </a:r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48162" name="Line 34"/>
          <p:cNvSpPr>
            <a:spLocks noChangeShapeType="1"/>
          </p:cNvSpPr>
          <p:nvPr/>
        </p:nvSpPr>
        <p:spPr bwMode="auto">
          <a:xfrm>
            <a:off x="8870362" y="3204340"/>
            <a:ext cx="7477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63" name="Text Box 35"/>
          <p:cNvSpPr txBox="1">
            <a:spLocks noChangeArrowheads="1"/>
          </p:cNvSpPr>
          <p:nvPr/>
        </p:nvSpPr>
        <p:spPr bwMode="auto">
          <a:xfrm>
            <a:off x="8857662" y="3267840"/>
            <a:ext cx="798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>
                <a:solidFill>
                  <a:srgbClr val="000000"/>
                </a:solidFill>
              </a:rPr>
              <a:t>100</a:t>
            </a:r>
            <a:r>
              <a:rPr lang="en-US" altLang="en-US" sz="1600">
                <a:solidFill>
                  <a:srgbClr val="000000"/>
                </a:solidFill>
                <a:sym typeface="Symbol" panose="05050102010706020507" pitchFamily="18" charset="2"/>
              </a:rPr>
              <a:t>m</a:t>
            </a:r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48164" name="Rectangle 36"/>
          <p:cNvSpPr>
            <a:spLocks noChangeArrowheads="1"/>
          </p:cNvSpPr>
          <p:nvPr/>
        </p:nvSpPr>
        <p:spPr bwMode="auto">
          <a:xfrm>
            <a:off x="1747250" y="1512065"/>
            <a:ext cx="2760663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65" name="Line 37"/>
          <p:cNvSpPr>
            <a:spLocks noChangeShapeType="1"/>
          </p:cNvSpPr>
          <p:nvPr/>
        </p:nvSpPr>
        <p:spPr bwMode="auto">
          <a:xfrm>
            <a:off x="3045825" y="2037528"/>
            <a:ext cx="593725" cy="1241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66" name="Text Box 38"/>
          <p:cNvSpPr txBox="1">
            <a:spLocks noChangeArrowheads="1"/>
          </p:cNvSpPr>
          <p:nvPr/>
        </p:nvSpPr>
        <p:spPr bwMode="auto">
          <a:xfrm>
            <a:off x="6246517" y="3563115"/>
            <a:ext cx="17123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6600"/>
                </a:solidFill>
              </a:rPr>
              <a:t>Spatial resolution: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6600"/>
                </a:solidFill>
              </a:rPr>
              <a:t>10</a:t>
            </a:r>
            <a:r>
              <a:rPr lang="en-US" altLang="en-US" sz="1400">
                <a:solidFill>
                  <a:srgbClr val="006600"/>
                </a:solidFill>
                <a:sym typeface="Symbol" panose="05050102010706020507" pitchFamily="18" charset="2"/>
              </a:rPr>
              <a:t>m</a:t>
            </a:r>
          </a:p>
        </p:txBody>
      </p:sp>
      <p:sp>
        <p:nvSpPr>
          <p:cNvPr id="48167" name="Text Box 39"/>
          <p:cNvSpPr txBox="1">
            <a:spLocks noChangeArrowheads="1"/>
          </p:cNvSpPr>
          <p:nvPr/>
        </p:nvSpPr>
        <p:spPr bwMode="auto">
          <a:xfrm>
            <a:off x="8536646" y="3574227"/>
            <a:ext cx="15151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6600"/>
                </a:solidFill>
              </a:rPr>
              <a:t>Flux sensitivity: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6600"/>
                </a:solidFill>
              </a:rPr>
              <a:t>10</a:t>
            </a:r>
            <a:r>
              <a:rPr lang="en-US" altLang="en-US" sz="1400" baseline="30000">
                <a:solidFill>
                  <a:srgbClr val="006600"/>
                </a:solidFill>
                <a:sym typeface="Symbol" panose="05050102010706020507" pitchFamily="18" charset="2"/>
              </a:rPr>
              <a:t>-6</a:t>
            </a:r>
            <a:r>
              <a:rPr lang="en-US" altLang="en-US" sz="1400">
                <a:solidFill>
                  <a:srgbClr val="006600"/>
                </a:solidFill>
                <a:sym typeface="Symbol" panose="05050102010706020507" pitchFamily="18" charset="2"/>
              </a:rPr>
              <a:t> </a:t>
            </a:r>
            <a:r>
              <a:rPr lang="en-US" altLang="en-US" sz="1400" baseline="-25000">
                <a:solidFill>
                  <a:srgbClr val="006600"/>
                </a:solidFill>
                <a:sym typeface="Symbol" panose="05050102010706020507" pitchFamily="18" charset="2"/>
              </a:rPr>
              <a:t>0</a:t>
            </a:r>
            <a:endParaRPr lang="en-US" altLang="en-US" sz="1400">
              <a:solidFill>
                <a:srgbClr val="006600"/>
              </a:solidFill>
              <a:sym typeface="Symbol" panose="05050102010706020507" pitchFamily="18" charset="2"/>
            </a:endParaRPr>
          </a:p>
        </p:txBody>
      </p:sp>
      <p:graphicFrame>
        <p:nvGraphicFramePr>
          <p:cNvPr id="48168" name="Object 40"/>
          <p:cNvGraphicFramePr>
            <a:graphicFrameLocks noChangeAspect="1"/>
          </p:cNvGraphicFramePr>
          <p:nvPr>
            <p:extLst/>
          </p:nvPr>
        </p:nvGraphicFramePr>
        <p:xfrm>
          <a:off x="8108950" y="4434183"/>
          <a:ext cx="1765300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1" name="Image" r:id="rId11" imgW="4714437" imgH="5235439" progId="Photoshop.Image.5">
                  <p:embed/>
                </p:oleObj>
              </mc:Choice>
              <mc:Fallback>
                <p:oleObj name="Image" r:id="rId11" imgW="4714437" imgH="5235439" progId="Photoshop.Image.5">
                  <p:embed/>
                  <p:pic>
                    <p:nvPicPr>
                      <p:cNvPr id="48168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9679" r="4961"/>
                      <a:stretch>
                        <a:fillRect/>
                      </a:stretch>
                    </p:blipFill>
                    <p:spPr bwMode="auto">
                      <a:xfrm>
                        <a:off x="8108950" y="4434183"/>
                        <a:ext cx="1765300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69" name="Text Box 41"/>
          <p:cNvSpPr txBox="1">
            <a:spLocks noChangeArrowheads="1"/>
          </p:cNvSpPr>
          <p:nvPr/>
        </p:nvSpPr>
        <p:spPr bwMode="auto">
          <a:xfrm>
            <a:off x="8383587" y="6221707"/>
            <a:ext cx="1385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srgbClr val="000000"/>
                </a:solidFill>
              </a:rPr>
              <a:t>MoGe films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4016" y="564493"/>
            <a:ext cx="7334059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>
                <a:solidFill>
                  <a:srgbClr val="000000"/>
                </a:solidFill>
                <a:latin typeface="Comic Sans MS"/>
              </a:rPr>
              <a:t>Technique developed in the 1980’s by UIUC/DVH group and IBM/Stanford.</a:t>
            </a:r>
          </a:p>
          <a:p>
            <a:r>
              <a:rPr lang="en-US" sz="1600" dirty="0">
                <a:solidFill>
                  <a:srgbClr val="000000"/>
                </a:solidFill>
                <a:latin typeface="Comic Sans MS"/>
              </a:rPr>
              <a:t>SQUID detector scanned over surface to map the local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164322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8421" y="488312"/>
            <a:ext cx="11086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itchFamily="18" charset="2"/>
              </a:rPr>
              <a:t>Our design utilizes a unique superconductor pickup loop fabricated on the corner of a Si wafer and coupled to a commercial SQUID sensor.  This gives a good geometry for coupling to vortices and a sharp corner for close approach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930462" y="-14201"/>
            <a:ext cx="55451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Scanning SQUID Microscopy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--- current research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29526" y="1180432"/>
            <a:ext cx="2044763" cy="1884801"/>
            <a:chOff x="2300965" y="1736136"/>
            <a:chExt cx="2339092" cy="229021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00965" y="1932440"/>
              <a:ext cx="1260760" cy="209391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628222" y="3478444"/>
              <a:ext cx="8878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pickup loop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83704" y="1736136"/>
              <a:ext cx="10563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SQUID coupling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loop  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01267" y="2562452"/>
              <a:ext cx="76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flux bias path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flipH="1">
              <a:off x="2895833" y="1932440"/>
              <a:ext cx="877653" cy="28337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3303FD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H="1" flipV="1">
              <a:off x="3420177" y="2811644"/>
              <a:ext cx="409061" cy="351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3303FD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Arrow Connector 26"/>
            <p:cNvCxnSpPr/>
            <p:nvPr/>
          </p:nvCxnSpPr>
          <p:spPr bwMode="auto">
            <a:xfrm flipH="1">
              <a:off x="3000653" y="3658957"/>
              <a:ext cx="734258" cy="1555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3303FD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29"/>
          <p:cNvGrpSpPr/>
          <p:nvPr/>
        </p:nvGrpSpPr>
        <p:grpSpPr>
          <a:xfrm>
            <a:off x="3998046" y="1147063"/>
            <a:ext cx="2030144" cy="1341236"/>
            <a:chOff x="-480601" y="2161864"/>
            <a:chExt cx="2030144" cy="134123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80601" y="2161864"/>
              <a:ext cx="2030144" cy="1341236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 bwMode="auto">
            <a:xfrm rot="707237">
              <a:off x="1120017" y="2344323"/>
              <a:ext cx="45719" cy="906379"/>
            </a:xfrm>
            <a:prstGeom prst="rect">
              <a:avLst/>
            </a:prstGeom>
            <a:solidFill>
              <a:srgbClr val="D3350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 rot="16910595">
              <a:off x="256893" y="2385796"/>
              <a:ext cx="48168" cy="1398586"/>
            </a:xfrm>
            <a:prstGeom prst="rect">
              <a:avLst/>
            </a:prstGeom>
            <a:solidFill>
              <a:srgbClr val="D3350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519336" y="2588683"/>
            <a:ext cx="3082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corner loop couples effectively to flux emanating from vortex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/>
          <a:srcRect l="55120" t="40603" r="33170" b="49672"/>
          <a:stretch/>
        </p:blipFill>
        <p:spPr>
          <a:xfrm>
            <a:off x="9088920" y="1182740"/>
            <a:ext cx="1776862" cy="127527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314009" y="2588683"/>
            <a:ext cx="3549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patterning by electron-beam lithography and focused ion-beam etching (FIB)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9643963" y="2022169"/>
            <a:ext cx="966447" cy="1808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Box 39"/>
          <p:cNvSpPr txBox="1"/>
          <p:nvPr/>
        </p:nvSpPr>
        <p:spPr>
          <a:xfrm>
            <a:off x="9767889" y="2052713"/>
            <a:ext cx="84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m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16160"/>
          <a:stretch/>
        </p:blipFill>
        <p:spPr>
          <a:xfrm>
            <a:off x="6963772" y="1179033"/>
            <a:ext cx="1981761" cy="130854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74362" y="3251971"/>
            <a:ext cx="342258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Scanner: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Bimorph x-y scanner with an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Attocube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coarse positioner.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237296" y="3251971"/>
            <a:ext cx="3264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Approach: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z-piezo with fiber-based laser interferometer for separation feedback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743399" y="3251971"/>
            <a:ext cx="411444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Cryostat: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dry dilution refrigerator (Triton-200) with integrated transport leads for manipulation and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measuremtns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MFs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38709" y="4125356"/>
            <a:ext cx="1928615" cy="23588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7"/>
          <a:srcRect l="60132"/>
          <a:stretch/>
        </p:blipFill>
        <p:spPr>
          <a:xfrm>
            <a:off x="7502105" y="4206079"/>
            <a:ext cx="1833436" cy="23122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8878" y="4183596"/>
            <a:ext cx="1732173" cy="231221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081" y="3886137"/>
            <a:ext cx="1455007" cy="290713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0"/>
          <a:srcRect r="48994"/>
          <a:stretch/>
        </p:blipFill>
        <p:spPr>
          <a:xfrm>
            <a:off x="3236016" y="3841230"/>
            <a:ext cx="747253" cy="135810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/>
          <a:srcRect l="50724"/>
          <a:stretch/>
        </p:blipFill>
        <p:spPr>
          <a:xfrm>
            <a:off x="3223933" y="5387247"/>
            <a:ext cx="759336" cy="1428503"/>
          </a:xfrm>
          <a:prstGeom prst="rect">
            <a:avLst/>
          </a:prstGeom>
        </p:spPr>
      </p:pic>
      <p:cxnSp>
        <p:nvCxnSpPr>
          <p:cNvPr id="53" name="Straight Arrow Connector 52"/>
          <p:cNvCxnSpPr/>
          <p:nvPr/>
        </p:nvCxnSpPr>
        <p:spPr>
          <a:xfrm flipH="1">
            <a:off x="1752141" y="4536105"/>
            <a:ext cx="1517643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2207410" y="4289448"/>
            <a:ext cx="75087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Bimorph scanner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1752141" y="6163107"/>
            <a:ext cx="1517643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2214130" y="5932274"/>
            <a:ext cx="85841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Attocube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positioner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H="1" flipV="1">
            <a:off x="1729201" y="5675778"/>
            <a:ext cx="454980" cy="8528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2184181" y="5526973"/>
            <a:ext cx="8584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z-piezo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H="1" flipV="1">
            <a:off x="1712948" y="5008666"/>
            <a:ext cx="454980" cy="8528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211042" y="4843095"/>
            <a:ext cx="858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SSM and sample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49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/>
      <p:bldP spid="38" grpId="0"/>
      <p:bldP spid="40" grpId="0"/>
      <p:bldP spid="32" grpId="0"/>
      <p:bldP spid="36" grpId="0"/>
      <p:bldP spid="41" grpId="0"/>
      <p:bldP spid="54" grpId="0" animBg="1"/>
      <p:bldP spid="56" grpId="0" animBg="1"/>
      <p:bldP spid="58" grpId="0"/>
      <p:bldP spid="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5A78EE-AC00-496D-954D-3B27810EB65D}"/>
              </a:ext>
            </a:extLst>
          </p:cNvPr>
          <p:cNvSpPr txBox="1"/>
          <p:nvPr/>
        </p:nvSpPr>
        <p:spPr>
          <a:xfrm>
            <a:off x="801130" y="381000"/>
            <a:ext cx="822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SQUID applications</a:t>
            </a:r>
            <a:endParaRPr lang="en-US" b="1" dirty="0"/>
          </a:p>
          <a:p>
            <a:endParaRPr lang="en-US" dirty="0" smtClean="0"/>
          </a:p>
          <a:p>
            <a:r>
              <a:rPr lang="en-US" dirty="0" smtClean="0"/>
              <a:t>Applications in my own research: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sensitive detectors of voltage, current, magnetic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transport properties of metals and superconductors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scanning SQUID microscopy – of arrays, vortices,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SQUID interferometry --- pairing symmetry, current-phase relations, 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magnetic monopole detection in spin 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dark matter detection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A78EE-AC00-496D-954D-3B27810EB65D}"/>
              </a:ext>
            </a:extLst>
          </p:cNvPr>
          <p:cNvSpPr txBox="1"/>
          <p:nvPr/>
        </p:nvSpPr>
        <p:spPr>
          <a:xfrm>
            <a:off x="838200" y="3581400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applications:</a:t>
            </a:r>
          </a:p>
          <a:p>
            <a:endParaRPr lang="en-US" dirty="0"/>
          </a:p>
          <a:p>
            <a:r>
              <a:rPr lang="en-US" dirty="0" smtClean="0"/>
              <a:t>Geophysics</a:t>
            </a:r>
          </a:p>
          <a:p>
            <a:r>
              <a:rPr lang="en-US" dirty="0" smtClean="0"/>
              <a:t>Non-destructive testing</a:t>
            </a:r>
          </a:p>
          <a:p>
            <a:r>
              <a:rPr lang="en-US" dirty="0" smtClean="0"/>
              <a:t>Underwater communication --- submarines </a:t>
            </a:r>
          </a:p>
          <a:p>
            <a:r>
              <a:rPr lang="en-US" dirty="0" smtClean="0"/>
              <a:t>Cosmology --- dark matter detectors, CMB measurements </a:t>
            </a:r>
          </a:p>
          <a:p>
            <a:r>
              <a:rPr lang="en-US" dirty="0" smtClean="0"/>
              <a:t>Medical imaging</a:t>
            </a:r>
          </a:p>
          <a:p>
            <a:r>
              <a:rPr lang="en-US" dirty="0" smtClean="0"/>
              <a:t>Low field NMR --- high contrast, don’t need high magnetic fields</a:t>
            </a:r>
          </a:p>
        </p:txBody>
      </p:sp>
    </p:spTree>
    <p:extLst>
      <p:ext uri="{BB962C8B-B14F-4D97-AF65-F5344CB8AC3E}">
        <p14:creationId xmlns:p14="http://schemas.microsoft.com/office/powerpoint/2010/main" val="294958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5166" y="86650"/>
            <a:ext cx="1369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Final project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1086040" y="519257"/>
            <a:ext cx="1492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27 students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797961" y="506817"/>
            <a:ext cx="1649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6 groups of 4-5 </a:t>
            </a:r>
          </a:p>
        </p:txBody>
      </p:sp>
      <p:sp>
        <p:nvSpPr>
          <p:cNvPr id="8" name="Rectangle 7"/>
          <p:cNvSpPr/>
          <p:nvPr/>
        </p:nvSpPr>
        <p:spPr>
          <a:xfrm>
            <a:off x="4953000" y="506817"/>
            <a:ext cx="3766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Explore a topic --- make a set of slides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28800" y="1033734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12 minute presentation on </a:t>
            </a:r>
            <a:r>
              <a:rPr lang="en-US" dirty="0" smtClean="0"/>
              <a:t>Tuesday, May 10 </a:t>
            </a:r>
            <a:r>
              <a:rPr lang="en-US" dirty="0" smtClean="0"/>
              <a:t>(last day of class)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400" y="1828800"/>
            <a:ext cx="617220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Topics:</a:t>
            </a:r>
          </a:p>
          <a:p>
            <a:endParaRPr lang="en-US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Conventional </a:t>
            </a:r>
            <a:r>
              <a:rPr lang="en-US" dirty="0" smtClean="0"/>
              <a:t>SC qubits </a:t>
            </a:r>
            <a:r>
              <a:rPr lang="en-US" dirty="0" smtClean="0"/>
              <a:t>vs. topological </a:t>
            </a:r>
            <a:r>
              <a:rPr lang="en-US" dirty="0" smtClean="0"/>
              <a:t>SC qubits  </a:t>
            </a:r>
            <a:endParaRPr lang="en-US" dirty="0" smtClean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SC </a:t>
            </a:r>
            <a:r>
              <a:rPr lang="en-US" dirty="0"/>
              <a:t>qubits vs. </a:t>
            </a:r>
            <a:r>
              <a:rPr lang="en-US" dirty="0" smtClean="0"/>
              <a:t>ion trap qubits</a:t>
            </a:r>
            <a:endParaRPr lang="en-US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SC qubits </a:t>
            </a:r>
            <a:r>
              <a:rPr lang="en-US" dirty="0" smtClean="0"/>
              <a:t>vs. semiconductor qubits</a:t>
            </a:r>
            <a:endParaRPr lang="en-US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Quantum Supremacy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Superconductors </a:t>
            </a:r>
            <a:r>
              <a:rPr lang="en-US" dirty="0"/>
              <a:t>for Quantum </a:t>
            </a:r>
            <a:r>
              <a:rPr lang="en-US" dirty="0" smtClean="0"/>
              <a:t>Networking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Superconductors for Quantum </a:t>
            </a:r>
            <a:r>
              <a:rPr lang="en-US" dirty="0" smtClean="0"/>
              <a:t>Sensing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Quantum computing for discovery of new superconductors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smtClean="0"/>
              <a:t>Or a topic of your choosing  </a:t>
            </a:r>
          </a:p>
        </p:txBody>
      </p:sp>
      <p:sp>
        <p:nvSpPr>
          <p:cNvPr id="3" name="Rectangle 2"/>
          <p:cNvSpPr/>
          <p:nvPr/>
        </p:nvSpPr>
        <p:spPr>
          <a:xfrm>
            <a:off x="962465" y="5812253"/>
            <a:ext cx="9886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Goal is for everyone to participate --- I would suggest that your team make a plan and have each person contribute some specific component or specific slides to the presentation </a:t>
            </a:r>
            <a:endParaRPr lang="en-US" dirty="0"/>
          </a:p>
        </p:txBody>
      </p:sp>
      <p:cxnSp>
        <p:nvCxnSpPr>
          <p:cNvPr id="5" name="Elbow Connector 4"/>
          <p:cNvCxnSpPr/>
          <p:nvPr/>
        </p:nvCxnSpPr>
        <p:spPr>
          <a:xfrm>
            <a:off x="8839200" y="685800"/>
            <a:ext cx="990600" cy="838200"/>
          </a:xfrm>
          <a:prstGeom prst="bentConnector3">
            <a:avLst>
              <a:gd name="adj1" fmla="val 99704"/>
            </a:avLst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620000" y="1985588"/>
            <a:ext cx="4343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Very unstructured open-ended assignment</a:t>
            </a:r>
          </a:p>
          <a:p>
            <a:endParaRPr lang="en-US" dirty="0"/>
          </a:p>
          <a:p>
            <a:r>
              <a:rPr lang="en-US" dirty="0" smtClean="0"/>
              <a:t>Will need to explore the internet to find interesting materials and converge on a theme and focus for your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00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220" y="228600"/>
            <a:ext cx="893356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8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-30892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SQUID Applications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25908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Clarke</a:t>
            </a:r>
          </a:p>
          <a:p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California, Berkeley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6658" y="5257806"/>
            <a:ext cx="71320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ISEC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(International Superconductive Electronics Conference) 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Riverside, CA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July 2019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2601097"/>
            <a:ext cx="2209800" cy="2484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42166" b="21148"/>
          <a:stretch/>
        </p:blipFill>
        <p:spPr>
          <a:xfrm>
            <a:off x="683740" y="2231881"/>
            <a:ext cx="2135660" cy="256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1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8" y="893762"/>
            <a:ext cx="7281862" cy="504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5" name="TextBox 2"/>
          <p:cNvSpPr txBox="1">
            <a:spLocks noChangeArrowheads="1"/>
          </p:cNvSpPr>
          <p:nvPr/>
        </p:nvSpPr>
        <p:spPr bwMode="auto">
          <a:xfrm>
            <a:off x="1608138" y="228601"/>
            <a:ext cx="91345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High-T</a:t>
            </a:r>
            <a:r>
              <a:rPr lang="en-US" altLang="en-US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SQUIDs: Prospecting for Mineral Deposits</a:t>
            </a:r>
          </a:p>
        </p:txBody>
      </p:sp>
      <p:sp>
        <p:nvSpPr>
          <p:cNvPr id="238596" name="TextBox 3"/>
          <p:cNvSpPr txBox="1">
            <a:spLocks noChangeArrowheads="1"/>
          </p:cNvSpPr>
          <p:nvPr/>
        </p:nvSpPr>
        <p:spPr bwMode="auto">
          <a:xfrm>
            <a:off x="6604003" y="5715000"/>
            <a:ext cx="3174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Courtesy Cathy Foley, CSIRO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24100" y="6134100"/>
            <a:ext cx="780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date, this technique has discovered an estimated $10 billion of mineral deposits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581275" y="2447926"/>
            <a:ext cx="1526268" cy="84681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611406" y="2216771"/>
            <a:ext cx="10736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SQUIDs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liquid N</a:t>
            </a:r>
            <a:r>
              <a:rPr lang="en-US" b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87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5849" y="1067575"/>
            <a:ext cx="281775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MEGIN*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*An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</p:txBody>
      </p:sp>
      <p:pic>
        <p:nvPicPr>
          <p:cNvPr id="6" name="Picture 2" descr="C:\Users\jclarke\Desktop\March Meeting slides from others\Magnetoencephalography (MEG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800103"/>
            <a:ext cx="49720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00200" y="2667001"/>
            <a:ext cx="403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Approximately 125 MEGIN 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systems worldwide</a:t>
            </a: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3888" y="5391089"/>
            <a:ext cx="37321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Jukka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Nenonen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MEGIN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0" y="101026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Magnetoencephalography (MEG</a:t>
            </a:r>
            <a:endParaRPr lang="en-US"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141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19400" y="228601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MEGIN Silicon Chip Sensor Array</a:t>
            </a:r>
            <a:endParaRPr lang="en-US" sz="3200" kern="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5" name="Picture 4" descr="uupuupaauu.tif                                                 0006A52BRiitta                         B520CED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09550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257800" y="1219201"/>
            <a:ext cx="5257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306 SQUID MEG channels:</a:t>
            </a:r>
          </a:p>
          <a:p>
            <a:pPr marL="174625" indent="-174625">
              <a:buClr>
                <a:srgbClr val="FF0000"/>
              </a:buClr>
            </a:pPr>
            <a:r>
              <a:rPr lang="fi-FI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102 magnetometers</a:t>
            </a:r>
          </a:p>
          <a:p>
            <a:pPr marL="174625" lvl="1" indent="-174625">
              <a:buClr>
                <a:srgbClr val="FF0000"/>
              </a:buClr>
            </a:pPr>
            <a:r>
              <a:rPr lang="fi-FI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204 gradiometers</a:t>
            </a:r>
          </a:p>
          <a:p>
            <a:pPr marL="174625" lvl="1" indent="-174625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Cooled to 4.2 K in fiberglass dewar</a:t>
            </a:r>
          </a:p>
          <a:p>
            <a:pPr marL="0"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Available with He gas recycling and cryocooler to avoid purchasing ongoing supply of liquid He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System surrounded by magnetically shielded room to attenuate external noise </a:t>
            </a:r>
          </a:p>
          <a:p>
            <a:pPr marL="179388" indent="-179388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basic modes</a:t>
            </a:r>
          </a:p>
          <a:p>
            <a:pPr marL="627063" lvl="1" indent="-16986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Spontaneous magnetic brain signals</a:t>
            </a:r>
          </a:p>
          <a:p>
            <a:pPr marL="627063" lvl="1" indent="-16986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Stimulated magnetic brain signals  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i-FI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5040868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Jukka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Nenonen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MEGIN</a:t>
            </a:r>
          </a:p>
        </p:txBody>
      </p:sp>
    </p:spTree>
    <p:extLst>
      <p:ext uri="{BB962C8B-B14F-4D97-AF65-F5344CB8AC3E}">
        <p14:creationId xmlns:p14="http://schemas.microsoft.com/office/powerpoint/2010/main" val="378490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642" name="Group 2"/>
          <p:cNvGrpSpPr>
            <a:grpSpLocks/>
          </p:cNvGrpSpPr>
          <p:nvPr/>
        </p:nvGrpSpPr>
        <p:grpSpPr bwMode="auto">
          <a:xfrm>
            <a:off x="1914530" y="152407"/>
            <a:ext cx="8305800" cy="6573839"/>
            <a:chOff x="246" y="96"/>
            <a:chExt cx="5232" cy="4141"/>
          </a:xfrm>
        </p:grpSpPr>
        <p:pic>
          <p:nvPicPr>
            <p:cNvPr id="240643" name="Picture 3" descr="HPsorting 11-01-0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" y="765"/>
              <a:ext cx="3738" cy="2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0644" name="Text Box 4"/>
            <p:cNvSpPr txBox="1">
              <a:spLocks noChangeArrowheads="1"/>
            </p:cNvSpPr>
            <p:nvPr/>
          </p:nvSpPr>
          <p:spPr bwMode="auto">
            <a:xfrm>
              <a:off x="246" y="96"/>
              <a:ext cx="5232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</a:rPr>
                <a:t>Harry Potter: The Sorting Hat</a:t>
              </a:r>
            </a:p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endParaRPr lang="en-US" altLang="en-US" b="1" dirty="0">
                <a:solidFill>
                  <a:srgbClr val="FF0000"/>
                </a:solidFill>
                <a:latin typeface="Times New Roman" pitchFamily="18" charset="0"/>
              </a:endParaRPr>
            </a:p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endParaRPr lang="en-US" altLang="en-US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40645" name="Text Box 5"/>
            <p:cNvSpPr txBox="1">
              <a:spLocks noChangeArrowheads="1"/>
            </p:cNvSpPr>
            <p:nvPr/>
          </p:nvSpPr>
          <p:spPr bwMode="auto">
            <a:xfrm>
              <a:off x="1397" y="3248"/>
              <a:ext cx="3132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002060"/>
                  </a:solidFill>
                  <a:latin typeface="Times New Roman" pitchFamily="18" charset="0"/>
                </a:rPr>
                <a:t>“There is nothing hidden in  your head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002060"/>
                  </a:solidFill>
                  <a:latin typeface="Times New Roman" pitchFamily="18" charset="0"/>
                </a:rPr>
                <a:t>  The Sorting Hat can’t see,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002060"/>
                  </a:solidFill>
                  <a:latin typeface="Times New Roman" pitchFamily="18" charset="0"/>
                </a:rPr>
                <a:t>  So try me on and I will tell you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002060"/>
                  </a:solidFill>
                  <a:latin typeface="Times New Roman" pitchFamily="18" charset="0"/>
                </a:rPr>
                <a:t>  Where you ought to be.”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3331183" y="718906"/>
            <a:ext cx="5516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Times New Roman" pitchFamily="18" charset="0"/>
                <a:cs typeface="Arial"/>
              </a:rPr>
              <a:t>Which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itchFamily="18" charset="0"/>
                <a:cs typeface="Arial"/>
              </a:rPr>
              <a:t>Hogwart’s</a:t>
            </a:r>
            <a:r>
              <a:rPr lang="en-US" altLang="en-US" sz="2400" dirty="0">
                <a:solidFill>
                  <a:srgbClr val="002060"/>
                </a:solidFill>
                <a:latin typeface="Times New Roman" pitchFamily="18" charset="0"/>
                <a:cs typeface="Arial"/>
              </a:rPr>
              <a:t> House do you belong in?</a:t>
            </a:r>
          </a:p>
        </p:txBody>
      </p:sp>
    </p:spTree>
    <p:extLst>
      <p:ext uri="{BB962C8B-B14F-4D97-AF65-F5344CB8AC3E}">
        <p14:creationId xmlns:p14="http://schemas.microsoft.com/office/powerpoint/2010/main" val="272036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666" name="Group 2"/>
          <p:cNvGrpSpPr>
            <a:grpSpLocks/>
          </p:cNvGrpSpPr>
          <p:nvPr/>
        </p:nvGrpSpPr>
        <p:grpSpPr bwMode="auto">
          <a:xfrm>
            <a:off x="2176474" y="1312866"/>
            <a:ext cx="7551737" cy="4986338"/>
            <a:chOff x="427" y="555"/>
            <a:chExt cx="4757" cy="3141"/>
          </a:xfrm>
        </p:grpSpPr>
        <p:pic>
          <p:nvPicPr>
            <p:cNvPr id="241668" name="Picture 3" descr="Science of Harry Potter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" y="555"/>
              <a:ext cx="2165" cy="3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1669" name="Text Box 4"/>
            <p:cNvSpPr txBox="1">
              <a:spLocks noChangeArrowheads="1"/>
            </p:cNvSpPr>
            <p:nvPr/>
          </p:nvSpPr>
          <p:spPr bwMode="auto">
            <a:xfrm>
              <a:off x="3066" y="624"/>
              <a:ext cx="2118" cy="2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002060"/>
                  </a:solidFill>
                  <a:latin typeface="Times New Roman" pitchFamily="18" charset="0"/>
                </a:rPr>
                <a:t>“The magnetic fields sprouting from Harry’s head influence the electron pairs circulating in the </a:t>
              </a:r>
              <a:r>
                <a:rPr lang="en-US" altLang="en-US" sz="2000" dirty="0">
                  <a:solidFill>
                    <a:srgbClr val="FF0000"/>
                  </a:solidFill>
                  <a:latin typeface="Times New Roman" pitchFamily="18" charset="0"/>
                </a:rPr>
                <a:t>SQUIDs </a:t>
              </a:r>
              <a:r>
                <a:rPr lang="en-US" altLang="en-US" sz="2000" dirty="0">
                  <a:solidFill>
                    <a:srgbClr val="002060"/>
                  </a:solidFill>
                  <a:latin typeface="Times New Roman" pitchFamily="18" charset="0"/>
                </a:rPr>
                <a:t>in the Sorting Hat.  Because quantum mechanics says that all the electron pairs in each </a:t>
              </a:r>
              <a:r>
                <a:rPr lang="en-US" altLang="en-US" sz="2000" dirty="0">
                  <a:solidFill>
                    <a:srgbClr val="FF0000"/>
                  </a:solidFill>
                  <a:latin typeface="Times New Roman" pitchFamily="18" charset="0"/>
                </a:rPr>
                <a:t>SQUID </a:t>
              </a:r>
              <a:r>
                <a:rPr lang="en-US" altLang="en-US" sz="2000" dirty="0">
                  <a:solidFill>
                    <a:srgbClr val="002060"/>
                  </a:solidFill>
                  <a:latin typeface="Times New Roman" pitchFamily="18" charset="0"/>
                </a:rPr>
                <a:t>act in concert (in the jargon, all the electrons are in the same “quantum state”), they </a:t>
              </a:r>
              <a:r>
                <a:rPr lang="en-US" altLang="en-US" sz="2000" dirty="0">
                  <a:solidFill>
                    <a:srgbClr val="FF0000"/>
                  </a:solidFill>
                  <a:latin typeface="Times New Roman" pitchFamily="18" charset="0"/>
                </a:rPr>
                <a:t>convert a tiny change in his brain’s magnetic field into a detectable change in voltage with a sensitivity unmatched by any other device.”</a:t>
              </a:r>
              <a:endParaRPr lang="en-US" altLang="en-US" sz="14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41667" name="Rectangle 5"/>
          <p:cNvSpPr>
            <a:spLocks noChangeArrowheads="1"/>
          </p:cNvSpPr>
          <p:nvPr/>
        </p:nvSpPr>
        <p:spPr bwMode="auto">
          <a:xfrm>
            <a:off x="2286000" y="76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The Science of Harry Potter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altLang="en-US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Roger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Highfield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, 2002</a:t>
            </a:r>
            <a:endParaRPr lang="en-US" altLang="en-US" sz="2400" dirty="0">
              <a:solidFill>
                <a:srgbClr val="FF33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15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Our Bizarre Universe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19400" y="1600201"/>
            <a:ext cx="67818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 smtClean="0">
                <a:solidFill>
                  <a:srgbClr val="000066"/>
                </a:solidFill>
                <a:latin typeface="Times New Roman" pitchFamily="18" charset="0"/>
              </a:rPr>
              <a:t>  	</a:t>
            </a:r>
            <a:r>
              <a:rPr lang="en-US" altLang="en-US" sz="2800" dirty="0">
                <a:solidFill>
                  <a:srgbClr val="000066"/>
                </a:solidFill>
                <a:latin typeface="Times New Roman" pitchFamily="18" charset="0"/>
              </a:rPr>
              <a:t>Neutrinos 			        0.6%</a:t>
            </a: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000066"/>
                </a:solidFill>
                <a:latin typeface="Times New Roman" pitchFamily="18" charset="0"/>
              </a:rPr>
              <a:t>   	Baryons (ordinary matter)              4.6%</a:t>
            </a: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000066"/>
                </a:solidFill>
                <a:latin typeface="Times New Roman" pitchFamily="18" charset="0"/>
              </a:rPr>
              <a:t>	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Dark Energy (DE) 		      68.0%</a:t>
            </a: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000066"/>
                </a:solidFill>
                <a:latin typeface="Times New Roman" pitchFamily="18" charset="0"/>
              </a:rPr>
              <a:t>	Cold Dark Matter (CDM)	       26.8%</a:t>
            </a:r>
          </a:p>
          <a:p>
            <a:pPr eaLnBrk="1" hangingPunct="1">
              <a:buFontTx/>
              <a:buNone/>
            </a:pPr>
            <a:endParaRPr lang="en-US" altLang="en-US" sz="2800" dirty="0">
              <a:solidFill>
                <a:srgbClr val="000066"/>
              </a:solidFill>
              <a:latin typeface="Times New Roman" pitchFamily="18" charset="0"/>
            </a:endParaRPr>
          </a:p>
          <a:p>
            <a:pPr eaLnBrk="1" hangingPunct="1">
              <a:buClr>
                <a:srgbClr val="FF0000"/>
              </a:buClr>
            </a:pPr>
            <a:r>
              <a:rPr lang="en-US" altLang="en-US" sz="2800" dirty="0">
                <a:solidFill>
                  <a:srgbClr val="000066"/>
                </a:solidFill>
                <a:latin typeface="Times New Roman" pitchFamily="18" charset="0"/>
              </a:rPr>
              <a:t>Thus 95% of the universe is unknown!</a:t>
            </a:r>
          </a:p>
          <a:p>
            <a:pPr eaLnBrk="1" hangingPunct="1">
              <a:buClr>
                <a:srgbClr val="FF0000"/>
              </a:buClr>
            </a:pPr>
            <a:r>
              <a:rPr lang="en-US" altLang="en-US" sz="2800" dirty="0">
                <a:solidFill>
                  <a:srgbClr val="000066"/>
                </a:solidFill>
                <a:latin typeface="Times New Roman" pitchFamily="18" charset="0"/>
              </a:rPr>
              <a:t>SQUIDs are being used to investigate </a:t>
            </a:r>
          </a:p>
          <a:p>
            <a:pPr eaLnBrk="1" hangingPunct="1">
              <a:buClr>
                <a:srgbClr val="FF0000"/>
              </a:buClr>
              <a:buFontTx/>
              <a:buNone/>
            </a:pPr>
            <a:r>
              <a:rPr lang="en-US" altLang="en-US" sz="2800" dirty="0">
                <a:solidFill>
                  <a:srgbClr val="000066"/>
                </a:solidFill>
                <a:latin typeface="Times New Roman" pitchFamily="18" charset="0"/>
              </a:rPr>
              <a:t>    both DE and CDM</a:t>
            </a: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2438400" y="4619626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80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/>
          </p:cNvSpPr>
          <p:nvPr/>
        </p:nvSpPr>
        <p:spPr bwMode="auto">
          <a:xfrm>
            <a:off x="1631950" y="228601"/>
            <a:ext cx="90360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Helvetica Neue Light"/>
              </a:rPr>
              <a:t>South Pole Telescope TES Detector Array (2006)  </a:t>
            </a:r>
          </a:p>
        </p:txBody>
      </p:sp>
      <p:pic>
        <p:nvPicPr>
          <p:cNvPr id="4700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1581151"/>
            <a:ext cx="2768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0020" name="Rectangle 4"/>
          <p:cNvSpPr>
            <a:spLocks/>
          </p:cNvSpPr>
          <p:nvPr/>
        </p:nvSpPr>
        <p:spPr bwMode="auto">
          <a:xfrm>
            <a:off x="1828800" y="920750"/>
            <a:ext cx="25527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Gill Sans"/>
              </a:rPr>
              <a:t>SPT focal plane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Gill Sans"/>
              </a:rPr>
              <a:t>(960 detectors at 0.25 K)</a:t>
            </a:r>
          </a:p>
        </p:txBody>
      </p:sp>
      <p:pic>
        <p:nvPicPr>
          <p:cNvPr id="4700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38" y="3455989"/>
            <a:ext cx="2455862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0022" name="Line 6"/>
          <p:cNvSpPr>
            <a:spLocks noChangeShapeType="1"/>
          </p:cNvSpPr>
          <p:nvPr/>
        </p:nvSpPr>
        <p:spPr bwMode="auto">
          <a:xfrm>
            <a:off x="3082926" y="2428875"/>
            <a:ext cx="1738313" cy="11191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0023" name="Line 7"/>
          <p:cNvSpPr>
            <a:spLocks noChangeShapeType="1"/>
          </p:cNvSpPr>
          <p:nvPr/>
        </p:nvSpPr>
        <p:spPr bwMode="auto">
          <a:xfrm>
            <a:off x="2571750" y="2690813"/>
            <a:ext cx="762000" cy="14287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0024" name="Rectangle 8"/>
          <p:cNvSpPr>
            <a:spLocks/>
          </p:cNvSpPr>
          <p:nvPr/>
        </p:nvSpPr>
        <p:spPr bwMode="auto">
          <a:xfrm>
            <a:off x="3624263" y="5929313"/>
            <a:ext cx="13716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Gill Sans"/>
              </a:rPr>
              <a:t>Wedge with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Gill Sans"/>
              </a:rPr>
              <a:t>160 detectors</a:t>
            </a:r>
          </a:p>
        </p:txBody>
      </p:sp>
      <p:pic>
        <p:nvPicPr>
          <p:cNvPr id="4700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14" y="2089151"/>
            <a:ext cx="2535237" cy="2339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0026" name="Line 10"/>
          <p:cNvSpPr>
            <a:spLocks noChangeShapeType="1"/>
          </p:cNvSpPr>
          <p:nvPr/>
        </p:nvSpPr>
        <p:spPr bwMode="auto">
          <a:xfrm rot="10800000" flipH="1">
            <a:off x="4881564" y="2641600"/>
            <a:ext cx="1381125" cy="20843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0027" name="Line 11"/>
          <p:cNvSpPr>
            <a:spLocks noChangeShapeType="1"/>
          </p:cNvSpPr>
          <p:nvPr/>
        </p:nvSpPr>
        <p:spPr bwMode="auto">
          <a:xfrm rot="10800000" flipH="1">
            <a:off x="4857750" y="4025900"/>
            <a:ext cx="2178050" cy="736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0028" name="Rectangle 12"/>
          <p:cNvSpPr>
            <a:spLocks/>
          </p:cNvSpPr>
          <p:nvPr/>
        </p:nvSpPr>
        <p:spPr bwMode="auto">
          <a:xfrm>
            <a:off x="4800601" y="1130301"/>
            <a:ext cx="4035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Gill Sans"/>
              </a:rPr>
              <a:t>Detector: 5-mm diameter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Gill Sans"/>
              </a:rPr>
              <a:t>“spiderweb” that absorbs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Gill Sans"/>
              </a:rPr>
              <a:t>microwaves</a:t>
            </a:r>
          </a:p>
        </p:txBody>
      </p:sp>
      <p:pic>
        <p:nvPicPr>
          <p:cNvPr id="47002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9" y="4152901"/>
            <a:ext cx="2187575" cy="2187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0030" name="Line 14"/>
          <p:cNvSpPr>
            <a:spLocks noChangeShapeType="1"/>
          </p:cNvSpPr>
          <p:nvPr/>
        </p:nvSpPr>
        <p:spPr bwMode="auto">
          <a:xfrm rot="10800000">
            <a:off x="6918326" y="3225801"/>
            <a:ext cx="2282825" cy="13446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0031" name="Line 15"/>
          <p:cNvSpPr>
            <a:spLocks noChangeShapeType="1"/>
          </p:cNvSpPr>
          <p:nvPr/>
        </p:nvSpPr>
        <p:spPr bwMode="auto">
          <a:xfrm rot="10800000">
            <a:off x="6869114" y="3344864"/>
            <a:ext cx="1392237" cy="24844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0032" name="Rectangle 16"/>
          <p:cNvSpPr>
            <a:spLocks/>
          </p:cNvSpPr>
          <p:nvPr/>
        </p:nvSpPr>
        <p:spPr bwMode="auto">
          <a:xfrm>
            <a:off x="7543801" y="5594350"/>
            <a:ext cx="251936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Gill Sans"/>
              </a:rPr>
              <a:t>TES 25 </a:t>
            </a:r>
            <a:r>
              <a:rPr lang="en-US" altLang="en-US" sz="2000">
                <a:solidFill>
                  <a:srgbClr val="002060"/>
                </a:solidFill>
                <a:latin typeface="Symbol" pitchFamily="18" charset="2"/>
                <a:cs typeface="Times New Roman" pitchFamily="18" charset="0"/>
                <a:sym typeface="Gill Sans"/>
              </a:rPr>
              <a:t>m</a:t>
            </a:r>
            <a:r>
              <a:rPr lang="en-US" altLang="en-US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Gill Sans"/>
              </a:rPr>
              <a:t>m across</a:t>
            </a:r>
          </a:p>
        </p:txBody>
      </p:sp>
      <p:grpSp>
        <p:nvGrpSpPr>
          <p:cNvPr id="470033" name="Group 17"/>
          <p:cNvGrpSpPr>
            <a:grpSpLocks/>
          </p:cNvGrpSpPr>
          <p:nvPr/>
        </p:nvGrpSpPr>
        <p:grpSpPr bwMode="auto">
          <a:xfrm>
            <a:off x="1524001" y="6342064"/>
            <a:ext cx="1616075" cy="650875"/>
            <a:chOff x="0" y="0"/>
            <a:chExt cx="1448" cy="583"/>
          </a:xfrm>
        </p:grpSpPr>
        <p:sp>
          <p:nvSpPr>
            <p:cNvPr id="470034" name="Rectangle 18"/>
            <p:cNvSpPr>
              <a:spLocks/>
            </p:cNvSpPr>
            <p:nvPr/>
          </p:nvSpPr>
          <p:spPr bwMode="auto">
            <a:xfrm>
              <a:off x="0" y="0"/>
              <a:ext cx="1448" cy="5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  <a:cs typeface="Arial"/>
              </a:endParaRPr>
            </a:p>
          </p:txBody>
        </p:sp>
        <p:pic>
          <p:nvPicPr>
            <p:cNvPr id="470035" name="Picture 1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48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343400" y="6489322"/>
            <a:ext cx="354616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 Hsiao-Mei Cho, SLAC</a:t>
            </a: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4770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/>
          </p:cNvSpPr>
          <p:nvPr/>
        </p:nvSpPr>
        <p:spPr bwMode="auto">
          <a:xfrm>
            <a:off x="1555750" y="244476"/>
            <a:ext cx="91122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64293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Helvetica Neue Light" pitchFamily="-80" charset="0"/>
              </a:rPr>
              <a:t>SPT-3G (2017)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990600"/>
            <a:ext cx="4845500" cy="34747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05084" y="4953002"/>
            <a:ext cx="29674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Gill Sans" pitchFamily="-32" charset="0"/>
              </a:rPr>
              <a:t>16,000 TESs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Gill Sans" pitchFamily="-32" charset="0"/>
              </a:rPr>
              <a:t>Multiplexing factor 68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Gill Sans" pitchFamily="-32" charset="0"/>
              </a:rPr>
              <a:t>24,000 SQUIDs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91000" y="4572002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Argonne National Laboratory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10400" y="6381689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 Hsiao-Mei Cho, SLAC</a:t>
            </a:r>
          </a:p>
        </p:txBody>
      </p:sp>
    </p:spTree>
    <p:extLst>
      <p:ext uri="{BB962C8B-B14F-4D97-AF65-F5344CB8AC3E}">
        <p14:creationId xmlns:p14="http://schemas.microsoft.com/office/powerpoint/2010/main" val="1538215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6"/>
          <p:cNvSpPr txBox="1">
            <a:spLocks noChangeArrowheads="1"/>
          </p:cNvSpPr>
          <p:nvPr/>
        </p:nvSpPr>
        <p:spPr bwMode="auto">
          <a:xfrm>
            <a:off x="4851400" y="57150"/>
            <a:ext cx="152558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Comic Sans MS" panose="030F0702030302020204" pitchFamily="66" charset="0"/>
              </a:rPr>
              <a:t>dc SQUID</a:t>
            </a:r>
            <a:endParaRPr lang="en-US" altLang="en-US" sz="2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771" name="TextBox 14"/>
          <p:cNvSpPr txBox="1">
            <a:spLocks noChangeArrowheads="1"/>
          </p:cNvSpPr>
          <p:nvPr/>
        </p:nvSpPr>
        <p:spPr bwMode="auto">
          <a:xfrm flipH="1">
            <a:off x="1308100" y="457200"/>
            <a:ext cx="968375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702030302020204" pitchFamily="66" charset="0"/>
              </a:rPr>
              <a:t>A dc SQUID consists of two junctions embedded in a superconducting loop </a:t>
            </a:r>
          </a:p>
        </p:txBody>
      </p:sp>
      <p:graphicFrame>
        <p:nvGraphicFramePr>
          <p:cNvPr id="32772" name="Object 27"/>
          <p:cNvGraphicFramePr>
            <a:graphicFrameLocks noChangeAspect="1"/>
          </p:cNvGraphicFramePr>
          <p:nvPr/>
        </p:nvGraphicFramePr>
        <p:xfrm>
          <a:off x="2030413" y="3522663"/>
          <a:ext cx="150812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0" name="Equation" r:id="rId4" imgW="1270000" imgH="508000" progId="Equation.DSMT4">
                  <p:embed/>
                </p:oleObj>
              </mc:Choice>
              <mc:Fallback>
                <p:oleObj name="Equation" r:id="rId4" imgW="1270000" imgH="508000" progId="Equation.DSMT4">
                  <p:embed/>
                  <p:pic>
                    <p:nvPicPr>
                      <p:cNvPr id="32772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0413" y="3522663"/>
                        <a:ext cx="1508125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3" name="Rectangle 83"/>
          <p:cNvSpPr>
            <a:spLocks noChangeArrowheads="1"/>
          </p:cNvSpPr>
          <p:nvPr/>
        </p:nvSpPr>
        <p:spPr bwMode="auto">
          <a:xfrm rot="5400000">
            <a:off x="1527175" y="1795463"/>
            <a:ext cx="685800" cy="3048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2774" name="Text Box 38"/>
          <p:cNvSpPr txBox="1">
            <a:spLocks noChangeArrowheads="1"/>
          </p:cNvSpPr>
          <p:nvPr/>
        </p:nvSpPr>
        <p:spPr bwMode="auto">
          <a:xfrm>
            <a:off x="2995613" y="1751013"/>
            <a:ext cx="50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ourier New" panose="02070309020205020404" pitchFamily="49" charset="0"/>
              </a:rPr>
              <a:t>I</a:t>
            </a:r>
            <a:r>
              <a:rPr lang="en-US" altLang="en-US" sz="1800" b="1" baseline="-25000">
                <a:latin typeface="Courier New" panose="02070309020205020404" pitchFamily="49" charset="0"/>
              </a:rPr>
              <a:t>c2</a:t>
            </a:r>
          </a:p>
        </p:txBody>
      </p:sp>
      <p:sp>
        <p:nvSpPr>
          <p:cNvPr id="32775" name="Rectangle 81"/>
          <p:cNvSpPr>
            <a:spLocks noChangeArrowheads="1"/>
          </p:cNvSpPr>
          <p:nvPr/>
        </p:nvSpPr>
        <p:spPr bwMode="auto">
          <a:xfrm rot="5400000">
            <a:off x="1755775" y="1795463"/>
            <a:ext cx="228600" cy="304800"/>
          </a:xfrm>
          <a:prstGeom prst="rect">
            <a:avLst/>
          </a:prstGeom>
          <a:solidFill>
            <a:srgbClr val="EEEBB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2776" name="Rectangle 89"/>
          <p:cNvSpPr>
            <a:spLocks noChangeArrowheads="1"/>
          </p:cNvSpPr>
          <p:nvPr/>
        </p:nvSpPr>
        <p:spPr bwMode="auto">
          <a:xfrm rot="5400000">
            <a:off x="2454275" y="1808163"/>
            <a:ext cx="660400" cy="3048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2777" name="Rectangle 91"/>
          <p:cNvSpPr>
            <a:spLocks noChangeArrowheads="1"/>
          </p:cNvSpPr>
          <p:nvPr/>
        </p:nvSpPr>
        <p:spPr bwMode="auto">
          <a:xfrm>
            <a:off x="1717675" y="1376363"/>
            <a:ext cx="1219200" cy="2540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2778" name="Rectangle 93"/>
          <p:cNvSpPr>
            <a:spLocks noChangeArrowheads="1"/>
          </p:cNvSpPr>
          <p:nvPr/>
        </p:nvSpPr>
        <p:spPr bwMode="auto">
          <a:xfrm>
            <a:off x="1717675" y="2290763"/>
            <a:ext cx="1219200" cy="228600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2779" name="Rectangle 94"/>
          <p:cNvSpPr>
            <a:spLocks noChangeArrowheads="1"/>
          </p:cNvSpPr>
          <p:nvPr/>
        </p:nvSpPr>
        <p:spPr bwMode="auto">
          <a:xfrm>
            <a:off x="2022475" y="1630363"/>
            <a:ext cx="609600" cy="66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2780" name="Rectangle 95"/>
          <p:cNvSpPr>
            <a:spLocks noChangeArrowheads="1"/>
          </p:cNvSpPr>
          <p:nvPr/>
        </p:nvSpPr>
        <p:spPr bwMode="auto">
          <a:xfrm>
            <a:off x="1717675" y="1376363"/>
            <a:ext cx="12192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2781" name="Rectangle 84"/>
          <p:cNvSpPr>
            <a:spLocks noChangeArrowheads="1"/>
          </p:cNvSpPr>
          <p:nvPr/>
        </p:nvSpPr>
        <p:spPr bwMode="auto">
          <a:xfrm rot="5400000">
            <a:off x="2670175" y="1795463"/>
            <a:ext cx="228600" cy="304800"/>
          </a:xfrm>
          <a:prstGeom prst="rect">
            <a:avLst/>
          </a:prstGeom>
          <a:solidFill>
            <a:srgbClr val="EEEBB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2782" name="Line 113"/>
          <p:cNvSpPr>
            <a:spLocks noChangeShapeType="1"/>
          </p:cNvSpPr>
          <p:nvPr/>
        </p:nvSpPr>
        <p:spPr bwMode="auto">
          <a:xfrm>
            <a:off x="2330450" y="1223963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3" name="Oval 114"/>
          <p:cNvSpPr>
            <a:spLocks noChangeArrowheads="1"/>
          </p:cNvSpPr>
          <p:nvPr/>
        </p:nvSpPr>
        <p:spPr bwMode="auto">
          <a:xfrm>
            <a:off x="2290763" y="1147763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2784" name="Oval 115"/>
          <p:cNvSpPr>
            <a:spLocks noChangeArrowheads="1"/>
          </p:cNvSpPr>
          <p:nvPr/>
        </p:nvSpPr>
        <p:spPr bwMode="auto">
          <a:xfrm>
            <a:off x="2293938" y="2671763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2785" name="Line 116"/>
          <p:cNvSpPr>
            <a:spLocks noChangeShapeType="1"/>
          </p:cNvSpPr>
          <p:nvPr/>
        </p:nvSpPr>
        <p:spPr bwMode="auto">
          <a:xfrm>
            <a:off x="2330450" y="2519363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6" name="Text Box 40"/>
          <p:cNvSpPr txBox="1">
            <a:spLocks noChangeArrowheads="1"/>
          </p:cNvSpPr>
          <p:nvPr/>
        </p:nvSpPr>
        <p:spPr bwMode="auto">
          <a:xfrm>
            <a:off x="928688" y="1017588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ourier New" panose="02070309020205020404" pitchFamily="49" charset="0"/>
                <a:sym typeface="Symbol" panose="05050102010706020507" pitchFamily="18" charset="2"/>
              </a:rPr>
              <a:t></a:t>
            </a:r>
            <a:endParaRPr lang="en-US" altLang="en-US" sz="1800" b="1" baseline="-25000">
              <a:latin typeface="Courier New" panose="02070309020205020404" pitchFamily="49" charset="0"/>
              <a:sym typeface="Symbol" panose="05050102010706020507" pitchFamily="18" charset="2"/>
            </a:endParaRPr>
          </a:p>
        </p:txBody>
      </p:sp>
      <p:sp>
        <p:nvSpPr>
          <p:cNvPr id="32787" name="Line 42"/>
          <p:cNvSpPr>
            <a:spLocks noChangeShapeType="1"/>
          </p:cNvSpPr>
          <p:nvPr/>
        </p:nvSpPr>
        <p:spPr bwMode="auto">
          <a:xfrm>
            <a:off x="1298575" y="1250950"/>
            <a:ext cx="1060450" cy="6175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2788" name="Object 31"/>
          <p:cNvGraphicFramePr>
            <a:graphicFrameLocks noChangeAspect="1"/>
          </p:cNvGraphicFramePr>
          <p:nvPr/>
        </p:nvGraphicFramePr>
        <p:xfrm>
          <a:off x="7086600" y="1068388"/>
          <a:ext cx="2420938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" name="Equation" r:id="rId6" imgW="1333500" imgH="482600" progId="Equation.DSMT4">
                  <p:embed/>
                </p:oleObj>
              </mc:Choice>
              <mc:Fallback>
                <p:oleObj name="Equation" r:id="rId6" imgW="1333500" imgH="482600" progId="Equation.DSMT4">
                  <p:embed/>
                  <p:pic>
                    <p:nvPicPr>
                      <p:cNvPr id="32788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1068388"/>
                        <a:ext cx="2420938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89" name="Object 5"/>
          <p:cNvGraphicFramePr>
            <a:graphicFrameLocks noChangeAspect="1"/>
          </p:cNvGraphicFramePr>
          <p:nvPr/>
        </p:nvGraphicFramePr>
        <p:xfrm>
          <a:off x="6397625" y="3522663"/>
          <a:ext cx="3109913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2" name="Equation" r:id="rId8" imgW="2336800" imgH="482600" progId="Equation.DSMT4">
                  <p:embed/>
                </p:oleObj>
              </mc:Choice>
              <mc:Fallback>
                <p:oleObj name="Equation" r:id="rId8" imgW="2336800" imgH="482600" progId="Equation.DSMT4">
                  <p:embed/>
                  <p:pic>
                    <p:nvPicPr>
                      <p:cNvPr id="3278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625" y="3522663"/>
                        <a:ext cx="3109913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90" name="Object 7"/>
          <p:cNvGraphicFramePr>
            <a:graphicFrameLocks noChangeAspect="1"/>
          </p:cNvGraphicFramePr>
          <p:nvPr/>
        </p:nvGraphicFramePr>
        <p:xfrm>
          <a:off x="3962400" y="1319213"/>
          <a:ext cx="2427288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3" name="Equation" r:id="rId10" imgW="1358900" imgH="228600" progId="Equation.DSMT4">
                  <p:embed/>
                </p:oleObj>
              </mc:Choice>
              <mc:Fallback>
                <p:oleObj name="Equation" r:id="rId10" imgW="1358900" imgH="228600" progId="Equation.DSMT4">
                  <p:embed/>
                  <p:pic>
                    <p:nvPicPr>
                      <p:cNvPr id="3279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1319213"/>
                        <a:ext cx="2427288" cy="40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91" name="TextBox 14"/>
          <p:cNvSpPr txBox="1">
            <a:spLocks noChangeArrowheads="1"/>
          </p:cNvSpPr>
          <p:nvPr/>
        </p:nvSpPr>
        <p:spPr bwMode="auto">
          <a:xfrm flipH="1">
            <a:off x="1166813" y="3067050"/>
            <a:ext cx="4081462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Symmetric SQUID </a:t>
            </a:r>
            <a:r>
              <a:rPr lang="en-US" altLang="en-US" sz="1600">
                <a:latin typeface="Comic Sans MS" panose="030F0702030302020204" pitchFamily="66" charset="0"/>
                <a:sym typeface="Symbol" panose="05050102010706020507" pitchFamily="18" charset="2"/>
              </a:rPr>
              <a:t>  </a:t>
            </a:r>
            <a:r>
              <a:rPr lang="en-US" altLang="en-US" sz="1600">
                <a:latin typeface="Comic Sans MS" panose="030F0702030302020204" pitchFamily="66" charset="0"/>
              </a:rPr>
              <a:t>I</a:t>
            </a:r>
            <a:r>
              <a:rPr lang="en-US" altLang="en-US" sz="1600" baseline="-25000">
                <a:latin typeface="Comic Sans MS" panose="030F0702030302020204" pitchFamily="66" charset="0"/>
              </a:rPr>
              <a:t>c1 </a:t>
            </a:r>
            <a:r>
              <a:rPr lang="en-US" altLang="en-US" sz="1600">
                <a:latin typeface="Comic Sans MS" panose="030F0702030302020204" pitchFamily="66" charset="0"/>
              </a:rPr>
              <a:t>= I</a:t>
            </a:r>
            <a:r>
              <a:rPr lang="en-US" altLang="en-US" sz="1600" baseline="-25000">
                <a:latin typeface="Comic Sans MS" panose="030F0702030302020204" pitchFamily="66" charset="0"/>
              </a:rPr>
              <a:t>c2 </a:t>
            </a:r>
            <a:r>
              <a:rPr lang="en-US" altLang="en-US" sz="1600">
                <a:latin typeface="Comic Sans MS" panose="030F0702030302020204" pitchFamily="66" charset="0"/>
              </a:rPr>
              <a:t>= I</a:t>
            </a:r>
            <a:r>
              <a:rPr lang="en-US" altLang="en-US" sz="1600" baseline="-2500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32792" name="TextBox 14"/>
          <p:cNvSpPr txBox="1">
            <a:spLocks noChangeArrowheads="1"/>
          </p:cNvSpPr>
          <p:nvPr/>
        </p:nvSpPr>
        <p:spPr bwMode="auto">
          <a:xfrm flipH="1">
            <a:off x="6200775" y="3021013"/>
            <a:ext cx="40814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Asymmetric SQUID </a:t>
            </a:r>
            <a:r>
              <a:rPr lang="en-US" altLang="en-US" sz="1600">
                <a:latin typeface="Comic Sans MS" panose="030F0702030302020204" pitchFamily="66" charset="0"/>
                <a:sym typeface="Symbol" panose="05050102010706020507" pitchFamily="18" charset="2"/>
              </a:rPr>
              <a:t>  </a:t>
            </a:r>
            <a:r>
              <a:rPr lang="en-US" altLang="en-US" sz="1600">
                <a:latin typeface="Comic Sans MS" panose="030F0702030302020204" pitchFamily="66" charset="0"/>
              </a:rPr>
              <a:t>I</a:t>
            </a:r>
            <a:r>
              <a:rPr lang="en-US" altLang="en-US" sz="1600" baseline="-25000">
                <a:latin typeface="Comic Sans MS" panose="030F0702030302020204" pitchFamily="66" charset="0"/>
              </a:rPr>
              <a:t>c1 </a:t>
            </a:r>
            <a:r>
              <a:rPr lang="en-US" altLang="en-US" sz="1600">
                <a:latin typeface="Comic Sans MS" panose="030F0702030302020204" pitchFamily="66" charset="0"/>
                <a:sym typeface="Symbol" panose="05050102010706020507" pitchFamily="18" charset="2"/>
              </a:rPr>
              <a:t>&gt;</a:t>
            </a:r>
            <a:r>
              <a:rPr lang="en-US" altLang="en-US" sz="1600">
                <a:latin typeface="Comic Sans MS" panose="030F0702030302020204" pitchFamily="66" charset="0"/>
              </a:rPr>
              <a:t> I</a:t>
            </a:r>
            <a:r>
              <a:rPr lang="en-US" altLang="en-US" sz="1600" baseline="-25000">
                <a:latin typeface="Comic Sans MS" panose="030F0702030302020204" pitchFamily="66" charset="0"/>
              </a:rPr>
              <a:t>c2</a:t>
            </a:r>
          </a:p>
        </p:txBody>
      </p:sp>
      <p:sp>
        <p:nvSpPr>
          <p:cNvPr id="32793" name="Text Box 38"/>
          <p:cNvSpPr txBox="1">
            <a:spLocks noChangeArrowheads="1"/>
          </p:cNvSpPr>
          <p:nvPr/>
        </p:nvSpPr>
        <p:spPr bwMode="auto">
          <a:xfrm>
            <a:off x="1225550" y="1736725"/>
            <a:ext cx="50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ourier New" panose="02070309020205020404" pitchFamily="49" charset="0"/>
              </a:rPr>
              <a:t>I</a:t>
            </a:r>
            <a:r>
              <a:rPr lang="en-US" altLang="en-US" sz="1800" b="1" baseline="-25000">
                <a:latin typeface="Courier New" panose="02070309020205020404" pitchFamily="49" charset="0"/>
              </a:rPr>
              <a:t>c1</a:t>
            </a:r>
          </a:p>
        </p:txBody>
      </p:sp>
      <p:sp>
        <p:nvSpPr>
          <p:cNvPr id="32794" name="TextBox 37"/>
          <p:cNvSpPr txBox="1">
            <a:spLocks noChangeArrowheads="1"/>
          </p:cNvSpPr>
          <p:nvPr/>
        </p:nvSpPr>
        <p:spPr bwMode="auto">
          <a:xfrm>
            <a:off x="2101850" y="6369050"/>
            <a:ext cx="1670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Applied flux (</a:t>
            </a:r>
            <a:r>
              <a:rPr lang="en-US" altLang="en-US" sz="1600" b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</a:t>
            </a:r>
            <a:r>
              <a:rPr lang="en-US" altLang="en-US" sz="1600" b="1" baseline="-25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95" name="TextBox 38"/>
          <p:cNvSpPr txBox="1">
            <a:spLocks noChangeArrowheads="1"/>
          </p:cNvSpPr>
          <p:nvPr/>
        </p:nvSpPr>
        <p:spPr bwMode="auto">
          <a:xfrm>
            <a:off x="7194550" y="6397625"/>
            <a:ext cx="16700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Applied flux (</a:t>
            </a:r>
            <a:r>
              <a:rPr lang="en-US" altLang="en-US" sz="1600" b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</a:t>
            </a:r>
            <a:r>
              <a:rPr lang="en-US" altLang="en-US" sz="1600" b="1" baseline="-25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2796" name="Object 4"/>
          <p:cNvGraphicFramePr>
            <a:graphicFrameLocks noChangeAspect="1"/>
          </p:cNvGraphicFramePr>
          <p:nvPr/>
        </p:nvGraphicFramePr>
        <p:xfrm>
          <a:off x="6149975" y="4041775"/>
          <a:ext cx="3482975" cy="266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4" name="Graph" r:id="rId12" imgW="3932481" imgH="3006861" progId="Origin95.Graph">
                  <p:embed/>
                </p:oleObj>
              </mc:Choice>
              <mc:Fallback>
                <p:oleObj name="Graph" r:id="rId12" imgW="3932481" imgH="3006861" progId="Origin95.Graph">
                  <p:embed/>
                  <p:pic>
                    <p:nvPicPr>
                      <p:cNvPr id="327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9975" y="4041775"/>
                        <a:ext cx="3482975" cy="2665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97" name="TextBox 40"/>
          <p:cNvSpPr txBox="1">
            <a:spLocks noChangeArrowheads="1"/>
          </p:cNvSpPr>
          <p:nvPr/>
        </p:nvSpPr>
        <p:spPr bwMode="auto">
          <a:xfrm rot="-5400000">
            <a:off x="387351" y="5083175"/>
            <a:ext cx="18986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Critical current (</a:t>
            </a:r>
            <a:r>
              <a:rPr lang="en-US" altLang="en-US" sz="160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I</a:t>
            </a:r>
            <a:r>
              <a:rPr lang="en-US" altLang="en-US" sz="1600" baseline="-2500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98" name="TextBox 41"/>
          <p:cNvSpPr txBox="1">
            <a:spLocks noChangeArrowheads="1"/>
          </p:cNvSpPr>
          <p:nvPr/>
        </p:nvSpPr>
        <p:spPr bwMode="auto">
          <a:xfrm rot="-5400000">
            <a:off x="5279232" y="5112544"/>
            <a:ext cx="18986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Critical current (</a:t>
            </a:r>
            <a:r>
              <a:rPr lang="en-US" altLang="en-US" sz="160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I</a:t>
            </a:r>
            <a:r>
              <a:rPr lang="en-US" altLang="en-US" sz="1600" baseline="-2500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99" name="TextBox 5"/>
          <p:cNvSpPr txBox="1">
            <a:spLocks noChangeArrowheads="1"/>
          </p:cNvSpPr>
          <p:nvPr/>
        </p:nvSpPr>
        <p:spPr bwMode="auto">
          <a:xfrm>
            <a:off x="10372725" y="4860925"/>
            <a:ext cx="11969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702030302020204" pitchFamily="66" charset="0"/>
              </a:rPr>
              <a:t>Modulation reduced</a:t>
            </a:r>
          </a:p>
        </p:txBody>
      </p:sp>
      <p:sp>
        <p:nvSpPr>
          <p:cNvPr id="32800" name="TextBox 43"/>
          <p:cNvSpPr txBox="1">
            <a:spLocks noChangeArrowheads="1"/>
          </p:cNvSpPr>
          <p:nvPr/>
        </p:nvSpPr>
        <p:spPr bwMode="auto">
          <a:xfrm>
            <a:off x="9312275" y="4521200"/>
            <a:ext cx="793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I</a:t>
            </a:r>
            <a:r>
              <a:rPr lang="en-US" altLang="en-US" sz="1600" baseline="-25000">
                <a:latin typeface="Comic Sans MS" panose="030F0702030302020204" pitchFamily="66" charset="0"/>
              </a:rPr>
              <a:t>c1</a:t>
            </a:r>
            <a:r>
              <a:rPr lang="en-US" altLang="en-US" sz="1600">
                <a:latin typeface="Comic Sans MS" panose="030F0702030302020204" pitchFamily="66" charset="0"/>
              </a:rPr>
              <a:t>+I</a:t>
            </a:r>
            <a:r>
              <a:rPr lang="en-US" altLang="en-US" sz="1600" baseline="-25000">
                <a:latin typeface="Comic Sans MS" panose="030F0702030302020204" pitchFamily="66" charset="0"/>
              </a:rPr>
              <a:t>c2</a:t>
            </a:r>
          </a:p>
        </p:txBody>
      </p:sp>
      <p:sp>
        <p:nvSpPr>
          <p:cNvPr id="32801" name="TextBox 44"/>
          <p:cNvSpPr txBox="1">
            <a:spLocks noChangeArrowheads="1"/>
          </p:cNvSpPr>
          <p:nvPr/>
        </p:nvSpPr>
        <p:spPr bwMode="auto">
          <a:xfrm>
            <a:off x="9385300" y="5214938"/>
            <a:ext cx="793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I</a:t>
            </a:r>
            <a:r>
              <a:rPr lang="en-US" altLang="en-US" sz="1600" baseline="-25000">
                <a:latin typeface="Comic Sans MS" panose="030F0702030302020204" pitchFamily="66" charset="0"/>
              </a:rPr>
              <a:t>c1</a:t>
            </a:r>
            <a:r>
              <a:rPr lang="en-US" altLang="en-US" sz="1600">
                <a:latin typeface="Comic Sans MS" panose="030F0702030302020204" pitchFamily="66" charset="0"/>
              </a:rPr>
              <a:t>-I</a:t>
            </a:r>
            <a:r>
              <a:rPr lang="en-US" altLang="en-US" sz="1600" baseline="-25000">
                <a:latin typeface="Comic Sans MS" panose="030F0702030302020204" pitchFamily="66" charset="0"/>
              </a:rPr>
              <a:t>c2</a:t>
            </a:r>
          </a:p>
        </p:txBody>
      </p:sp>
      <p:sp>
        <p:nvSpPr>
          <p:cNvPr id="32802" name="TextBox 47"/>
          <p:cNvSpPr txBox="1">
            <a:spLocks noChangeArrowheads="1"/>
          </p:cNvSpPr>
          <p:nvPr/>
        </p:nvSpPr>
        <p:spPr bwMode="auto">
          <a:xfrm>
            <a:off x="4306888" y="5214938"/>
            <a:ext cx="11874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702030302020204" pitchFamily="66" charset="0"/>
              </a:rPr>
              <a:t>Modulates to zero</a:t>
            </a:r>
          </a:p>
        </p:txBody>
      </p:sp>
      <p:sp>
        <p:nvSpPr>
          <p:cNvPr id="32803" name="TextBox 48"/>
          <p:cNvSpPr txBox="1">
            <a:spLocks noChangeArrowheads="1"/>
          </p:cNvSpPr>
          <p:nvPr/>
        </p:nvSpPr>
        <p:spPr bwMode="auto">
          <a:xfrm>
            <a:off x="7283450" y="5732463"/>
            <a:ext cx="1579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702030302020204" pitchFamily="66" charset="0"/>
              </a:rPr>
              <a:t>(I</a:t>
            </a:r>
            <a:r>
              <a:rPr lang="en-US" altLang="en-US" sz="1400" baseline="-25000">
                <a:latin typeface="Comic Sans MS" panose="030F0702030302020204" pitchFamily="66" charset="0"/>
              </a:rPr>
              <a:t>c1</a:t>
            </a:r>
            <a:r>
              <a:rPr lang="en-US" altLang="en-US" sz="1400">
                <a:latin typeface="Comic Sans MS" panose="030F0702030302020204" pitchFamily="66" charset="0"/>
              </a:rPr>
              <a:t>=1.5, I</a:t>
            </a:r>
            <a:r>
              <a:rPr lang="en-US" altLang="en-US" sz="1400" baseline="-25000">
                <a:latin typeface="Comic Sans MS" panose="030F0702030302020204" pitchFamily="66" charset="0"/>
              </a:rPr>
              <a:t>c2</a:t>
            </a:r>
            <a:r>
              <a:rPr lang="en-US" altLang="en-US" sz="1400">
                <a:latin typeface="Comic Sans MS" panose="030F0702030302020204" pitchFamily="66" charset="0"/>
              </a:rPr>
              <a:t>=0.5)</a:t>
            </a:r>
            <a:r>
              <a:rPr lang="en-US" altLang="en-US" sz="1400" baseline="-250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32804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3984625"/>
            <a:ext cx="35210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55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4" grpId="0" animBg="1"/>
      <p:bldP spid="32791" grpId="0"/>
      <p:bldP spid="32792" grpId="0"/>
      <p:bldP spid="32794" grpId="0"/>
      <p:bldP spid="32795" grpId="0"/>
      <p:bldP spid="32797" grpId="0"/>
      <p:bldP spid="32798" grpId="0"/>
      <p:bldP spid="32799" grpId="0"/>
      <p:bldP spid="32800" grpId="0"/>
      <p:bldP spid="32801" grpId="0"/>
      <p:bldP spid="32802" grpId="0"/>
      <p:bldP spid="3280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The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Axion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0" y="1371600"/>
            <a:ext cx="4495800" cy="1905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rgbClr val="000066"/>
                </a:solidFill>
                <a:latin typeface="Times New Roman" pitchFamily="18" charset="0"/>
              </a:rPr>
              <a:t>Neutrinos 			0.6%</a:t>
            </a:r>
          </a:p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rgbClr val="000066"/>
                </a:solidFill>
                <a:latin typeface="Times New Roman" pitchFamily="18" charset="0"/>
              </a:rPr>
              <a:t>Baryons (ordinary matter)               	4.6%</a:t>
            </a:r>
          </a:p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rgbClr val="000066"/>
                </a:solidFill>
                <a:latin typeface="Times New Roman" pitchFamily="18" charset="0"/>
              </a:rPr>
              <a:t>Dark Energy (DE) 	             68.0%</a:t>
            </a:r>
          </a:p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</a:rPr>
              <a:t>Cold Dark Matter (CDM)	             26.8%</a:t>
            </a:r>
          </a:p>
          <a:p>
            <a:pPr eaLnBrk="1" hangingPunct="1">
              <a:buFontTx/>
              <a:buNone/>
            </a:pP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43716" name="Text Box 4"/>
          <p:cNvSpPr txBox="1">
            <a:spLocks noChangeArrowheads="1"/>
          </p:cNvSpPr>
          <p:nvPr/>
        </p:nvSpPr>
        <p:spPr bwMode="auto">
          <a:xfrm>
            <a:off x="2438400" y="4619626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80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3600" y="3352801"/>
            <a:ext cx="8031480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fontAlgn="base">
              <a:spcAft>
                <a:spcPts val="600"/>
              </a:spcAft>
              <a:buClr>
                <a:srgbClr val="FF0000"/>
              </a:buClr>
              <a:buFont typeface="Arial" pitchFamily="34" charset="0"/>
              <a:buChar char="•"/>
              <a:tabLst>
                <a:tab pos="287338" algn="l"/>
              </a:tabLst>
              <a:defRPr/>
            </a:pP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Arial"/>
                <a:sym typeface="Symbol" pitchFamily="18" charset="2"/>
              </a:rPr>
              <a:t>A highly motivated candidate particle for CDM is the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Arial"/>
                <a:sym typeface="Symbol" pitchFamily="18" charset="2"/>
              </a:rPr>
              <a:t>axion</a:t>
            </a: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Arial"/>
                <a:sym typeface="Symbol" pitchFamily="18" charset="2"/>
              </a:rPr>
              <a:t>. </a:t>
            </a:r>
          </a:p>
          <a:p>
            <a:pPr indent="177800" fontAlgn="base">
              <a:spcAft>
                <a:spcPts val="600"/>
              </a:spcAft>
              <a:buClr>
                <a:srgbClr val="FF0000"/>
              </a:buClr>
              <a:buFont typeface="Arial" pitchFamily="34" charset="0"/>
              <a:buChar char="•"/>
              <a:tabLst>
                <a:tab pos="287338" algn="l"/>
              </a:tabLst>
              <a:defRPr/>
            </a:pP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Arial"/>
                <a:sym typeface="Symbol" pitchFamily="18" charset="2"/>
              </a:rPr>
              <a:t>The </a:t>
            </a:r>
            <a:r>
              <a:rPr lang="en-US" sz="2000" dirty="0" err="1">
                <a:solidFill>
                  <a:srgbClr val="000066"/>
                </a:solidFill>
                <a:latin typeface="Times New Roman" pitchFamily="18" charset="0"/>
                <a:cs typeface="Arial"/>
                <a:sym typeface="Symbol" pitchFamily="18" charset="2"/>
              </a:rPr>
              <a:t>axion</a:t>
            </a: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Arial"/>
                <a:sym typeface="Symbol" pitchFamily="18" charset="2"/>
              </a:rPr>
              <a:t> is a hypothetical elementary particle postulated by the Peccei–Quinn theory in 1977 to resolve the strong CP (charge conjugation and parity) problem in QCD (quantum chromodynamics).</a:t>
            </a:r>
          </a:p>
          <a:p>
            <a:pPr indent="177800" fontAlgn="base">
              <a:spcAft>
                <a:spcPts val="600"/>
              </a:spcAft>
              <a:buClr>
                <a:srgbClr val="FF0000"/>
              </a:buClr>
              <a:buFont typeface="Arial" pitchFamily="34" charset="0"/>
              <a:buChar char="•"/>
              <a:tabLst>
                <a:tab pos="287338" algn="l"/>
              </a:tabLst>
              <a:defRPr/>
            </a:pP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Arial"/>
                <a:sym typeface="Symbol" pitchFamily="18" charset="2"/>
              </a:rPr>
              <a:t>Would also explain the absence of a measurable electric dipole moment on the neutron.</a:t>
            </a:r>
          </a:p>
          <a:p>
            <a:pPr indent="177800" fontAlgn="base">
              <a:spcAft>
                <a:spcPts val="1200"/>
              </a:spcAft>
              <a:buClr>
                <a:srgbClr val="FF0000"/>
              </a:buClr>
              <a:buFont typeface="Arial" pitchFamily="34" charset="0"/>
              <a:buChar char="•"/>
              <a:tabLst>
                <a:tab pos="287338" algn="l"/>
              </a:tabLst>
              <a:defRPr/>
            </a:pP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Arial"/>
              </a:rPr>
              <a:t>Alternative CDM candidate: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Arial"/>
              </a:rPr>
              <a:t>WIMP</a:t>
            </a: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Arial"/>
              </a:rPr>
              <a:t> (Weakly Interacting Massive Particle). </a:t>
            </a:r>
            <a:endParaRPr lang="en-US" sz="2000" dirty="0">
              <a:solidFill>
                <a:srgbClr val="000099"/>
              </a:solidFill>
              <a:latin typeface="Arial"/>
              <a:cs typeface="Arial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2006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clarke\Desktop\March Meeting slides from others\Axion Dark Matter eXperi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5400"/>
            <a:ext cx="3467478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1309688"/>
            <a:ext cx="5791200" cy="150971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ADMX Today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 7 T</a:t>
            </a:r>
            <a:b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Cavity temperature 150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Washington, Seattle </a:t>
            </a:r>
          </a:p>
        </p:txBody>
      </p:sp>
      <p:sp>
        <p:nvSpPr>
          <p:cNvPr id="3" name="Rectangle 2"/>
          <p:cNvSpPr/>
          <p:nvPr/>
        </p:nvSpPr>
        <p:spPr>
          <a:xfrm>
            <a:off x="5486401" y="6248400"/>
            <a:ext cx="49510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 Leslie Rosenberg, U. of Washington </a:t>
            </a:r>
          </a:p>
        </p:txBody>
      </p:sp>
    </p:spTree>
    <p:extLst>
      <p:ext uri="{BB962C8B-B14F-4D97-AF65-F5344CB8AC3E}">
        <p14:creationId xmlns:p14="http://schemas.microsoft.com/office/powerpoint/2010/main" val="688491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de-DE" altLang="en-US" sz="3200" b="1">
                <a:solidFill>
                  <a:srgbClr val="FF0000"/>
                </a:solidFill>
              </a:rPr>
              <a:t>ULF MRI Coil Geometry</a:t>
            </a:r>
          </a:p>
        </p:txBody>
      </p:sp>
      <p:pic>
        <p:nvPicPr>
          <p:cNvPr id="260099" name="Picture 3" descr="DrMinCubenew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65439" y="998539"/>
            <a:ext cx="3667125" cy="4891087"/>
          </a:xfrm>
          <a:solidFill>
            <a:schemeClr val="bg1"/>
          </a:solidFill>
        </p:spPr>
      </p:pic>
      <p:sp>
        <p:nvSpPr>
          <p:cNvPr id="260100" name="Line 4"/>
          <p:cNvSpPr>
            <a:spLocks noChangeShapeType="1"/>
          </p:cNvSpPr>
          <p:nvPr/>
        </p:nvSpPr>
        <p:spPr bwMode="auto">
          <a:xfrm flipH="1">
            <a:off x="6264275" y="1231900"/>
            <a:ext cx="1125538" cy="15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0101" name="Line 5"/>
          <p:cNvSpPr>
            <a:spLocks noChangeShapeType="1"/>
          </p:cNvSpPr>
          <p:nvPr/>
        </p:nvSpPr>
        <p:spPr bwMode="auto">
          <a:xfrm flipH="1">
            <a:off x="4810125" y="2362200"/>
            <a:ext cx="2522538" cy="15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0102" name="Line 6"/>
          <p:cNvSpPr>
            <a:spLocks noChangeShapeType="1"/>
          </p:cNvSpPr>
          <p:nvPr/>
        </p:nvSpPr>
        <p:spPr bwMode="auto">
          <a:xfrm flipH="1">
            <a:off x="5981701" y="2894014"/>
            <a:ext cx="1357313" cy="793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0103" name="Line 7"/>
          <p:cNvSpPr>
            <a:spLocks noChangeShapeType="1"/>
          </p:cNvSpPr>
          <p:nvPr/>
        </p:nvSpPr>
        <p:spPr bwMode="auto">
          <a:xfrm flipH="1">
            <a:off x="5622925" y="3368675"/>
            <a:ext cx="2522538" cy="15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0104" name="Line 8"/>
          <p:cNvSpPr>
            <a:spLocks noChangeShapeType="1"/>
          </p:cNvSpPr>
          <p:nvPr/>
        </p:nvSpPr>
        <p:spPr bwMode="auto">
          <a:xfrm flipH="1">
            <a:off x="5033964" y="4057650"/>
            <a:ext cx="2522537" cy="15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0105" name="Line 9"/>
          <p:cNvSpPr>
            <a:spLocks noChangeShapeType="1"/>
          </p:cNvSpPr>
          <p:nvPr/>
        </p:nvSpPr>
        <p:spPr bwMode="auto">
          <a:xfrm flipH="1">
            <a:off x="5403850" y="3719514"/>
            <a:ext cx="2522538" cy="15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0106" name="Rectangle 10"/>
          <p:cNvSpPr>
            <a:spLocks noChangeArrowheads="1"/>
          </p:cNvSpPr>
          <p:nvPr/>
        </p:nvSpPr>
        <p:spPr bwMode="auto">
          <a:xfrm>
            <a:off x="6629400" y="838200"/>
            <a:ext cx="2159000" cy="3505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4400">
              <a:solidFill>
                <a:srgbClr val="000000"/>
              </a:solidFill>
            </a:endParaRPr>
          </a:p>
        </p:txBody>
      </p:sp>
      <p:sp>
        <p:nvSpPr>
          <p:cNvPr id="260107" name="Text Box 11"/>
          <p:cNvSpPr txBox="1">
            <a:spLocks noChangeArrowheads="1"/>
          </p:cNvSpPr>
          <p:nvPr/>
        </p:nvSpPr>
        <p:spPr bwMode="auto">
          <a:xfrm>
            <a:off x="6567488" y="1038226"/>
            <a:ext cx="2127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i="1">
                <a:solidFill>
                  <a:srgbClr val="000066"/>
                </a:solidFill>
              </a:rPr>
              <a:t>B</a:t>
            </a:r>
            <a:r>
              <a:rPr lang="en-US" altLang="en-US" sz="1800" baseline="-25000">
                <a:solidFill>
                  <a:srgbClr val="000066"/>
                </a:solidFill>
              </a:rPr>
              <a:t>x</a:t>
            </a:r>
            <a:r>
              <a:rPr lang="en-US" altLang="en-US" sz="1800">
                <a:solidFill>
                  <a:srgbClr val="000066"/>
                </a:solidFill>
              </a:rPr>
              <a:t> compensation coil</a:t>
            </a:r>
          </a:p>
        </p:txBody>
      </p:sp>
      <p:sp>
        <p:nvSpPr>
          <p:cNvPr id="260108" name="Text Box 12"/>
          <p:cNvSpPr txBox="1">
            <a:spLocks noChangeArrowheads="1"/>
          </p:cNvSpPr>
          <p:nvPr/>
        </p:nvSpPr>
        <p:spPr bwMode="auto">
          <a:xfrm>
            <a:off x="6565900" y="2168526"/>
            <a:ext cx="37369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66"/>
                </a:solidFill>
              </a:rPr>
              <a:t>Low noise cryostat containing </a:t>
            </a:r>
            <a:r>
              <a:rPr lang="en-US" altLang="en-US" sz="1800" dirty="0">
                <a:solidFill>
                  <a:srgbClr val="FF0000"/>
                </a:solidFill>
              </a:rPr>
              <a:t>SQUID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second derivative gradiometer</a:t>
            </a:r>
          </a:p>
        </p:txBody>
      </p:sp>
      <p:sp>
        <p:nvSpPr>
          <p:cNvPr id="260109" name="Text Box 13"/>
          <p:cNvSpPr txBox="1">
            <a:spLocks noChangeArrowheads="1"/>
          </p:cNvSpPr>
          <p:nvPr/>
        </p:nvSpPr>
        <p:spPr bwMode="auto">
          <a:xfrm>
            <a:off x="6567488" y="2709863"/>
            <a:ext cx="1473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66"/>
                </a:solidFill>
              </a:rPr>
              <a:t>Gradient coils</a:t>
            </a:r>
          </a:p>
        </p:txBody>
      </p:sp>
      <p:sp>
        <p:nvSpPr>
          <p:cNvPr id="260110" name="Text Box 14"/>
          <p:cNvSpPr txBox="1">
            <a:spLocks noChangeArrowheads="1"/>
          </p:cNvSpPr>
          <p:nvPr/>
        </p:nvSpPr>
        <p:spPr bwMode="auto">
          <a:xfrm>
            <a:off x="6567488" y="3176588"/>
            <a:ext cx="2705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i="1">
                <a:solidFill>
                  <a:srgbClr val="000066"/>
                </a:solidFill>
              </a:rPr>
              <a:t>B</a:t>
            </a:r>
            <a:r>
              <a:rPr lang="en-US" altLang="en-US" sz="1800" baseline="-25000">
                <a:solidFill>
                  <a:srgbClr val="000066"/>
                </a:solidFill>
              </a:rPr>
              <a:t>0</a:t>
            </a:r>
            <a:r>
              <a:rPr lang="en-US" altLang="en-US" sz="1800">
                <a:solidFill>
                  <a:srgbClr val="000066"/>
                </a:solidFill>
              </a:rPr>
              <a:t> coil (measurement field)</a:t>
            </a:r>
          </a:p>
        </p:txBody>
      </p:sp>
      <p:sp>
        <p:nvSpPr>
          <p:cNvPr id="260111" name="Text Box 15"/>
          <p:cNvSpPr txBox="1">
            <a:spLocks noChangeArrowheads="1"/>
          </p:cNvSpPr>
          <p:nvPr/>
        </p:nvSpPr>
        <p:spPr bwMode="auto">
          <a:xfrm>
            <a:off x="6565900" y="3500438"/>
            <a:ext cx="2387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i="1">
                <a:solidFill>
                  <a:srgbClr val="000066"/>
                </a:solidFill>
              </a:rPr>
              <a:t>B</a:t>
            </a:r>
            <a:r>
              <a:rPr lang="en-US" altLang="en-US" sz="1800" baseline="-25000">
                <a:solidFill>
                  <a:srgbClr val="000066"/>
                </a:solidFill>
              </a:rPr>
              <a:t>1</a:t>
            </a:r>
            <a:r>
              <a:rPr lang="en-US" altLang="en-US" sz="1800">
                <a:solidFill>
                  <a:srgbClr val="000066"/>
                </a:solidFill>
              </a:rPr>
              <a:t> coil (excitation field)</a:t>
            </a:r>
          </a:p>
        </p:txBody>
      </p:sp>
      <p:sp>
        <p:nvSpPr>
          <p:cNvPr id="260112" name="Text Box 16"/>
          <p:cNvSpPr txBox="1">
            <a:spLocks noChangeArrowheads="1"/>
          </p:cNvSpPr>
          <p:nvPr/>
        </p:nvSpPr>
        <p:spPr bwMode="auto">
          <a:xfrm>
            <a:off x="6567488" y="3856038"/>
            <a:ext cx="2870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i="1">
                <a:solidFill>
                  <a:srgbClr val="FF0000"/>
                </a:solidFill>
              </a:rPr>
              <a:t>B</a:t>
            </a:r>
            <a:r>
              <a:rPr lang="en-US" altLang="en-US" sz="1800" baseline="-25000">
                <a:solidFill>
                  <a:srgbClr val="FF0000"/>
                </a:solidFill>
              </a:rPr>
              <a:t>p</a:t>
            </a:r>
            <a:r>
              <a:rPr lang="en-US" altLang="en-US" sz="1800">
                <a:solidFill>
                  <a:srgbClr val="FF0000"/>
                </a:solidFill>
              </a:rPr>
              <a:t> coil </a:t>
            </a:r>
            <a:r>
              <a:rPr lang="en-US" altLang="en-US" sz="1800">
                <a:solidFill>
                  <a:srgbClr val="000066"/>
                </a:solidFill>
              </a:rPr>
              <a:t>(prepolarization field)</a:t>
            </a:r>
          </a:p>
        </p:txBody>
      </p:sp>
      <p:sp>
        <p:nvSpPr>
          <p:cNvPr id="260113" name="TextBox 27"/>
          <p:cNvSpPr txBox="1">
            <a:spLocks noChangeArrowheads="1"/>
          </p:cNvSpPr>
          <p:nvPr/>
        </p:nvSpPr>
        <p:spPr bwMode="auto">
          <a:xfrm>
            <a:off x="7239001" y="4648201"/>
            <a:ext cx="18256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i="1">
                <a:solidFill>
                  <a:srgbClr val="FF0000"/>
                </a:solidFill>
              </a:rPr>
              <a:t>B</a:t>
            </a:r>
            <a:r>
              <a:rPr lang="en-US" altLang="en-US" sz="2400" baseline="-25000">
                <a:solidFill>
                  <a:srgbClr val="FF0000"/>
                </a:solidFill>
              </a:rPr>
              <a:t>0</a:t>
            </a:r>
            <a:r>
              <a:rPr lang="en-US" altLang="en-US" sz="2400">
                <a:solidFill>
                  <a:srgbClr val="FF0000"/>
                </a:solidFill>
              </a:rPr>
              <a:t> = 132 </a:t>
            </a:r>
            <a:r>
              <a:rPr lang="en-US" altLang="en-US" sz="240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en-US" sz="2400">
                <a:solidFill>
                  <a:srgbClr val="FF0000"/>
                </a:solidFill>
              </a:rPr>
              <a:t>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i="1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altLang="en-US" sz="2400" baseline="-25000">
                <a:solidFill>
                  <a:srgbClr val="FF0000"/>
                </a:solidFill>
              </a:rPr>
              <a:t>0</a:t>
            </a:r>
            <a:r>
              <a:rPr lang="en-US" altLang="en-US" sz="2400">
                <a:solidFill>
                  <a:srgbClr val="FF0000"/>
                </a:solidFill>
              </a:rPr>
              <a:t> = 5600 Hz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264400" y="4673600"/>
            <a:ext cx="1752600" cy="838200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19500" y="5983358"/>
            <a:ext cx="4978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altLang="en-US" sz="2000" dirty="0">
                <a:solidFill>
                  <a:srgbClr val="000066"/>
                </a:solidFill>
              </a:rPr>
              <a:t> Spatial encoding for magnetic resonance imaging provided by gradient magnetic fields</a:t>
            </a:r>
          </a:p>
        </p:txBody>
      </p:sp>
    </p:spTree>
    <p:extLst>
      <p:ext uri="{BB962C8B-B14F-4D97-AF65-F5344CB8AC3E}">
        <p14:creationId xmlns:p14="http://schemas.microsoft.com/office/powerpoint/2010/main" val="2819836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304800"/>
            <a:ext cx="9144000" cy="381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SQUID-Based Second Derivative Gradiometer</a:t>
            </a:r>
          </a:p>
        </p:txBody>
      </p:sp>
      <p:sp>
        <p:nvSpPr>
          <p:cNvPr id="41987" name="Freeform 3"/>
          <p:cNvSpPr>
            <a:spLocks/>
          </p:cNvSpPr>
          <p:nvPr/>
        </p:nvSpPr>
        <p:spPr bwMode="auto">
          <a:xfrm>
            <a:off x="4048125" y="5848351"/>
            <a:ext cx="1588" cy="4763"/>
          </a:xfrm>
          <a:custGeom>
            <a:avLst/>
            <a:gdLst>
              <a:gd name="T0" fmla="*/ 0 w 6"/>
              <a:gd name="T1" fmla="*/ 4168 h 16"/>
              <a:gd name="T2" fmla="*/ 1588 w 6"/>
              <a:gd name="T3" fmla="*/ 0 h 16"/>
              <a:gd name="T4" fmla="*/ 265 w 6"/>
              <a:gd name="T5" fmla="*/ 4763 h 16"/>
              <a:gd name="T6" fmla="*/ 0 w 6"/>
              <a:gd name="T7" fmla="*/ 4168 h 1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" h="16">
                <a:moveTo>
                  <a:pt x="0" y="14"/>
                </a:moveTo>
                <a:lnTo>
                  <a:pt x="6" y="0"/>
                </a:lnTo>
                <a:lnTo>
                  <a:pt x="1" y="16"/>
                </a:lnTo>
                <a:lnTo>
                  <a:pt x="0" y="14"/>
                </a:lnTo>
                <a:close/>
              </a:path>
            </a:pathLst>
          </a:custGeom>
          <a:solidFill>
            <a:srgbClr val="D6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41988" name="Freeform 4"/>
          <p:cNvSpPr>
            <a:spLocks/>
          </p:cNvSpPr>
          <p:nvPr/>
        </p:nvSpPr>
        <p:spPr bwMode="auto">
          <a:xfrm>
            <a:off x="3694113" y="2044701"/>
            <a:ext cx="844550" cy="1336675"/>
          </a:xfrm>
          <a:custGeom>
            <a:avLst/>
            <a:gdLst>
              <a:gd name="T0" fmla="*/ 811567 w 2663"/>
              <a:gd name="T1" fmla="*/ 9523 h 4211"/>
              <a:gd name="T2" fmla="*/ 771290 w 2663"/>
              <a:gd name="T3" fmla="*/ 21902 h 4211"/>
              <a:gd name="T4" fmla="*/ 716742 w 2663"/>
              <a:gd name="T5" fmla="*/ 47296 h 4211"/>
              <a:gd name="T6" fmla="*/ 681856 w 2663"/>
              <a:gd name="T7" fmla="*/ 61898 h 4211"/>
              <a:gd name="T8" fmla="*/ 646019 w 2663"/>
              <a:gd name="T9" fmla="*/ 69516 h 4211"/>
              <a:gd name="T10" fmla="*/ 608279 w 2663"/>
              <a:gd name="T11" fmla="*/ 65072 h 4211"/>
              <a:gd name="T12" fmla="*/ 566416 w 2663"/>
              <a:gd name="T13" fmla="*/ 44122 h 4211"/>
              <a:gd name="T14" fmla="*/ 526139 w 2663"/>
              <a:gd name="T15" fmla="*/ 10475 h 4211"/>
              <a:gd name="T16" fmla="*/ 505208 w 2663"/>
              <a:gd name="T17" fmla="*/ 635 h 4211"/>
              <a:gd name="T18" fmla="*/ 483959 w 2663"/>
              <a:gd name="T19" fmla="*/ 2222 h 4211"/>
              <a:gd name="T20" fmla="*/ 463028 w 2663"/>
              <a:gd name="T21" fmla="*/ 12062 h 4211"/>
              <a:gd name="T22" fmla="*/ 426874 w 2663"/>
              <a:gd name="T23" fmla="*/ 39043 h 4211"/>
              <a:gd name="T24" fmla="*/ 393256 w 2663"/>
              <a:gd name="T25" fmla="*/ 65072 h 4211"/>
              <a:gd name="T26" fmla="*/ 375497 w 2663"/>
              <a:gd name="T27" fmla="*/ 72690 h 4211"/>
              <a:gd name="T28" fmla="*/ 350759 w 2663"/>
              <a:gd name="T29" fmla="*/ 72373 h 4211"/>
              <a:gd name="T30" fmla="*/ 325705 w 2663"/>
              <a:gd name="T31" fmla="*/ 64120 h 4211"/>
              <a:gd name="T32" fmla="*/ 269888 w 2663"/>
              <a:gd name="T33" fmla="*/ 29520 h 4211"/>
              <a:gd name="T34" fmla="*/ 247054 w 2663"/>
              <a:gd name="T35" fmla="*/ 19680 h 4211"/>
              <a:gd name="T36" fmla="*/ 222317 w 2663"/>
              <a:gd name="T37" fmla="*/ 17141 h 4211"/>
              <a:gd name="T38" fmla="*/ 193774 w 2663"/>
              <a:gd name="T39" fmla="*/ 25711 h 4211"/>
              <a:gd name="T40" fmla="*/ 162694 w 2663"/>
              <a:gd name="T41" fmla="*/ 43805 h 4211"/>
              <a:gd name="T42" fmla="*/ 124637 w 2663"/>
              <a:gd name="T43" fmla="*/ 59358 h 4211"/>
              <a:gd name="T44" fmla="*/ 106877 w 2663"/>
              <a:gd name="T45" fmla="*/ 66659 h 4211"/>
              <a:gd name="T46" fmla="*/ 82457 w 2663"/>
              <a:gd name="T47" fmla="*/ 68246 h 4211"/>
              <a:gd name="T48" fmla="*/ 51060 w 2663"/>
              <a:gd name="T49" fmla="*/ 62215 h 4211"/>
              <a:gd name="T50" fmla="*/ 31397 w 2663"/>
              <a:gd name="T51" fmla="*/ 61898 h 4211"/>
              <a:gd name="T52" fmla="*/ 21566 w 2663"/>
              <a:gd name="T53" fmla="*/ 62850 h 4211"/>
              <a:gd name="T54" fmla="*/ 16174 w 2663"/>
              <a:gd name="T55" fmla="*/ 74912 h 4211"/>
              <a:gd name="T56" fmla="*/ 13320 w 2663"/>
              <a:gd name="T57" fmla="*/ 106655 h 4211"/>
              <a:gd name="T58" fmla="*/ 15540 w 2663"/>
              <a:gd name="T59" fmla="*/ 149190 h 4211"/>
              <a:gd name="T60" fmla="*/ 23469 w 2663"/>
              <a:gd name="T61" fmla="*/ 188550 h 4211"/>
              <a:gd name="T62" fmla="*/ 44400 w 2663"/>
              <a:gd name="T63" fmla="*/ 255209 h 4211"/>
              <a:gd name="T64" fmla="*/ 57720 w 2663"/>
              <a:gd name="T65" fmla="*/ 302506 h 4211"/>
              <a:gd name="T66" fmla="*/ 63746 w 2663"/>
              <a:gd name="T67" fmla="*/ 340279 h 4211"/>
              <a:gd name="T68" fmla="*/ 62160 w 2663"/>
              <a:gd name="T69" fmla="*/ 379640 h 4211"/>
              <a:gd name="T70" fmla="*/ 50426 w 2663"/>
              <a:gd name="T71" fmla="*/ 419318 h 4211"/>
              <a:gd name="T72" fmla="*/ 26323 w 2663"/>
              <a:gd name="T73" fmla="*/ 470423 h 4211"/>
              <a:gd name="T74" fmla="*/ 14906 w 2663"/>
              <a:gd name="T75" fmla="*/ 502166 h 4211"/>
              <a:gd name="T76" fmla="*/ 10149 w 2663"/>
              <a:gd name="T77" fmla="*/ 526607 h 4211"/>
              <a:gd name="T78" fmla="*/ 9197 w 2663"/>
              <a:gd name="T79" fmla="*/ 551684 h 4211"/>
              <a:gd name="T80" fmla="*/ 12369 w 2663"/>
              <a:gd name="T81" fmla="*/ 578348 h 4211"/>
              <a:gd name="T82" fmla="*/ 20931 w 2663"/>
              <a:gd name="T83" fmla="*/ 608186 h 4211"/>
              <a:gd name="T84" fmla="*/ 34886 w 2663"/>
              <a:gd name="T85" fmla="*/ 640880 h 4211"/>
              <a:gd name="T86" fmla="*/ 59623 w 2663"/>
              <a:gd name="T87" fmla="*/ 695795 h 4211"/>
              <a:gd name="T88" fmla="*/ 71991 w 2663"/>
              <a:gd name="T89" fmla="*/ 743408 h 4211"/>
              <a:gd name="T90" fmla="*/ 71674 w 2663"/>
              <a:gd name="T91" fmla="*/ 779277 h 4211"/>
              <a:gd name="T92" fmla="*/ 62160 w 2663"/>
              <a:gd name="T93" fmla="*/ 808163 h 4211"/>
              <a:gd name="T94" fmla="*/ 39009 w 2663"/>
              <a:gd name="T95" fmla="*/ 847524 h 4211"/>
              <a:gd name="T96" fmla="*/ 23786 w 2663"/>
              <a:gd name="T97" fmla="*/ 877996 h 4211"/>
              <a:gd name="T98" fmla="*/ 12686 w 2663"/>
              <a:gd name="T99" fmla="*/ 917040 h 4211"/>
              <a:gd name="T100" fmla="*/ 9831 w 2663"/>
              <a:gd name="T101" fmla="*/ 963066 h 4211"/>
              <a:gd name="T102" fmla="*/ 12686 w 2663"/>
              <a:gd name="T103" fmla="*/ 999253 h 4211"/>
              <a:gd name="T104" fmla="*/ 23151 w 2663"/>
              <a:gd name="T105" fmla="*/ 1045279 h 4211"/>
              <a:gd name="T106" fmla="*/ 34886 w 2663"/>
              <a:gd name="T107" fmla="*/ 1089084 h 4211"/>
              <a:gd name="T108" fmla="*/ 41546 w 2663"/>
              <a:gd name="T109" fmla="*/ 1136698 h 4211"/>
              <a:gd name="T110" fmla="*/ 42497 w 2663"/>
              <a:gd name="T111" fmla="*/ 1171614 h 4211"/>
              <a:gd name="T112" fmla="*/ 39643 w 2663"/>
              <a:gd name="T113" fmla="*/ 1202087 h 4211"/>
              <a:gd name="T114" fmla="*/ 34251 w 2663"/>
              <a:gd name="T115" fmla="*/ 1224624 h 4211"/>
              <a:gd name="T116" fmla="*/ 25371 w 2663"/>
              <a:gd name="T117" fmla="*/ 1244939 h 4211"/>
              <a:gd name="T118" fmla="*/ 9831 w 2663"/>
              <a:gd name="T119" fmla="*/ 1274142 h 4211"/>
              <a:gd name="T120" fmla="*/ 2854 w 2663"/>
              <a:gd name="T121" fmla="*/ 1299536 h 4211"/>
              <a:gd name="T122" fmla="*/ 0 w 2663"/>
              <a:gd name="T123" fmla="*/ 1328422 h 421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663" h="4211">
                <a:moveTo>
                  <a:pt x="2663" y="21"/>
                </a:moveTo>
                <a:lnTo>
                  <a:pt x="2627" y="22"/>
                </a:lnTo>
                <a:lnTo>
                  <a:pt x="2592" y="25"/>
                </a:lnTo>
                <a:lnTo>
                  <a:pt x="2559" y="30"/>
                </a:lnTo>
                <a:lnTo>
                  <a:pt x="2525" y="38"/>
                </a:lnTo>
                <a:lnTo>
                  <a:pt x="2493" y="47"/>
                </a:lnTo>
                <a:lnTo>
                  <a:pt x="2462" y="58"/>
                </a:lnTo>
                <a:lnTo>
                  <a:pt x="2432" y="69"/>
                </a:lnTo>
                <a:lnTo>
                  <a:pt x="2402" y="81"/>
                </a:lnTo>
                <a:lnTo>
                  <a:pt x="2344" y="107"/>
                </a:lnTo>
                <a:lnTo>
                  <a:pt x="2288" y="135"/>
                </a:lnTo>
                <a:lnTo>
                  <a:pt x="2260" y="149"/>
                </a:lnTo>
                <a:lnTo>
                  <a:pt x="2233" y="161"/>
                </a:lnTo>
                <a:lnTo>
                  <a:pt x="2205" y="174"/>
                </a:lnTo>
                <a:lnTo>
                  <a:pt x="2177" y="184"/>
                </a:lnTo>
                <a:lnTo>
                  <a:pt x="2150" y="195"/>
                </a:lnTo>
                <a:lnTo>
                  <a:pt x="2122" y="204"/>
                </a:lnTo>
                <a:lnTo>
                  <a:pt x="2094" y="211"/>
                </a:lnTo>
                <a:lnTo>
                  <a:pt x="2066" y="215"/>
                </a:lnTo>
                <a:lnTo>
                  <a:pt x="2037" y="219"/>
                </a:lnTo>
                <a:lnTo>
                  <a:pt x="2008" y="219"/>
                </a:lnTo>
                <a:lnTo>
                  <a:pt x="1979" y="218"/>
                </a:lnTo>
                <a:lnTo>
                  <a:pt x="1948" y="213"/>
                </a:lnTo>
                <a:lnTo>
                  <a:pt x="1918" y="205"/>
                </a:lnTo>
                <a:lnTo>
                  <a:pt x="1886" y="195"/>
                </a:lnTo>
                <a:lnTo>
                  <a:pt x="1854" y="180"/>
                </a:lnTo>
                <a:lnTo>
                  <a:pt x="1820" y="161"/>
                </a:lnTo>
                <a:lnTo>
                  <a:pt x="1786" y="139"/>
                </a:lnTo>
                <a:lnTo>
                  <a:pt x="1750" y="113"/>
                </a:lnTo>
                <a:lnTo>
                  <a:pt x="1713" y="83"/>
                </a:lnTo>
                <a:lnTo>
                  <a:pt x="1675" y="47"/>
                </a:lnTo>
                <a:lnTo>
                  <a:pt x="1659" y="33"/>
                </a:lnTo>
                <a:lnTo>
                  <a:pt x="1643" y="22"/>
                </a:lnTo>
                <a:lnTo>
                  <a:pt x="1626" y="13"/>
                </a:lnTo>
                <a:lnTo>
                  <a:pt x="1609" y="6"/>
                </a:lnTo>
                <a:lnTo>
                  <a:pt x="1593" y="2"/>
                </a:lnTo>
                <a:lnTo>
                  <a:pt x="1576" y="0"/>
                </a:lnTo>
                <a:lnTo>
                  <a:pt x="1560" y="1"/>
                </a:lnTo>
                <a:lnTo>
                  <a:pt x="1543" y="3"/>
                </a:lnTo>
                <a:lnTo>
                  <a:pt x="1526" y="7"/>
                </a:lnTo>
                <a:lnTo>
                  <a:pt x="1509" y="13"/>
                </a:lnTo>
                <a:lnTo>
                  <a:pt x="1493" y="20"/>
                </a:lnTo>
                <a:lnTo>
                  <a:pt x="1476" y="28"/>
                </a:lnTo>
                <a:lnTo>
                  <a:pt x="1460" y="38"/>
                </a:lnTo>
                <a:lnTo>
                  <a:pt x="1442" y="48"/>
                </a:lnTo>
                <a:lnTo>
                  <a:pt x="1426" y="60"/>
                </a:lnTo>
                <a:lnTo>
                  <a:pt x="1410" y="71"/>
                </a:lnTo>
                <a:lnTo>
                  <a:pt x="1346" y="123"/>
                </a:lnTo>
                <a:lnTo>
                  <a:pt x="1285" y="174"/>
                </a:lnTo>
                <a:lnTo>
                  <a:pt x="1270" y="185"/>
                </a:lnTo>
                <a:lnTo>
                  <a:pt x="1255" y="196"/>
                </a:lnTo>
                <a:lnTo>
                  <a:pt x="1240" y="205"/>
                </a:lnTo>
                <a:lnTo>
                  <a:pt x="1226" y="213"/>
                </a:lnTo>
                <a:lnTo>
                  <a:pt x="1212" y="220"/>
                </a:lnTo>
                <a:lnTo>
                  <a:pt x="1198" y="226"/>
                </a:lnTo>
                <a:lnTo>
                  <a:pt x="1184" y="229"/>
                </a:lnTo>
                <a:lnTo>
                  <a:pt x="1172" y="232"/>
                </a:lnTo>
                <a:lnTo>
                  <a:pt x="1149" y="232"/>
                </a:lnTo>
                <a:lnTo>
                  <a:pt x="1127" y="230"/>
                </a:lnTo>
                <a:lnTo>
                  <a:pt x="1106" y="228"/>
                </a:lnTo>
                <a:lnTo>
                  <a:pt x="1085" y="223"/>
                </a:lnTo>
                <a:lnTo>
                  <a:pt x="1066" y="218"/>
                </a:lnTo>
                <a:lnTo>
                  <a:pt x="1046" y="210"/>
                </a:lnTo>
                <a:lnTo>
                  <a:pt x="1027" y="202"/>
                </a:lnTo>
                <a:lnTo>
                  <a:pt x="1008" y="192"/>
                </a:lnTo>
                <a:lnTo>
                  <a:pt x="938" y="149"/>
                </a:lnTo>
                <a:lnTo>
                  <a:pt x="869" y="104"/>
                </a:lnTo>
                <a:lnTo>
                  <a:pt x="851" y="93"/>
                </a:lnTo>
                <a:lnTo>
                  <a:pt x="833" y="84"/>
                </a:lnTo>
                <a:lnTo>
                  <a:pt x="816" y="75"/>
                </a:lnTo>
                <a:lnTo>
                  <a:pt x="797" y="68"/>
                </a:lnTo>
                <a:lnTo>
                  <a:pt x="779" y="62"/>
                </a:lnTo>
                <a:lnTo>
                  <a:pt x="760" y="58"/>
                </a:lnTo>
                <a:lnTo>
                  <a:pt x="741" y="54"/>
                </a:lnTo>
                <a:lnTo>
                  <a:pt x="721" y="53"/>
                </a:lnTo>
                <a:lnTo>
                  <a:pt x="701" y="54"/>
                </a:lnTo>
                <a:lnTo>
                  <a:pt x="679" y="56"/>
                </a:lnTo>
                <a:lnTo>
                  <a:pt x="657" y="62"/>
                </a:lnTo>
                <a:lnTo>
                  <a:pt x="635" y="70"/>
                </a:lnTo>
                <a:lnTo>
                  <a:pt x="611" y="81"/>
                </a:lnTo>
                <a:lnTo>
                  <a:pt x="586" y="93"/>
                </a:lnTo>
                <a:lnTo>
                  <a:pt x="561" y="109"/>
                </a:lnTo>
                <a:lnTo>
                  <a:pt x="535" y="129"/>
                </a:lnTo>
                <a:lnTo>
                  <a:pt x="513" y="138"/>
                </a:lnTo>
                <a:lnTo>
                  <a:pt x="469" y="156"/>
                </a:lnTo>
                <a:lnTo>
                  <a:pt x="426" y="172"/>
                </a:lnTo>
                <a:lnTo>
                  <a:pt x="404" y="180"/>
                </a:lnTo>
                <a:lnTo>
                  <a:pt x="393" y="187"/>
                </a:lnTo>
                <a:lnTo>
                  <a:pt x="381" y="194"/>
                </a:lnTo>
                <a:lnTo>
                  <a:pt x="370" y="198"/>
                </a:lnTo>
                <a:lnTo>
                  <a:pt x="358" y="203"/>
                </a:lnTo>
                <a:lnTo>
                  <a:pt x="337" y="210"/>
                </a:lnTo>
                <a:lnTo>
                  <a:pt x="317" y="214"/>
                </a:lnTo>
                <a:lnTo>
                  <a:pt x="297" y="217"/>
                </a:lnTo>
                <a:lnTo>
                  <a:pt x="278" y="217"/>
                </a:lnTo>
                <a:lnTo>
                  <a:pt x="260" y="215"/>
                </a:lnTo>
                <a:lnTo>
                  <a:pt x="243" y="213"/>
                </a:lnTo>
                <a:lnTo>
                  <a:pt x="210" y="206"/>
                </a:lnTo>
                <a:lnTo>
                  <a:pt x="178" y="199"/>
                </a:lnTo>
                <a:lnTo>
                  <a:pt x="161" y="196"/>
                </a:lnTo>
                <a:lnTo>
                  <a:pt x="146" y="194"/>
                </a:lnTo>
                <a:lnTo>
                  <a:pt x="130" y="194"/>
                </a:lnTo>
                <a:lnTo>
                  <a:pt x="114" y="195"/>
                </a:lnTo>
                <a:lnTo>
                  <a:pt x="99" y="195"/>
                </a:lnTo>
                <a:lnTo>
                  <a:pt x="87" y="194"/>
                </a:lnTo>
                <a:lnTo>
                  <a:pt x="80" y="194"/>
                </a:lnTo>
                <a:lnTo>
                  <a:pt x="74" y="196"/>
                </a:lnTo>
                <a:lnTo>
                  <a:pt x="68" y="198"/>
                </a:lnTo>
                <a:lnTo>
                  <a:pt x="64" y="204"/>
                </a:lnTo>
                <a:lnTo>
                  <a:pt x="59" y="211"/>
                </a:lnTo>
                <a:lnTo>
                  <a:pt x="54" y="222"/>
                </a:lnTo>
                <a:lnTo>
                  <a:pt x="51" y="236"/>
                </a:lnTo>
                <a:lnTo>
                  <a:pt x="47" y="255"/>
                </a:lnTo>
                <a:lnTo>
                  <a:pt x="45" y="276"/>
                </a:lnTo>
                <a:lnTo>
                  <a:pt x="43" y="303"/>
                </a:lnTo>
                <a:lnTo>
                  <a:pt x="42" y="336"/>
                </a:lnTo>
                <a:lnTo>
                  <a:pt x="42" y="374"/>
                </a:lnTo>
                <a:lnTo>
                  <a:pt x="42" y="407"/>
                </a:lnTo>
                <a:lnTo>
                  <a:pt x="44" y="439"/>
                </a:lnTo>
                <a:lnTo>
                  <a:pt x="49" y="470"/>
                </a:lnTo>
                <a:lnTo>
                  <a:pt x="53" y="501"/>
                </a:lnTo>
                <a:lnTo>
                  <a:pt x="59" y="532"/>
                </a:lnTo>
                <a:lnTo>
                  <a:pt x="66" y="563"/>
                </a:lnTo>
                <a:lnTo>
                  <a:pt x="74" y="594"/>
                </a:lnTo>
                <a:lnTo>
                  <a:pt x="82" y="624"/>
                </a:lnTo>
                <a:lnTo>
                  <a:pt x="100" y="685"/>
                </a:lnTo>
                <a:lnTo>
                  <a:pt x="120" y="745"/>
                </a:lnTo>
                <a:lnTo>
                  <a:pt x="140" y="804"/>
                </a:lnTo>
                <a:lnTo>
                  <a:pt x="158" y="864"/>
                </a:lnTo>
                <a:lnTo>
                  <a:pt x="167" y="894"/>
                </a:lnTo>
                <a:lnTo>
                  <a:pt x="175" y="924"/>
                </a:lnTo>
                <a:lnTo>
                  <a:pt x="182" y="953"/>
                </a:lnTo>
                <a:lnTo>
                  <a:pt x="188" y="983"/>
                </a:lnTo>
                <a:lnTo>
                  <a:pt x="194" y="1012"/>
                </a:lnTo>
                <a:lnTo>
                  <a:pt x="197" y="1042"/>
                </a:lnTo>
                <a:lnTo>
                  <a:pt x="201" y="1072"/>
                </a:lnTo>
                <a:lnTo>
                  <a:pt x="202" y="1103"/>
                </a:lnTo>
                <a:lnTo>
                  <a:pt x="202" y="1133"/>
                </a:lnTo>
                <a:lnTo>
                  <a:pt x="199" y="1165"/>
                </a:lnTo>
                <a:lnTo>
                  <a:pt x="196" y="1196"/>
                </a:lnTo>
                <a:lnTo>
                  <a:pt x="190" y="1227"/>
                </a:lnTo>
                <a:lnTo>
                  <a:pt x="182" y="1258"/>
                </a:lnTo>
                <a:lnTo>
                  <a:pt x="172" y="1289"/>
                </a:lnTo>
                <a:lnTo>
                  <a:pt x="159" y="1321"/>
                </a:lnTo>
                <a:lnTo>
                  <a:pt x="144" y="1353"/>
                </a:lnTo>
                <a:lnTo>
                  <a:pt x="122" y="1398"/>
                </a:lnTo>
                <a:lnTo>
                  <a:pt x="102" y="1441"/>
                </a:lnTo>
                <a:lnTo>
                  <a:pt x="83" y="1482"/>
                </a:lnTo>
                <a:lnTo>
                  <a:pt x="67" y="1523"/>
                </a:lnTo>
                <a:lnTo>
                  <a:pt x="60" y="1542"/>
                </a:lnTo>
                <a:lnTo>
                  <a:pt x="53" y="1562"/>
                </a:lnTo>
                <a:lnTo>
                  <a:pt x="47" y="1582"/>
                </a:lnTo>
                <a:lnTo>
                  <a:pt x="43" y="1600"/>
                </a:lnTo>
                <a:lnTo>
                  <a:pt x="38" y="1620"/>
                </a:lnTo>
                <a:lnTo>
                  <a:pt x="35" y="1639"/>
                </a:lnTo>
                <a:lnTo>
                  <a:pt x="32" y="1659"/>
                </a:lnTo>
                <a:lnTo>
                  <a:pt x="30" y="1678"/>
                </a:lnTo>
                <a:lnTo>
                  <a:pt x="29" y="1698"/>
                </a:lnTo>
                <a:lnTo>
                  <a:pt x="28" y="1717"/>
                </a:lnTo>
                <a:lnTo>
                  <a:pt x="29" y="1738"/>
                </a:lnTo>
                <a:lnTo>
                  <a:pt x="30" y="1759"/>
                </a:lnTo>
                <a:lnTo>
                  <a:pt x="32" y="1780"/>
                </a:lnTo>
                <a:lnTo>
                  <a:pt x="35" y="1800"/>
                </a:lnTo>
                <a:lnTo>
                  <a:pt x="39" y="1822"/>
                </a:lnTo>
                <a:lnTo>
                  <a:pt x="44" y="1845"/>
                </a:lnTo>
                <a:lnTo>
                  <a:pt x="51" y="1867"/>
                </a:lnTo>
                <a:lnTo>
                  <a:pt x="58" y="1891"/>
                </a:lnTo>
                <a:lnTo>
                  <a:pt x="66" y="1916"/>
                </a:lnTo>
                <a:lnTo>
                  <a:pt x="75" y="1940"/>
                </a:lnTo>
                <a:lnTo>
                  <a:pt x="85" y="1966"/>
                </a:lnTo>
                <a:lnTo>
                  <a:pt x="97" y="1993"/>
                </a:lnTo>
                <a:lnTo>
                  <a:pt x="110" y="2019"/>
                </a:lnTo>
                <a:lnTo>
                  <a:pt x="123" y="2048"/>
                </a:lnTo>
                <a:lnTo>
                  <a:pt x="149" y="2100"/>
                </a:lnTo>
                <a:lnTo>
                  <a:pt x="169" y="2148"/>
                </a:lnTo>
                <a:lnTo>
                  <a:pt x="188" y="2192"/>
                </a:lnTo>
                <a:lnTo>
                  <a:pt x="202" y="2233"/>
                </a:lnTo>
                <a:lnTo>
                  <a:pt x="213" y="2273"/>
                </a:lnTo>
                <a:lnTo>
                  <a:pt x="221" y="2308"/>
                </a:lnTo>
                <a:lnTo>
                  <a:pt x="227" y="2342"/>
                </a:lnTo>
                <a:lnTo>
                  <a:pt x="231" y="2373"/>
                </a:lnTo>
                <a:lnTo>
                  <a:pt x="231" y="2402"/>
                </a:lnTo>
                <a:lnTo>
                  <a:pt x="229" y="2429"/>
                </a:lnTo>
                <a:lnTo>
                  <a:pt x="226" y="2455"/>
                </a:lnTo>
                <a:lnTo>
                  <a:pt x="220" y="2479"/>
                </a:lnTo>
                <a:lnTo>
                  <a:pt x="213" y="2502"/>
                </a:lnTo>
                <a:lnTo>
                  <a:pt x="205" y="2524"/>
                </a:lnTo>
                <a:lnTo>
                  <a:pt x="196" y="2546"/>
                </a:lnTo>
                <a:lnTo>
                  <a:pt x="186" y="2566"/>
                </a:lnTo>
                <a:lnTo>
                  <a:pt x="161" y="2607"/>
                </a:lnTo>
                <a:lnTo>
                  <a:pt x="136" y="2648"/>
                </a:lnTo>
                <a:lnTo>
                  <a:pt x="123" y="2670"/>
                </a:lnTo>
                <a:lnTo>
                  <a:pt x="111" y="2692"/>
                </a:lnTo>
                <a:lnTo>
                  <a:pt x="98" y="2715"/>
                </a:lnTo>
                <a:lnTo>
                  <a:pt x="85" y="2740"/>
                </a:lnTo>
                <a:lnTo>
                  <a:pt x="75" y="2766"/>
                </a:lnTo>
                <a:lnTo>
                  <a:pt x="65" y="2793"/>
                </a:lnTo>
                <a:lnTo>
                  <a:pt x="55" y="2823"/>
                </a:lnTo>
                <a:lnTo>
                  <a:pt x="47" y="2854"/>
                </a:lnTo>
                <a:lnTo>
                  <a:pt x="40" y="2889"/>
                </a:lnTo>
                <a:lnTo>
                  <a:pt x="35" y="2926"/>
                </a:lnTo>
                <a:lnTo>
                  <a:pt x="32" y="2965"/>
                </a:lnTo>
                <a:lnTo>
                  <a:pt x="31" y="3008"/>
                </a:lnTo>
                <a:lnTo>
                  <a:pt x="31" y="3034"/>
                </a:lnTo>
                <a:lnTo>
                  <a:pt x="32" y="3058"/>
                </a:lnTo>
                <a:lnTo>
                  <a:pt x="34" y="3082"/>
                </a:lnTo>
                <a:lnTo>
                  <a:pt x="36" y="3105"/>
                </a:lnTo>
                <a:lnTo>
                  <a:pt x="40" y="3148"/>
                </a:lnTo>
                <a:lnTo>
                  <a:pt x="47" y="3187"/>
                </a:lnTo>
                <a:lnTo>
                  <a:pt x="54" y="3224"/>
                </a:lnTo>
                <a:lnTo>
                  <a:pt x="64" y="3259"/>
                </a:lnTo>
                <a:lnTo>
                  <a:pt x="73" y="3293"/>
                </a:lnTo>
                <a:lnTo>
                  <a:pt x="82" y="3327"/>
                </a:lnTo>
                <a:lnTo>
                  <a:pt x="92" y="3360"/>
                </a:lnTo>
                <a:lnTo>
                  <a:pt x="102" y="3395"/>
                </a:lnTo>
                <a:lnTo>
                  <a:pt x="110" y="3431"/>
                </a:lnTo>
                <a:lnTo>
                  <a:pt x="118" y="3469"/>
                </a:lnTo>
                <a:lnTo>
                  <a:pt x="125" y="3511"/>
                </a:lnTo>
                <a:lnTo>
                  <a:pt x="129" y="3556"/>
                </a:lnTo>
                <a:lnTo>
                  <a:pt x="131" y="3581"/>
                </a:lnTo>
                <a:lnTo>
                  <a:pt x="133" y="3607"/>
                </a:lnTo>
                <a:lnTo>
                  <a:pt x="134" y="3633"/>
                </a:lnTo>
                <a:lnTo>
                  <a:pt x="134" y="3661"/>
                </a:lnTo>
                <a:lnTo>
                  <a:pt x="134" y="3691"/>
                </a:lnTo>
                <a:lnTo>
                  <a:pt x="133" y="3717"/>
                </a:lnTo>
                <a:lnTo>
                  <a:pt x="130" y="3742"/>
                </a:lnTo>
                <a:lnTo>
                  <a:pt x="128" y="3765"/>
                </a:lnTo>
                <a:lnTo>
                  <a:pt x="125" y="3787"/>
                </a:lnTo>
                <a:lnTo>
                  <a:pt x="121" y="3807"/>
                </a:lnTo>
                <a:lnTo>
                  <a:pt x="118" y="3824"/>
                </a:lnTo>
                <a:lnTo>
                  <a:pt x="113" y="3842"/>
                </a:lnTo>
                <a:lnTo>
                  <a:pt x="108" y="3858"/>
                </a:lnTo>
                <a:lnTo>
                  <a:pt x="103" y="3871"/>
                </a:lnTo>
                <a:lnTo>
                  <a:pt x="97" y="3885"/>
                </a:lnTo>
                <a:lnTo>
                  <a:pt x="91" y="3898"/>
                </a:lnTo>
                <a:lnTo>
                  <a:pt x="80" y="3922"/>
                </a:lnTo>
                <a:lnTo>
                  <a:pt x="67" y="3944"/>
                </a:lnTo>
                <a:lnTo>
                  <a:pt x="54" y="3966"/>
                </a:lnTo>
                <a:lnTo>
                  <a:pt x="43" y="3989"/>
                </a:lnTo>
                <a:lnTo>
                  <a:pt x="31" y="4014"/>
                </a:lnTo>
                <a:lnTo>
                  <a:pt x="21" y="4042"/>
                </a:lnTo>
                <a:lnTo>
                  <a:pt x="16" y="4058"/>
                </a:lnTo>
                <a:lnTo>
                  <a:pt x="13" y="4075"/>
                </a:lnTo>
                <a:lnTo>
                  <a:pt x="9" y="4094"/>
                </a:lnTo>
                <a:lnTo>
                  <a:pt x="6" y="4113"/>
                </a:lnTo>
                <a:lnTo>
                  <a:pt x="4" y="4135"/>
                </a:lnTo>
                <a:lnTo>
                  <a:pt x="1" y="4158"/>
                </a:lnTo>
                <a:lnTo>
                  <a:pt x="0" y="4185"/>
                </a:lnTo>
                <a:lnTo>
                  <a:pt x="0" y="4211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41989" name="Freeform 5"/>
          <p:cNvSpPr>
            <a:spLocks/>
          </p:cNvSpPr>
          <p:nvPr/>
        </p:nvSpPr>
        <p:spPr bwMode="auto">
          <a:xfrm>
            <a:off x="3708401" y="2063750"/>
            <a:ext cx="752475" cy="1295400"/>
          </a:xfrm>
          <a:custGeom>
            <a:avLst/>
            <a:gdLst>
              <a:gd name="T0" fmla="*/ 727032 w 2366"/>
              <a:gd name="T1" fmla="*/ 118515 h 4077"/>
              <a:gd name="T2" fmla="*/ 699999 w 2366"/>
              <a:gd name="T3" fmla="*/ 101039 h 4077"/>
              <a:gd name="T4" fmla="*/ 677736 w 2366"/>
              <a:gd name="T5" fmla="*/ 75621 h 4077"/>
              <a:gd name="T6" fmla="*/ 648795 w 2366"/>
              <a:gd name="T7" fmla="*/ 35268 h 4077"/>
              <a:gd name="T8" fmla="*/ 628759 w 2366"/>
              <a:gd name="T9" fmla="*/ 14298 h 4077"/>
              <a:gd name="T10" fmla="*/ 606178 w 2366"/>
              <a:gd name="T11" fmla="*/ 4766 h 4077"/>
              <a:gd name="T12" fmla="*/ 577873 w 2366"/>
              <a:gd name="T13" fmla="*/ 12074 h 4077"/>
              <a:gd name="T14" fmla="*/ 545751 w 2366"/>
              <a:gd name="T15" fmla="*/ 38128 h 4077"/>
              <a:gd name="T16" fmla="*/ 522534 w 2366"/>
              <a:gd name="T17" fmla="*/ 52108 h 4077"/>
              <a:gd name="T18" fmla="*/ 502180 w 2366"/>
              <a:gd name="T19" fmla="*/ 54650 h 4077"/>
              <a:gd name="T20" fmla="*/ 483098 w 2366"/>
              <a:gd name="T21" fmla="*/ 48613 h 4077"/>
              <a:gd name="T22" fmla="*/ 460517 w 2366"/>
              <a:gd name="T23" fmla="*/ 34315 h 4077"/>
              <a:gd name="T24" fmla="*/ 425215 w 2366"/>
              <a:gd name="T25" fmla="*/ 11438 h 4077"/>
              <a:gd name="T26" fmla="*/ 401680 w 2366"/>
              <a:gd name="T27" fmla="*/ 2224 h 4077"/>
              <a:gd name="T28" fmla="*/ 376556 w 2366"/>
              <a:gd name="T29" fmla="*/ 0 h 4077"/>
              <a:gd name="T30" fmla="*/ 355883 w 2366"/>
              <a:gd name="T31" fmla="*/ 3177 h 4077"/>
              <a:gd name="T32" fmla="*/ 334257 w 2366"/>
              <a:gd name="T33" fmla="*/ 12074 h 4077"/>
              <a:gd name="T34" fmla="*/ 304997 w 2366"/>
              <a:gd name="T35" fmla="*/ 30820 h 4077"/>
              <a:gd name="T36" fmla="*/ 278282 w 2366"/>
              <a:gd name="T37" fmla="*/ 45436 h 4077"/>
              <a:gd name="T38" fmla="*/ 260472 w 2366"/>
              <a:gd name="T39" fmla="*/ 50520 h 4077"/>
              <a:gd name="T40" fmla="*/ 239800 w 2366"/>
              <a:gd name="T41" fmla="*/ 51473 h 4077"/>
              <a:gd name="T42" fmla="*/ 215311 w 2366"/>
              <a:gd name="T43" fmla="*/ 47342 h 4077"/>
              <a:gd name="T44" fmla="*/ 175556 w 2366"/>
              <a:gd name="T45" fmla="*/ 30820 h 4077"/>
              <a:gd name="T46" fmla="*/ 135802 w 2366"/>
              <a:gd name="T47" fmla="*/ 12074 h 4077"/>
              <a:gd name="T48" fmla="*/ 110359 w 2366"/>
              <a:gd name="T49" fmla="*/ 3177 h 4077"/>
              <a:gd name="T50" fmla="*/ 90004 w 2366"/>
              <a:gd name="T51" fmla="*/ 0 h 4077"/>
              <a:gd name="T52" fmla="*/ 78555 w 2366"/>
              <a:gd name="T53" fmla="*/ 5084 h 4077"/>
              <a:gd name="T54" fmla="*/ 67742 w 2366"/>
              <a:gd name="T55" fmla="*/ 26054 h 4077"/>
              <a:gd name="T56" fmla="*/ 43571 w 2366"/>
              <a:gd name="T57" fmla="*/ 88330 h 4077"/>
              <a:gd name="T58" fmla="*/ 15902 w 2366"/>
              <a:gd name="T59" fmla="*/ 174118 h 4077"/>
              <a:gd name="T60" fmla="*/ 1272 w 2366"/>
              <a:gd name="T61" fmla="*/ 236076 h 4077"/>
              <a:gd name="T62" fmla="*/ 0 w 2366"/>
              <a:gd name="T63" fmla="*/ 262448 h 4077"/>
              <a:gd name="T64" fmla="*/ 5725 w 2366"/>
              <a:gd name="T65" fmla="*/ 300894 h 4077"/>
              <a:gd name="T66" fmla="*/ 20354 w 2366"/>
              <a:gd name="T67" fmla="*/ 346965 h 4077"/>
              <a:gd name="T68" fmla="*/ 49932 w 2366"/>
              <a:gd name="T69" fmla="*/ 419091 h 4077"/>
              <a:gd name="T70" fmla="*/ 65198 w 2366"/>
              <a:gd name="T71" fmla="*/ 463573 h 4077"/>
              <a:gd name="T72" fmla="*/ 71240 w 2366"/>
              <a:gd name="T73" fmla="*/ 499477 h 4077"/>
              <a:gd name="T74" fmla="*/ 70286 w 2366"/>
              <a:gd name="T75" fmla="*/ 535699 h 4077"/>
              <a:gd name="T76" fmla="*/ 58201 w 2366"/>
              <a:gd name="T77" fmla="*/ 576369 h 4077"/>
              <a:gd name="T78" fmla="*/ 29259 w 2366"/>
              <a:gd name="T79" fmla="*/ 640233 h 4077"/>
              <a:gd name="T80" fmla="*/ 15266 w 2366"/>
              <a:gd name="T81" fmla="*/ 682492 h 4077"/>
              <a:gd name="T82" fmla="*/ 10495 w 2366"/>
              <a:gd name="T83" fmla="*/ 710135 h 4077"/>
              <a:gd name="T84" fmla="*/ 9859 w 2366"/>
              <a:gd name="T85" fmla="*/ 743814 h 4077"/>
              <a:gd name="T86" fmla="*/ 15902 w 2366"/>
              <a:gd name="T87" fmla="*/ 787662 h 4077"/>
              <a:gd name="T88" fmla="*/ 30213 w 2366"/>
              <a:gd name="T89" fmla="*/ 841359 h 4077"/>
              <a:gd name="T90" fmla="*/ 52158 w 2366"/>
              <a:gd name="T91" fmla="*/ 914120 h 4077"/>
              <a:gd name="T92" fmla="*/ 59155 w 2366"/>
              <a:gd name="T93" fmla="*/ 953519 h 4077"/>
              <a:gd name="T94" fmla="*/ 57883 w 2366"/>
              <a:gd name="T95" fmla="*/ 991011 h 4077"/>
              <a:gd name="T96" fmla="*/ 44843 w 2366"/>
              <a:gd name="T97" fmla="*/ 1026280 h 4077"/>
              <a:gd name="T98" fmla="*/ 20672 w 2366"/>
              <a:gd name="T99" fmla="*/ 1056147 h 4077"/>
              <a:gd name="T100" fmla="*/ 6361 w 2366"/>
              <a:gd name="T101" fmla="*/ 1079341 h 4077"/>
              <a:gd name="T102" fmla="*/ 1272 w 2366"/>
              <a:gd name="T103" fmla="*/ 1104442 h 4077"/>
              <a:gd name="T104" fmla="*/ 2862 w 2366"/>
              <a:gd name="T105" fmla="*/ 1131767 h 4077"/>
              <a:gd name="T106" fmla="*/ 14948 w 2366"/>
              <a:gd name="T107" fmla="*/ 1184829 h 4077"/>
              <a:gd name="T108" fmla="*/ 28305 w 2366"/>
              <a:gd name="T109" fmla="*/ 1245834 h 4077"/>
              <a:gd name="T110" fmla="*/ 32122 w 2366"/>
              <a:gd name="T111" fmla="*/ 1284915 h 407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366" h="4077">
                <a:moveTo>
                  <a:pt x="2366" y="387"/>
                </a:moveTo>
                <a:lnTo>
                  <a:pt x="2338" y="386"/>
                </a:lnTo>
                <a:lnTo>
                  <a:pt x="2311" y="381"/>
                </a:lnTo>
                <a:lnTo>
                  <a:pt x="2286" y="373"/>
                </a:lnTo>
                <a:lnTo>
                  <a:pt x="2263" y="363"/>
                </a:lnTo>
                <a:lnTo>
                  <a:pt x="2241" y="350"/>
                </a:lnTo>
                <a:lnTo>
                  <a:pt x="2220" y="335"/>
                </a:lnTo>
                <a:lnTo>
                  <a:pt x="2201" y="318"/>
                </a:lnTo>
                <a:lnTo>
                  <a:pt x="2182" y="300"/>
                </a:lnTo>
                <a:lnTo>
                  <a:pt x="2164" y="281"/>
                </a:lnTo>
                <a:lnTo>
                  <a:pt x="2147" y="260"/>
                </a:lnTo>
                <a:lnTo>
                  <a:pt x="2131" y="238"/>
                </a:lnTo>
                <a:lnTo>
                  <a:pt x="2114" y="217"/>
                </a:lnTo>
                <a:lnTo>
                  <a:pt x="2085" y="173"/>
                </a:lnTo>
                <a:lnTo>
                  <a:pt x="2055" y="130"/>
                </a:lnTo>
                <a:lnTo>
                  <a:pt x="2040" y="111"/>
                </a:lnTo>
                <a:lnTo>
                  <a:pt x="2025" y="91"/>
                </a:lnTo>
                <a:lnTo>
                  <a:pt x="2010" y="74"/>
                </a:lnTo>
                <a:lnTo>
                  <a:pt x="1994" y="59"/>
                </a:lnTo>
                <a:lnTo>
                  <a:pt x="1977" y="45"/>
                </a:lnTo>
                <a:lnTo>
                  <a:pt x="1961" y="33"/>
                </a:lnTo>
                <a:lnTo>
                  <a:pt x="1943" y="24"/>
                </a:lnTo>
                <a:lnTo>
                  <a:pt x="1926" y="18"/>
                </a:lnTo>
                <a:lnTo>
                  <a:pt x="1906" y="15"/>
                </a:lnTo>
                <a:lnTo>
                  <a:pt x="1885" y="15"/>
                </a:lnTo>
                <a:lnTo>
                  <a:pt x="1865" y="18"/>
                </a:lnTo>
                <a:lnTo>
                  <a:pt x="1841" y="27"/>
                </a:lnTo>
                <a:lnTo>
                  <a:pt x="1817" y="38"/>
                </a:lnTo>
                <a:lnTo>
                  <a:pt x="1792" y="55"/>
                </a:lnTo>
                <a:lnTo>
                  <a:pt x="1764" y="76"/>
                </a:lnTo>
                <a:lnTo>
                  <a:pt x="1735" y="101"/>
                </a:lnTo>
                <a:lnTo>
                  <a:pt x="1716" y="120"/>
                </a:lnTo>
                <a:lnTo>
                  <a:pt x="1696" y="135"/>
                </a:lnTo>
                <a:lnTo>
                  <a:pt x="1678" y="147"/>
                </a:lnTo>
                <a:lnTo>
                  <a:pt x="1661" y="157"/>
                </a:lnTo>
                <a:lnTo>
                  <a:pt x="1643" y="164"/>
                </a:lnTo>
                <a:lnTo>
                  <a:pt x="1626" y="169"/>
                </a:lnTo>
                <a:lnTo>
                  <a:pt x="1610" y="172"/>
                </a:lnTo>
                <a:lnTo>
                  <a:pt x="1594" y="173"/>
                </a:lnTo>
                <a:lnTo>
                  <a:pt x="1579" y="172"/>
                </a:lnTo>
                <a:lnTo>
                  <a:pt x="1564" y="169"/>
                </a:lnTo>
                <a:lnTo>
                  <a:pt x="1549" y="166"/>
                </a:lnTo>
                <a:lnTo>
                  <a:pt x="1534" y="160"/>
                </a:lnTo>
                <a:lnTo>
                  <a:pt x="1519" y="153"/>
                </a:lnTo>
                <a:lnTo>
                  <a:pt x="1505" y="146"/>
                </a:lnTo>
                <a:lnTo>
                  <a:pt x="1490" y="137"/>
                </a:lnTo>
                <a:lnTo>
                  <a:pt x="1476" y="128"/>
                </a:lnTo>
                <a:lnTo>
                  <a:pt x="1448" y="108"/>
                </a:lnTo>
                <a:lnTo>
                  <a:pt x="1418" y="86"/>
                </a:lnTo>
                <a:lnTo>
                  <a:pt x="1386" y="65"/>
                </a:lnTo>
                <a:lnTo>
                  <a:pt x="1354" y="45"/>
                </a:lnTo>
                <a:lnTo>
                  <a:pt x="1337" y="36"/>
                </a:lnTo>
                <a:lnTo>
                  <a:pt x="1320" y="27"/>
                </a:lnTo>
                <a:lnTo>
                  <a:pt x="1301" y="20"/>
                </a:lnTo>
                <a:lnTo>
                  <a:pt x="1283" y="13"/>
                </a:lnTo>
                <a:lnTo>
                  <a:pt x="1263" y="7"/>
                </a:lnTo>
                <a:lnTo>
                  <a:pt x="1244" y="4"/>
                </a:lnTo>
                <a:lnTo>
                  <a:pt x="1223" y="1"/>
                </a:lnTo>
                <a:lnTo>
                  <a:pt x="1201" y="0"/>
                </a:lnTo>
                <a:lnTo>
                  <a:pt x="1184" y="0"/>
                </a:lnTo>
                <a:lnTo>
                  <a:pt x="1166" y="1"/>
                </a:lnTo>
                <a:lnTo>
                  <a:pt x="1150" y="4"/>
                </a:lnTo>
                <a:lnTo>
                  <a:pt x="1134" y="7"/>
                </a:lnTo>
                <a:lnTo>
                  <a:pt x="1119" y="10"/>
                </a:lnTo>
                <a:lnTo>
                  <a:pt x="1104" y="15"/>
                </a:lnTo>
                <a:lnTo>
                  <a:pt x="1090" y="20"/>
                </a:lnTo>
                <a:lnTo>
                  <a:pt x="1078" y="25"/>
                </a:lnTo>
                <a:lnTo>
                  <a:pt x="1051" y="38"/>
                </a:lnTo>
                <a:lnTo>
                  <a:pt x="1027" y="52"/>
                </a:lnTo>
                <a:lnTo>
                  <a:pt x="1004" y="67"/>
                </a:lnTo>
                <a:lnTo>
                  <a:pt x="981" y="82"/>
                </a:lnTo>
                <a:lnTo>
                  <a:pt x="959" y="97"/>
                </a:lnTo>
                <a:lnTo>
                  <a:pt x="936" y="112"/>
                </a:lnTo>
                <a:lnTo>
                  <a:pt x="912" y="126"/>
                </a:lnTo>
                <a:lnTo>
                  <a:pt x="888" y="137"/>
                </a:lnTo>
                <a:lnTo>
                  <a:pt x="875" y="143"/>
                </a:lnTo>
                <a:lnTo>
                  <a:pt x="861" y="149"/>
                </a:lnTo>
                <a:lnTo>
                  <a:pt x="847" y="152"/>
                </a:lnTo>
                <a:lnTo>
                  <a:pt x="834" y="157"/>
                </a:lnTo>
                <a:lnTo>
                  <a:pt x="819" y="159"/>
                </a:lnTo>
                <a:lnTo>
                  <a:pt x="802" y="161"/>
                </a:lnTo>
                <a:lnTo>
                  <a:pt x="786" y="162"/>
                </a:lnTo>
                <a:lnTo>
                  <a:pt x="769" y="164"/>
                </a:lnTo>
                <a:lnTo>
                  <a:pt x="754" y="162"/>
                </a:lnTo>
                <a:lnTo>
                  <a:pt x="739" y="161"/>
                </a:lnTo>
                <a:lnTo>
                  <a:pt x="723" y="159"/>
                </a:lnTo>
                <a:lnTo>
                  <a:pt x="708" y="157"/>
                </a:lnTo>
                <a:lnTo>
                  <a:pt x="677" y="149"/>
                </a:lnTo>
                <a:lnTo>
                  <a:pt x="646" y="137"/>
                </a:lnTo>
                <a:lnTo>
                  <a:pt x="615" y="126"/>
                </a:lnTo>
                <a:lnTo>
                  <a:pt x="584" y="112"/>
                </a:lnTo>
                <a:lnTo>
                  <a:pt x="552" y="97"/>
                </a:lnTo>
                <a:lnTo>
                  <a:pt x="521" y="82"/>
                </a:lnTo>
                <a:lnTo>
                  <a:pt x="490" y="67"/>
                </a:lnTo>
                <a:lnTo>
                  <a:pt x="459" y="52"/>
                </a:lnTo>
                <a:lnTo>
                  <a:pt x="427" y="38"/>
                </a:lnTo>
                <a:lnTo>
                  <a:pt x="396" y="25"/>
                </a:lnTo>
                <a:lnTo>
                  <a:pt x="380" y="20"/>
                </a:lnTo>
                <a:lnTo>
                  <a:pt x="364" y="15"/>
                </a:lnTo>
                <a:lnTo>
                  <a:pt x="347" y="10"/>
                </a:lnTo>
                <a:lnTo>
                  <a:pt x="331" y="7"/>
                </a:lnTo>
                <a:lnTo>
                  <a:pt x="315" y="4"/>
                </a:lnTo>
                <a:lnTo>
                  <a:pt x="299" y="1"/>
                </a:lnTo>
                <a:lnTo>
                  <a:pt x="283" y="0"/>
                </a:lnTo>
                <a:lnTo>
                  <a:pt x="266" y="0"/>
                </a:lnTo>
                <a:lnTo>
                  <a:pt x="261" y="1"/>
                </a:lnTo>
                <a:lnTo>
                  <a:pt x="254" y="7"/>
                </a:lnTo>
                <a:lnTo>
                  <a:pt x="247" y="16"/>
                </a:lnTo>
                <a:lnTo>
                  <a:pt x="240" y="28"/>
                </a:lnTo>
                <a:lnTo>
                  <a:pt x="231" y="44"/>
                </a:lnTo>
                <a:lnTo>
                  <a:pt x="222" y="61"/>
                </a:lnTo>
                <a:lnTo>
                  <a:pt x="213" y="82"/>
                </a:lnTo>
                <a:lnTo>
                  <a:pt x="202" y="104"/>
                </a:lnTo>
                <a:lnTo>
                  <a:pt x="182" y="156"/>
                </a:lnTo>
                <a:lnTo>
                  <a:pt x="159" y="214"/>
                </a:lnTo>
                <a:lnTo>
                  <a:pt x="137" y="278"/>
                </a:lnTo>
                <a:lnTo>
                  <a:pt x="114" y="344"/>
                </a:lnTo>
                <a:lnTo>
                  <a:pt x="91" y="412"/>
                </a:lnTo>
                <a:lnTo>
                  <a:pt x="70" y="482"/>
                </a:lnTo>
                <a:lnTo>
                  <a:pt x="50" y="548"/>
                </a:lnTo>
                <a:lnTo>
                  <a:pt x="33" y="612"/>
                </a:lnTo>
                <a:lnTo>
                  <a:pt x="19" y="669"/>
                </a:lnTo>
                <a:lnTo>
                  <a:pt x="9" y="721"/>
                </a:lnTo>
                <a:lnTo>
                  <a:pt x="4" y="743"/>
                </a:lnTo>
                <a:lnTo>
                  <a:pt x="2" y="764"/>
                </a:lnTo>
                <a:lnTo>
                  <a:pt x="0" y="781"/>
                </a:lnTo>
                <a:lnTo>
                  <a:pt x="0" y="796"/>
                </a:lnTo>
                <a:lnTo>
                  <a:pt x="0" y="826"/>
                </a:lnTo>
                <a:lnTo>
                  <a:pt x="2" y="857"/>
                </a:lnTo>
                <a:lnTo>
                  <a:pt x="6" y="887"/>
                </a:lnTo>
                <a:lnTo>
                  <a:pt x="11" y="917"/>
                </a:lnTo>
                <a:lnTo>
                  <a:pt x="18" y="947"/>
                </a:lnTo>
                <a:lnTo>
                  <a:pt x="25" y="976"/>
                </a:lnTo>
                <a:lnTo>
                  <a:pt x="33" y="1006"/>
                </a:lnTo>
                <a:lnTo>
                  <a:pt x="43" y="1034"/>
                </a:lnTo>
                <a:lnTo>
                  <a:pt x="64" y="1092"/>
                </a:lnTo>
                <a:lnTo>
                  <a:pt x="86" y="1150"/>
                </a:lnTo>
                <a:lnTo>
                  <a:pt x="110" y="1206"/>
                </a:lnTo>
                <a:lnTo>
                  <a:pt x="134" y="1263"/>
                </a:lnTo>
                <a:lnTo>
                  <a:pt x="157" y="1319"/>
                </a:lnTo>
                <a:lnTo>
                  <a:pt x="178" y="1375"/>
                </a:lnTo>
                <a:lnTo>
                  <a:pt x="187" y="1404"/>
                </a:lnTo>
                <a:lnTo>
                  <a:pt x="197" y="1432"/>
                </a:lnTo>
                <a:lnTo>
                  <a:pt x="205" y="1459"/>
                </a:lnTo>
                <a:lnTo>
                  <a:pt x="211" y="1488"/>
                </a:lnTo>
                <a:lnTo>
                  <a:pt x="217" y="1516"/>
                </a:lnTo>
                <a:lnTo>
                  <a:pt x="222" y="1545"/>
                </a:lnTo>
                <a:lnTo>
                  <a:pt x="224" y="1572"/>
                </a:lnTo>
                <a:lnTo>
                  <a:pt x="226" y="1601"/>
                </a:lnTo>
                <a:lnTo>
                  <a:pt x="226" y="1629"/>
                </a:lnTo>
                <a:lnTo>
                  <a:pt x="224" y="1658"/>
                </a:lnTo>
                <a:lnTo>
                  <a:pt x="221" y="1686"/>
                </a:lnTo>
                <a:lnTo>
                  <a:pt x="215" y="1715"/>
                </a:lnTo>
                <a:lnTo>
                  <a:pt x="206" y="1749"/>
                </a:lnTo>
                <a:lnTo>
                  <a:pt x="195" y="1782"/>
                </a:lnTo>
                <a:lnTo>
                  <a:pt x="183" y="1814"/>
                </a:lnTo>
                <a:lnTo>
                  <a:pt x="169" y="1848"/>
                </a:lnTo>
                <a:lnTo>
                  <a:pt x="138" y="1912"/>
                </a:lnTo>
                <a:lnTo>
                  <a:pt x="107" y="1980"/>
                </a:lnTo>
                <a:lnTo>
                  <a:pt x="92" y="2015"/>
                </a:lnTo>
                <a:lnTo>
                  <a:pt x="78" y="2052"/>
                </a:lnTo>
                <a:lnTo>
                  <a:pt x="64" y="2088"/>
                </a:lnTo>
                <a:lnTo>
                  <a:pt x="53" y="2128"/>
                </a:lnTo>
                <a:lnTo>
                  <a:pt x="48" y="2148"/>
                </a:lnTo>
                <a:lnTo>
                  <a:pt x="43" y="2169"/>
                </a:lnTo>
                <a:lnTo>
                  <a:pt x="40" y="2191"/>
                </a:lnTo>
                <a:lnTo>
                  <a:pt x="36" y="2213"/>
                </a:lnTo>
                <a:lnTo>
                  <a:pt x="33" y="2235"/>
                </a:lnTo>
                <a:lnTo>
                  <a:pt x="32" y="2258"/>
                </a:lnTo>
                <a:lnTo>
                  <a:pt x="31" y="2282"/>
                </a:lnTo>
                <a:lnTo>
                  <a:pt x="29" y="2306"/>
                </a:lnTo>
                <a:lnTo>
                  <a:pt x="31" y="2341"/>
                </a:lnTo>
                <a:lnTo>
                  <a:pt x="33" y="2375"/>
                </a:lnTo>
                <a:lnTo>
                  <a:pt x="38" y="2410"/>
                </a:lnTo>
                <a:lnTo>
                  <a:pt x="43" y="2444"/>
                </a:lnTo>
                <a:lnTo>
                  <a:pt x="50" y="2479"/>
                </a:lnTo>
                <a:lnTo>
                  <a:pt x="57" y="2512"/>
                </a:lnTo>
                <a:lnTo>
                  <a:pt x="66" y="2547"/>
                </a:lnTo>
                <a:lnTo>
                  <a:pt x="76" y="2580"/>
                </a:lnTo>
                <a:lnTo>
                  <a:pt x="95" y="2648"/>
                </a:lnTo>
                <a:lnTo>
                  <a:pt x="117" y="2715"/>
                </a:lnTo>
                <a:lnTo>
                  <a:pt x="137" y="2781"/>
                </a:lnTo>
                <a:lnTo>
                  <a:pt x="156" y="2845"/>
                </a:lnTo>
                <a:lnTo>
                  <a:pt x="164" y="2877"/>
                </a:lnTo>
                <a:lnTo>
                  <a:pt x="171" y="2909"/>
                </a:lnTo>
                <a:lnTo>
                  <a:pt x="177" y="2940"/>
                </a:lnTo>
                <a:lnTo>
                  <a:pt x="183" y="2971"/>
                </a:lnTo>
                <a:lnTo>
                  <a:pt x="186" y="3001"/>
                </a:lnTo>
                <a:lnTo>
                  <a:pt x="187" y="3032"/>
                </a:lnTo>
                <a:lnTo>
                  <a:pt x="187" y="3061"/>
                </a:lnTo>
                <a:lnTo>
                  <a:pt x="186" y="3091"/>
                </a:lnTo>
                <a:lnTo>
                  <a:pt x="182" y="3119"/>
                </a:lnTo>
                <a:lnTo>
                  <a:pt x="176" y="3148"/>
                </a:lnTo>
                <a:lnTo>
                  <a:pt x="167" y="3176"/>
                </a:lnTo>
                <a:lnTo>
                  <a:pt x="156" y="3203"/>
                </a:lnTo>
                <a:lnTo>
                  <a:pt x="141" y="3230"/>
                </a:lnTo>
                <a:lnTo>
                  <a:pt x="125" y="3256"/>
                </a:lnTo>
                <a:lnTo>
                  <a:pt x="104" y="3282"/>
                </a:lnTo>
                <a:lnTo>
                  <a:pt x="81" y="3307"/>
                </a:lnTo>
                <a:lnTo>
                  <a:pt x="65" y="3324"/>
                </a:lnTo>
                <a:lnTo>
                  <a:pt x="51" y="3342"/>
                </a:lnTo>
                <a:lnTo>
                  <a:pt x="39" y="3360"/>
                </a:lnTo>
                <a:lnTo>
                  <a:pt x="29" y="3378"/>
                </a:lnTo>
                <a:lnTo>
                  <a:pt x="20" y="3397"/>
                </a:lnTo>
                <a:lnTo>
                  <a:pt x="15" y="3417"/>
                </a:lnTo>
                <a:lnTo>
                  <a:pt x="10" y="3436"/>
                </a:lnTo>
                <a:lnTo>
                  <a:pt x="6" y="3456"/>
                </a:lnTo>
                <a:lnTo>
                  <a:pt x="4" y="3476"/>
                </a:lnTo>
                <a:lnTo>
                  <a:pt x="4" y="3497"/>
                </a:lnTo>
                <a:lnTo>
                  <a:pt x="4" y="3518"/>
                </a:lnTo>
                <a:lnTo>
                  <a:pt x="6" y="3540"/>
                </a:lnTo>
                <a:lnTo>
                  <a:pt x="9" y="3562"/>
                </a:lnTo>
                <a:lnTo>
                  <a:pt x="12" y="3584"/>
                </a:lnTo>
                <a:lnTo>
                  <a:pt x="17" y="3607"/>
                </a:lnTo>
                <a:lnTo>
                  <a:pt x="23" y="3631"/>
                </a:lnTo>
                <a:lnTo>
                  <a:pt x="47" y="3729"/>
                </a:lnTo>
                <a:lnTo>
                  <a:pt x="72" y="3836"/>
                </a:lnTo>
                <a:lnTo>
                  <a:pt x="78" y="3863"/>
                </a:lnTo>
                <a:lnTo>
                  <a:pt x="84" y="3892"/>
                </a:lnTo>
                <a:lnTo>
                  <a:pt x="89" y="3921"/>
                </a:lnTo>
                <a:lnTo>
                  <a:pt x="93" y="3951"/>
                </a:lnTo>
                <a:lnTo>
                  <a:pt x="96" y="3981"/>
                </a:lnTo>
                <a:lnTo>
                  <a:pt x="100" y="4012"/>
                </a:lnTo>
                <a:lnTo>
                  <a:pt x="101" y="4044"/>
                </a:lnTo>
                <a:lnTo>
                  <a:pt x="102" y="4077"/>
                </a:lnTo>
              </a:path>
            </a:pathLst>
          </a:custGeom>
          <a:noFill/>
          <a:ln w="6350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41990" name="Group 6"/>
          <p:cNvGrpSpPr>
            <a:grpSpLocks/>
          </p:cNvGrpSpPr>
          <p:nvPr/>
        </p:nvGrpSpPr>
        <p:grpSpPr bwMode="auto">
          <a:xfrm>
            <a:off x="2824164" y="5253039"/>
            <a:ext cx="1468437" cy="1285875"/>
            <a:chOff x="819" y="3309"/>
            <a:chExt cx="925" cy="810"/>
          </a:xfrm>
        </p:grpSpPr>
        <p:sp>
          <p:nvSpPr>
            <p:cNvPr id="42112" name="Freeform 7"/>
            <p:cNvSpPr>
              <a:spLocks/>
            </p:cNvSpPr>
            <p:nvPr/>
          </p:nvSpPr>
          <p:spPr bwMode="auto">
            <a:xfrm>
              <a:off x="1021" y="3461"/>
              <a:ext cx="17" cy="48"/>
            </a:xfrm>
            <a:custGeom>
              <a:avLst/>
              <a:gdLst>
                <a:gd name="T0" fmla="*/ 17 w 86"/>
                <a:gd name="T1" fmla="*/ 1 h 237"/>
                <a:gd name="T2" fmla="*/ 0 w 86"/>
                <a:gd name="T3" fmla="*/ 48 h 237"/>
                <a:gd name="T4" fmla="*/ 13 w 86"/>
                <a:gd name="T5" fmla="*/ 0 h 237"/>
                <a:gd name="T6" fmla="*/ 17 w 86"/>
                <a:gd name="T7" fmla="*/ 1 h 2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237">
                  <a:moveTo>
                    <a:pt x="86" y="4"/>
                  </a:moveTo>
                  <a:lnTo>
                    <a:pt x="0" y="237"/>
                  </a:lnTo>
                  <a:lnTo>
                    <a:pt x="64" y="0"/>
                  </a:lnTo>
                  <a:lnTo>
                    <a:pt x="86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13" name="Freeform 8"/>
            <p:cNvSpPr>
              <a:spLocks/>
            </p:cNvSpPr>
            <p:nvPr/>
          </p:nvSpPr>
          <p:spPr bwMode="auto">
            <a:xfrm>
              <a:off x="1009" y="3461"/>
              <a:ext cx="33" cy="92"/>
            </a:xfrm>
            <a:custGeom>
              <a:avLst/>
              <a:gdLst>
                <a:gd name="T0" fmla="*/ 24 w 163"/>
                <a:gd name="T1" fmla="*/ 3 h 459"/>
                <a:gd name="T2" fmla="*/ 25 w 163"/>
                <a:gd name="T3" fmla="*/ 0 h 459"/>
                <a:gd name="T4" fmla="*/ 33 w 163"/>
                <a:gd name="T5" fmla="*/ 2 h 459"/>
                <a:gd name="T6" fmla="*/ 0 w 163"/>
                <a:gd name="T7" fmla="*/ 92 h 459"/>
                <a:gd name="T8" fmla="*/ 24 w 163"/>
                <a:gd name="T9" fmla="*/ 3 h 4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" h="459">
                  <a:moveTo>
                    <a:pt x="119" y="16"/>
                  </a:moveTo>
                  <a:lnTo>
                    <a:pt x="125" y="0"/>
                  </a:lnTo>
                  <a:lnTo>
                    <a:pt x="163" y="10"/>
                  </a:lnTo>
                  <a:lnTo>
                    <a:pt x="0" y="459"/>
                  </a:lnTo>
                  <a:lnTo>
                    <a:pt x="119" y="16"/>
                  </a:lnTo>
                  <a:close/>
                </a:path>
              </a:pathLst>
            </a:custGeom>
            <a:solidFill>
              <a:srgbClr val="FAF4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14" name="Freeform 9"/>
            <p:cNvSpPr>
              <a:spLocks/>
            </p:cNvSpPr>
            <p:nvPr/>
          </p:nvSpPr>
          <p:spPr bwMode="auto">
            <a:xfrm>
              <a:off x="997" y="3462"/>
              <a:ext cx="49" cy="136"/>
            </a:xfrm>
            <a:custGeom>
              <a:avLst/>
              <a:gdLst>
                <a:gd name="T0" fmla="*/ 24 w 242"/>
                <a:gd name="T1" fmla="*/ 47 h 678"/>
                <a:gd name="T2" fmla="*/ 41 w 242"/>
                <a:gd name="T3" fmla="*/ 0 h 678"/>
                <a:gd name="T4" fmla="*/ 49 w 242"/>
                <a:gd name="T5" fmla="*/ 2 h 678"/>
                <a:gd name="T6" fmla="*/ 0 w 242"/>
                <a:gd name="T7" fmla="*/ 136 h 678"/>
                <a:gd name="T8" fmla="*/ 24 w 242"/>
                <a:gd name="T9" fmla="*/ 47 h 6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" h="678">
                  <a:moveTo>
                    <a:pt x="118" y="233"/>
                  </a:moveTo>
                  <a:lnTo>
                    <a:pt x="204" y="0"/>
                  </a:lnTo>
                  <a:lnTo>
                    <a:pt x="242" y="12"/>
                  </a:lnTo>
                  <a:lnTo>
                    <a:pt x="0" y="678"/>
                  </a:lnTo>
                  <a:lnTo>
                    <a:pt x="118" y="233"/>
                  </a:lnTo>
                  <a:close/>
                </a:path>
              </a:pathLst>
            </a:custGeom>
            <a:solidFill>
              <a:srgbClr val="F5E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15" name="Freeform 10"/>
            <p:cNvSpPr>
              <a:spLocks/>
            </p:cNvSpPr>
            <p:nvPr/>
          </p:nvSpPr>
          <p:spPr bwMode="auto">
            <a:xfrm>
              <a:off x="985" y="3463"/>
              <a:ext cx="65" cy="179"/>
            </a:xfrm>
            <a:custGeom>
              <a:avLst/>
              <a:gdLst>
                <a:gd name="T0" fmla="*/ 24 w 321"/>
                <a:gd name="T1" fmla="*/ 90 h 894"/>
                <a:gd name="T2" fmla="*/ 57 w 321"/>
                <a:gd name="T3" fmla="*/ 0 h 894"/>
                <a:gd name="T4" fmla="*/ 65 w 321"/>
                <a:gd name="T5" fmla="*/ 2 h 894"/>
                <a:gd name="T6" fmla="*/ 0 w 321"/>
                <a:gd name="T7" fmla="*/ 179 h 894"/>
                <a:gd name="T8" fmla="*/ 24 w 321"/>
                <a:gd name="T9" fmla="*/ 90 h 8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1" h="894">
                  <a:moveTo>
                    <a:pt x="119" y="449"/>
                  </a:moveTo>
                  <a:lnTo>
                    <a:pt x="282" y="0"/>
                  </a:lnTo>
                  <a:lnTo>
                    <a:pt x="321" y="10"/>
                  </a:lnTo>
                  <a:lnTo>
                    <a:pt x="0" y="894"/>
                  </a:lnTo>
                  <a:lnTo>
                    <a:pt x="119" y="449"/>
                  </a:lnTo>
                  <a:close/>
                </a:path>
              </a:pathLst>
            </a:custGeom>
            <a:solidFill>
              <a:srgbClr val="F5DF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16" name="Freeform 11"/>
            <p:cNvSpPr>
              <a:spLocks/>
            </p:cNvSpPr>
            <p:nvPr/>
          </p:nvSpPr>
          <p:spPr bwMode="auto">
            <a:xfrm>
              <a:off x="979" y="3464"/>
              <a:ext cx="75" cy="203"/>
            </a:xfrm>
            <a:custGeom>
              <a:avLst/>
              <a:gdLst>
                <a:gd name="T0" fmla="*/ 19 w 375"/>
                <a:gd name="T1" fmla="*/ 133 h 1013"/>
                <a:gd name="T2" fmla="*/ 67 w 375"/>
                <a:gd name="T3" fmla="*/ 0 h 1013"/>
                <a:gd name="T4" fmla="*/ 75 w 375"/>
                <a:gd name="T5" fmla="*/ 2 h 1013"/>
                <a:gd name="T6" fmla="*/ 2 w 375"/>
                <a:gd name="T7" fmla="*/ 203 h 1013"/>
                <a:gd name="T8" fmla="*/ 0 w 375"/>
                <a:gd name="T9" fmla="*/ 203 h 1013"/>
                <a:gd name="T10" fmla="*/ 0 w 375"/>
                <a:gd name="T11" fmla="*/ 203 h 1013"/>
                <a:gd name="T12" fmla="*/ 19 w 375"/>
                <a:gd name="T13" fmla="*/ 133 h 10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5" h="1013">
                  <a:moveTo>
                    <a:pt x="94" y="666"/>
                  </a:moveTo>
                  <a:lnTo>
                    <a:pt x="336" y="0"/>
                  </a:lnTo>
                  <a:lnTo>
                    <a:pt x="375" y="10"/>
                  </a:lnTo>
                  <a:lnTo>
                    <a:pt x="10" y="1013"/>
                  </a:lnTo>
                  <a:lnTo>
                    <a:pt x="0" y="1011"/>
                  </a:lnTo>
                  <a:lnTo>
                    <a:pt x="94" y="666"/>
                  </a:lnTo>
                  <a:close/>
                </a:path>
              </a:pathLst>
            </a:custGeom>
            <a:solidFill>
              <a:srgbClr val="F5D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17" name="Freeform 12"/>
            <p:cNvSpPr>
              <a:spLocks/>
            </p:cNvSpPr>
            <p:nvPr/>
          </p:nvSpPr>
          <p:spPr bwMode="auto">
            <a:xfrm>
              <a:off x="979" y="3465"/>
              <a:ext cx="78" cy="203"/>
            </a:xfrm>
            <a:custGeom>
              <a:avLst/>
              <a:gdLst>
                <a:gd name="T0" fmla="*/ 7 w 394"/>
                <a:gd name="T1" fmla="*/ 177 h 1015"/>
                <a:gd name="T2" fmla="*/ 70 w 394"/>
                <a:gd name="T3" fmla="*/ 0 h 1015"/>
                <a:gd name="T4" fmla="*/ 78 w 394"/>
                <a:gd name="T5" fmla="*/ 2 h 1015"/>
                <a:gd name="T6" fmla="*/ 6 w 394"/>
                <a:gd name="T7" fmla="*/ 203 h 1015"/>
                <a:gd name="T8" fmla="*/ 0 w 394"/>
                <a:gd name="T9" fmla="*/ 201 h 1015"/>
                <a:gd name="T10" fmla="*/ 0 w 394"/>
                <a:gd name="T11" fmla="*/ 201 h 1015"/>
                <a:gd name="T12" fmla="*/ 7 w 394"/>
                <a:gd name="T13" fmla="*/ 177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4" h="1015">
                  <a:moveTo>
                    <a:pt x="34" y="884"/>
                  </a:moveTo>
                  <a:lnTo>
                    <a:pt x="355" y="0"/>
                  </a:lnTo>
                  <a:lnTo>
                    <a:pt x="394" y="11"/>
                  </a:lnTo>
                  <a:lnTo>
                    <a:pt x="29" y="1015"/>
                  </a:lnTo>
                  <a:lnTo>
                    <a:pt x="0" y="1007"/>
                  </a:lnTo>
                  <a:lnTo>
                    <a:pt x="34" y="884"/>
                  </a:lnTo>
                  <a:close/>
                </a:path>
              </a:pathLst>
            </a:custGeom>
            <a:solidFill>
              <a:srgbClr val="F4CA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18" name="Freeform 13"/>
            <p:cNvSpPr>
              <a:spLocks/>
            </p:cNvSpPr>
            <p:nvPr/>
          </p:nvSpPr>
          <p:spPr bwMode="auto">
            <a:xfrm>
              <a:off x="981" y="3466"/>
              <a:ext cx="80" cy="203"/>
            </a:xfrm>
            <a:custGeom>
              <a:avLst/>
              <a:gdLst>
                <a:gd name="T0" fmla="*/ 0 w 404"/>
                <a:gd name="T1" fmla="*/ 201 h 1014"/>
                <a:gd name="T2" fmla="*/ 72 w 404"/>
                <a:gd name="T3" fmla="*/ 0 h 1014"/>
                <a:gd name="T4" fmla="*/ 80 w 404"/>
                <a:gd name="T5" fmla="*/ 2 h 1014"/>
                <a:gd name="T6" fmla="*/ 8 w 404"/>
                <a:gd name="T7" fmla="*/ 203 h 1014"/>
                <a:gd name="T8" fmla="*/ 0 w 404"/>
                <a:gd name="T9" fmla="*/ 201 h 10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1014">
                  <a:moveTo>
                    <a:pt x="0" y="1003"/>
                  </a:moveTo>
                  <a:lnTo>
                    <a:pt x="365" y="0"/>
                  </a:lnTo>
                  <a:lnTo>
                    <a:pt x="404" y="10"/>
                  </a:lnTo>
                  <a:lnTo>
                    <a:pt x="38" y="1014"/>
                  </a:lnTo>
                  <a:lnTo>
                    <a:pt x="0" y="1003"/>
                  </a:lnTo>
                  <a:close/>
                </a:path>
              </a:pathLst>
            </a:custGeom>
            <a:solidFill>
              <a:srgbClr val="F2C0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19" name="Freeform 14"/>
            <p:cNvSpPr>
              <a:spLocks/>
            </p:cNvSpPr>
            <p:nvPr/>
          </p:nvSpPr>
          <p:spPr bwMode="auto">
            <a:xfrm>
              <a:off x="984" y="3467"/>
              <a:ext cx="81" cy="203"/>
            </a:xfrm>
            <a:custGeom>
              <a:avLst/>
              <a:gdLst>
                <a:gd name="T0" fmla="*/ 0 w 405"/>
                <a:gd name="T1" fmla="*/ 201 h 1015"/>
                <a:gd name="T2" fmla="*/ 73 w 405"/>
                <a:gd name="T3" fmla="*/ 0 h 1015"/>
                <a:gd name="T4" fmla="*/ 81 w 405"/>
                <a:gd name="T5" fmla="*/ 2 h 1015"/>
                <a:gd name="T6" fmla="*/ 8 w 405"/>
                <a:gd name="T7" fmla="*/ 203 h 1015"/>
                <a:gd name="T8" fmla="*/ 0 w 405"/>
                <a:gd name="T9" fmla="*/ 201 h 10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5" h="1015">
                  <a:moveTo>
                    <a:pt x="0" y="1004"/>
                  </a:moveTo>
                  <a:lnTo>
                    <a:pt x="365" y="0"/>
                  </a:lnTo>
                  <a:lnTo>
                    <a:pt x="405" y="10"/>
                  </a:lnTo>
                  <a:lnTo>
                    <a:pt x="38" y="1015"/>
                  </a:lnTo>
                  <a:lnTo>
                    <a:pt x="0" y="1004"/>
                  </a:lnTo>
                  <a:close/>
                </a:path>
              </a:pathLst>
            </a:custGeom>
            <a:solidFill>
              <a:srgbClr val="F0B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20" name="Freeform 15"/>
            <p:cNvSpPr>
              <a:spLocks/>
            </p:cNvSpPr>
            <p:nvPr/>
          </p:nvSpPr>
          <p:spPr bwMode="auto">
            <a:xfrm>
              <a:off x="988" y="3468"/>
              <a:ext cx="81" cy="203"/>
            </a:xfrm>
            <a:custGeom>
              <a:avLst/>
              <a:gdLst>
                <a:gd name="T0" fmla="*/ 0 w 404"/>
                <a:gd name="T1" fmla="*/ 201 h 1014"/>
                <a:gd name="T2" fmla="*/ 73 w 404"/>
                <a:gd name="T3" fmla="*/ 0 h 1014"/>
                <a:gd name="T4" fmla="*/ 81 w 404"/>
                <a:gd name="T5" fmla="*/ 2 h 1014"/>
                <a:gd name="T6" fmla="*/ 8 w 404"/>
                <a:gd name="T7" fmla="*/ 203 h 1014"/>
                <a:gd name="T8" fmla="*/ 0 w 404"/>
                <a:gd name="T9" fmla="*/ 201 h 10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1014">
                  <a:moveTo>
                    <a:pt x="0" y="1004"/>
                  </a:moveTo>
                  <a:lnTo>
                    <a:pt x="366" y="0"/>
                  </a:lnTo>
                  <a:lnTo>
                    <a:pt x="404" y="11"/>
                  </a:lnTo>
                  <a:lnTo>
                    <a:pt x="39" y="1014"/>
                  </a:lnTo>
                  <a:lnTo>
                    <a:pt x="0" y="1004"/>
                  </a:lnTo>
                  <a:close/>
                </a:path>
              </a:pathLst>
            </a:custGeom>
            <a:solidFill>
              <a:srgbClr val="EFAD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21" name="Freeform 16"/>
            <p:cNvSpPr>
              <a:spLocks/>
            </p:cNvSpPr>
            <p:nvPr/>
          </p:nvSpPr>
          <p:spPr bwMode="auto">
            <a:xfrm>
              <a:off x="992" y="3469"/>
              <a:ext cx="81" cy="203"/>
            </a:xfrm>
            <a:custGeom>
              <a:avLst/>
              <a:gdLst>
                <a:gd name="T0" fmla="*/ 0 w 405"/>
                <a:gd name="T1" fmla="*/ 201 h 1015"/>
                <a:gd name="T2" fmla="*/ 73 w 405"/>
                <a:gd name="T3" fmla="*/ 0 h 1015"/>
                <a:gd name="T4" fmla="*/ 81 w 405"/>
                <a:gd name="T5" fmla="*/ 2 h 1015"/>
                <a:gd name="T6" fmla="*/ 8 w 405"/>
                <a:gd name="T7" fmla="*/ 203 h 1015"/>
                <a:gd name="T8" fmla="*/ 0 w 405"/>
                <a:gd name="T9" fmla="*/ 201 h 10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5" h="1015">
                  <a:moveTo>
                    <a:pt x="0" y="1005"/>
                  </a:moveTo>
                  <a:lnTo>
                    <a:pt x="367" y="0"/>
                  </a:lnTo>
                  <a:lnTo>
                    <a:pt x="405" y="10"/>
                  </a:lnTo>
                  <a:lnTo>
                    <a:pt x="39" y="1015"/>
                  </a:lnTo>
                  <a:lnTo>
                    <a:pt x="0" y="1005"/>
                  </a:lnTo>
                  <a:close/>
                </a:path>
              </a:pathLst>
            </a:custGeom>
            <a:solidFill>
              <a:srgbClr val="EEA4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22" name="Freeform 17"/>
            <p:cNvSpPr>
              <a:spLocks/>
            </p:cNvSpPr>
            <p:nvPr/>
          </p:nvSpPr>
          <p:spPr bwMode="auto">
            <a:xfrm>
              <a:off x="996" y="3471"/>
              <a:ext cx="81" cy="202"/>
            </a:xfrm>
            <a:custGeom>
              <a:avLst/>
              <a:gdLst>
                <a:gd name="T0" fmla="*/ 0 w 404"/>
                <a:gd name="T1" fmla="*/ 200 h 1014"/>
                <a:gd name="T2" fmla="*/ 73 w 404"/>
                <a:gd name="T3" fmla="*/ 0 h 1014"/>
                <a:gd name="T4" fmla="*/ 81 w 404"/>
                <a:gd name="T5" fmla="*/ 2 h 1014"/>
                <a:gd name="T6" fmla="*/ 8 w 404"/>
                <a:gd name="T7" fmla="*/ 202 h 1014"/>
                <a:gd name="T8" fmla="*/ 0 w 404"/>
                <a:gd name="T9" fmla="*/ 200 h 10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1014">
                  <a:moveTo>
                    <a:pt x="0" y="1003"/>
                  </a:moveTo>
                  <a:lnTo>
                    <a:pt x="365" y="0"/>
                  </a:lnTo>
                  <a:lnTo>
                    <a:pt x="404" y="10"/>
                  </a:lnTo>
                  <a:lnTo>
                    <a:pt x="39" y="1014"/>
                  </a:lnTo>
                  <a:lnTo>
                    <a:pt x="0" y="1003"/>
                  </a:lnTo>
                  <a:close/>
                </a:path>
              </a:pathLst>
            </a:custGeom>
            <a:solidFill>
              <a:srgbClr val="ED9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23" name="Freeform 18"/>
            <p:cNvSpPr>
              <a:spLocks/>
            </p:cNvSpPr>
            <p:nvPr/>
          </p:nvSpPr>
          <p:spPr bwMode="auto">
            <a:xfrm>
              <a:off x="1000" y="3471"/>
              <a:ext cx="81" cy="203"/>
            </a:xfrm>
            <a:custGeom>
              <a:avLst/>
              <a:gdLst>
                <a:gd name="T0" fmla="*/ 0 w 405"/>
                <a:gd name="T1" fmla="*/ 201 h 1015"/>
                <a:gd name="T2" fmla="*/ 73 w 405"/>
                <a:gd name="T3" fmla="*/ 0 h 1015"/>
                <a:gd name="T4" fmla="*/ 81 w 405"/>
                <a:gd name="T5" fmla="*/ 2 h 1015"/>
                <a:gd name="T6" fmla="*/ 8 w 405"/>
                <a:gd name="T7" fmla="*/ 203 h 1015"/>
                <a:gd name="T8" fmla="*/ 0 w 405"/>
                <a:gd name="T9" fmla="*/ 201 h 10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5" h="1015">
                  <a:moveTo>
                    <a:pt x="0" y="1005"/>
                  </a:moveTo>
                  <a:lnTo>
                    <a:pt x="366" y="0"/>
                  </a:lnTo>
                  <a:lnTo>
                    <a:pt x="405" y="11"/>
                  </a:lnTo>
                  <a:lnTo>
                    <a:pt x="40" y="1015"/>
                  </a:lnTo>
                  <a:lnTo>
                    <a:pt x="0" y="1005"/>
                  </a:lnTo>
                  <a:close/>
                </a:path>
              </a:pathLst>
            </a:custGeom>
            <a:solidFill>
              <a:srgbClr val="EB9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24" name="Freeform 19"/>
            <p:cNvSpPr>
              <a:spLocks/>
            </p:cNvSpPr>
            <p:nvPr/>
          </p:nvSpPr>
          <p:spPr bwMode="auto">
            <a:xfrm>
              <a:off x="1004" y="3473"/>
              <a:ext cx="81" cy="203"/>
            </a:xfrm>
            <a:custGeom>
              <a:avLst/>
              <a:gdLst>
                <a:gd name="T0" fmla="*/ 0 w 404"/>
                <a:gd name="T1" fmla="*/ 201 h 1015"/>
                <a:gd name="T2" fmla="*/ 73 w 404"/>
                <a:gd name="T3" fmla="*/ 0 h 1015"/>
                <a:gd name="T4" fmla="*/ 81 w 404"/>
                <a:gd name="T5" fmla="*/ 2 h 1015"/>
                <a:gd name="T6" fmla="*/ 8 w 404"/>
                <a:gd name="T7" fmla="*/ 203 h 1015"/>
                <a:gd name="T8" fmla="*/ 0 w 404"/>
                <a:gd name="T9" fmla="*/ 201 h 10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1015">
                  <a:moveTo>
                    <a:pt x="0" y="1004"/>
                  </a:moveTo>
                  <a:lnTo>
                    <a:pt x="365" y="0"/>
                  </a:lnTo>
                  <a:lnTo>
                    <a:pt x="404" y="11"/>
                  </a:lnTo>
                  <a:lnTo>
                    <a:pt x="39" y="1015"/>
                  </a:lnTo>
                  <a:lnTo>
                    <a:pt x="0" y="1004"/>
                  </a:lnTo>
                  <a:close/>
                </a:path>
              </a:pathLst>
            </a:custGeom>
            <a:solidFill>
              <a:srgbClr val="EA89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25" name="Freeform 20"/>
            <p:cNvSpPr>
              <a:spLocks/>
            </p:cNvSpPr>
            <p:nvPr/>
          </p:nvSpPr>
          <p:spPr bwMode="auto">
            <a:xfrm>
              <a:off x="1008" y="3474"/>
              <a:ext cx="81" cy="203"/>
            </a:xfrm>
            <a:custGeom>
              <a:avLst/>
              <a:gdLst>
                <a:gd name="T0" fmla="*/ 0 w 404"/>
                <a:gd name="T1" fmla="*/ 201 h 1015"/>
                <a:gd name="T2" fmla="*/ 73 w 404"/>
                <a:gd name="T3" fmla="*/ 0 h 1015"/>
                <a:gd name="T4" fmla="*/ 81 w 404"/>
                <a:gd name="T5" fmla="*/ 2 h 1015"/>
                <a:gd name="T6" fmla="*/ 8 w 404"/>
                <a:gd name="T7" fmla="*/ 203 h 1015"/>
                <a:gd name="T8" fmla="*/ 0 w 404"/>
                <a:gd name="T9" fmla="*/ 201 h 10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1015">
                  <a:moveTo>
                    <a:pt x="0" y="1004"/>
                  </a:moveTo>
                  <a:lnTo>
                    <a:pt x="365" y="0"/>
                  </a:lnTo>
                  <a:lnTo>
                    <a:pt x="404" y="10"/>
                  </a:lnTo>
                  <a:lnTo>
                    <a:pt x="38" y="1015"/>
                  </a:lnTo>
                  <a:lnTo>
                    <a:pt x="0" y="1004"/>
                  </a:lnTo>
                  <a:close/>
                </a:path>
              </a:pathLst>
            </a:custGeom>
            <a:solidFill>
              <a:srgbClr val="E97F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26" name="Freeform 21"/>
            <p:cNvSpPr>
              <a:spLocks/>
            </p:cNvSpPr>
            <p:nvPr/>
          </p:nvSpPr>
          <p:spPr bwMode="auto">
            <a:xfrm>
              <a:off x="1012" y="3475"/>
              <a:ext cx="81" cy="203"/>
            </a:xfrm>
            <a:custGeom>
              <a:avLst/>
              <a:gdLst>
                <a:gd name="T0" fmla="*/ 0 w 405"/>
                <a:gd name="T1" fmla="*/ 201 h 1014"/>
                <a:gd name="T2" fmla="*/ 73 w 405"/>
                <a:gd name="T3" fmla="*/ 0 h 1014"/>
                <a:gd name="T4" fmla="*/ 81 w 405"/>
                <a:gd name="T5" fmla="*/ 2 h 1014"/>
                <a:gd name="T6" fmla="*/ 8 w 405"/>
                <a:gd name="T7" fmla="*/ 203 h 1014"/>
                <a:gd name="T8" fmla="*/ 0 w 405"/>
                <a:gd name="T9" fmla="*/ 201 h 10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5" h="1014">
                  <a:moveTo>
                    <a:pt x="0" y="1004"/>
                  </a:moveTo>
                  <a:lnTo>
                    <a:pt x="365" y="0"/>
                  </a:lnTo>
                  <a:lnTo>
                    <a:pt x="405" y="10"/>
                  </a:lnTo>
                  <a:lnTo>
                    <a:pt x="38" y="1014"/>
                  </a:lnTo>
                  <a:lnTo>
                    <a:pt x="0" y="1004"/>
                  </a:lnTo>
                  <a:close/>
                </a:path>
              </a:pathLst>
            </a:custGeom>
            <a:solidFill>
              <a:srgbClr val="E77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27" name="Freeform 22"/>
            <p:cNvSpPr>
              <a:spLocks/>
            </p:cNvSpPr>
            <p:nvPr/>
          </p:nvSpPr>
          <p:spPr bwMode="auto">
            <a:xfrm>
              <a:off x="1015" y="3476"/>
              <a:ext cx="81" cy="203"/>
            </a:xfrm>
            <a:custGeom>
              <a:avLst/>
              <a:gdLst>
                <a:gd name="T0" fmla="*/ 0 w 404"/>
                <a:gd name="T1" fmla="*/ 201 h 1015"/>
                <a:gd name="T2" fmla="*/ 73 w 404"/>
                <a:gd name="T3" fmla="*/ 0 h 1015"/>
                <a:gd name="T4" fmla="*/ 81 w 404"/>
                <a:gd name="T5" fmla="*/ 2 h 1015"/>
                <a:gd name="T6" fmla="*/ 8 w 404"/>
                <a:gd name="T7" fmla="*/ 203 h 1015"/>
                <a:gd name="T8" fmla="*/ 0 w 404"/>
                <a:gd name="T9" fmla="*/ 201 h 10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1015">
                  <a:moveTo>
                    <a:pt x="0" y="1005"/>
                  </a:moveTo>
                  <a:lnTo>
                    <a:pt x="366" y="0"/>
                  </a:lnTo>
                  <a:lnTo>
                    <a:pt x="404" y="11"/>
                  </a:lnTo>
                  <a:lnTo>
                    <a:pt x="39" y="1015"/>
                  </a:lnTo>
                  <a:lnTo>
                    <a:pt x="0" y="1005"/>
                  </a:lnTo>
                  <a:close/>
                </a:path>
              </a:pathLst>
            </a:custGeom>
            <a:solidFill>
              <a:srgbClr val="E56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28" name="Freeform 23"/>
            <p:cNvSpPr>
              <a:spLocks/>
            </p:cNvSpPr>
            <p:nvPr/>
          </p:nvSpPr>
          <p:spPr bwMode="auto">
            <a:xfrm>
              <a:off x="1019" y="3477"/>
              <a:ext cx="81" cy="203"/>
            </a:xfrm>
            <a:custGeom>
              <a:avLst/>
              <a:gdLst>
                <a:gd name="T0" fmla="*/ 0 w 405"/>
                <a:gd name="T1" fmla="*/ 201 h 1015"/>
                <a:gd name="T2" fmla="*/ 73 w 405"/>
                <a:gd name="T3" fmla="*/ 0 h 1015"/>
                <a:gd name="T4" fmla="*/ 81 w 405"/>
                <a:gd name="T5" fmla="*/ 2 h 1015"/>
                <a:gd name="T6" fmla="*/ 8 w 405"/>
                <a:gd name="T7" fmla="*/ 203 h 1015"/>
                <a:gd name="T8" fmla="*/ 0 w 405"/>
                <a:gd name="T9" fmla="*/ 201 h 10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5" h="1015">
                  <a:moveTo>
                    <a:pt x="0" y="1004"/>
                  </a:moveTo>
                  <a:lnTo>
                    <a:pt x="367" y="0"/>
                  </a:lnTo>
                  <a:lnTo>
                    <a:pt x="405" y="10"/>
                  </a:lnTo>
                  <a:lnTo>
                    <a:pt x="39" y="1015"/>
                  </a:lnTo>
                  <a:lnTo>
                    <a:pt x="0" y="1004"/>
                  </a:lnTo>
                  <a:close/>
                </a:path>
              </a:pathLst>
            </a:custGeom>
            <a:solidFill>
              <a:srgbClr val="E46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29" name="Freeform 24"/>
            <p:cNvSpPr>
              <a:spLocks/>
            </p:cNvSpPr>
            <p:nvPr/>
          </p:nvSpPr>
          <p:spPr bwMode="auto">
            <a:xfrm>
              <a:off x="1023" y="3478"/>
              <a:ext cx="81" cy="203"/>
            </a:xfrm>
            <a:custGeom>
              <a:avLst/>
              <a:gdLst>
                <a:gd name="T0" fmla="*/ 0 w 404"/>
                <a:gd name="T1" fmla="*/ 201 h 1014"/>
                <a:gd name="T2" fmla="*/ 73 w 404"/>
                <a:gd name="T3" fmla="*/ 0 h 1014"/>
                <a:gd name="T4" fmla="*/ 81 w 404"/>
                <a:gd name="T5" fmla="*/ 2 h 1014"/>
                <a:gd name="T6" fmla="*/ 8 w 404"/>
                <a:gd name="T7" fmla="*/ 203 h 1014"/>
                <a:gd name="T8" fmla="*/ 0 w 404"/>
                <a:gd name="T9" fmla="*/ 201 h 10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1014">
                  <a:moveTo>
                    <a:pt x="0" y="1004"/>
                  </a:moveTo>
                  <a:lnTo>
                    <a:pt x="365" y="0"/>
                  </a:lnTo>
                  <a:lnTo>
                    <a:pt x="404" y="10"/>
                  </a:lnTo>
                  <a:lnTo>
                    <a:pt x="39" y="1014"/>
                  </a:lnTo>
                  <a:lnTo>
                    <a:pt x="0" y="1004"/>
                  </a:lnTo>
                  <a:close/>
                </a:path>
              </a:pathLst>
            </a:custGeom>
            <a:solidFill>
              <a:srgbClr val="E260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30" name="Freeform 25"/>
            <p:cNvSpPr>
              <a:spLocks/>
            </p:cNvSpPr>
            <p:nvPr/>
          </p:nvSpPr>
          <p:spPr bwMode="auto">
            <a:xfrm>
              <a:off x="1027" y="3479"/>
              <a:ext cx="81" cy="203"/>
            </a:xfrm>
            <a:custGeom>
              <a:avLst/>
              <a:gdLst>
                <a:gd name="T0" fmla="*/ 0 w 405"/>
                <a:gd name="T1" fmla="*/ 201 h 1015"/>
                <a:gd name="T2" fmla="*/ 73 w 405"/>
                <a:gd name="T3" fmla="*/ 0 h 1015"/>
                <a:gd name="T4" fmla="*/ 81 w 405"/>
                <a:gd name="T5" fmla="*/ 2 h 1015"/>
                <a:gd name="T6" fmla="*/ 8 w 405"/>
                <a:gd name="T7" fmla="*/ 203 h 1015"/>
                <a:gd name="T8" fmla="*/ 0 w 405"/>
                <a:gd name="T9" fmla="*/ 201 h 10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5" h="1015">
                  <a:moveTo>
                    <a:pt x="0" y="1005"/>
                  </a:moveTo>
                  <a:lnTo>
                    <a:pt x="366" y="0"/>
                  </a:lnTo>
                  <a:lnTo>
                    <a:pt x="405" y="11"/>
                  </a:lnTo>
                  <a:lnTo>
                    <a:pt x="40" y="1015"/>
                  </a:lnTo>
                  <a:lnTo>
                    <a:pt x="0" y="1005"/>
                  </a:lnTo>
                  <a:close/>
                </a:path>
              </a:pathLst>
            </a:custGeom>
            <a:solidFill>
              <a:srgbClr val="E15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31" name="Freeform 26"/>
            <p:cNvSpPr>
              <a:spLocks/>
            </p:cNvSpPr>
            <p:nvPr/>
          </p:nvSpPr>
          <p:spPr bwMode="auto">
            <a:xfrm>
              <a:off x="1031" y="3480"/>
              <a:ext cx="79" cy="203"/>
            </a:xfrm>
            <a:custGeom>
              <a:avLst/>
              <a:gdLst>
                <a:gd name="T0" fmla="*/ 0 w 394"/>
                <a:gd name="T1" fmla="*/ 201 h 1015"/>
                <a:gd name="T2" fmla="*/ 73 w 394"/>
                <a:gd name="T3" fmla="*/ 0 h 1015"/>
                <a:gd name="T4" fmla="*/ 79 w 394"/>
                <a:gd name="T5" fmla="*/ 2 h 1015"/>
                <a:gd name="T6" fmla="*/ 72 w 394"/>
                <a:gd name="T7" fmla="*/ 26 h 1015"/>
                <a:gd name="T8" fmla="*/ 8 w 394"/>
                <a:gd name="T9" fmla="*/ 203 h 1015"/>
                <a:gd name="T10" fmla="*/ 0 w 394"/>
                <a:gd name="T11" fmla="*/ 201 h 10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4" h="1015">
                  <a:moveTo>
                    <a:pt x="0" y="1004"/>
                  </a:moveTo>
                  <a:lnTo>
                    <a:pt x="365" y="0"/>
                  </a:lnTo>
                  <a:lnTo>
                    <a:pt x="394" y="8"/>
                  </a:lnTo>
                  <a:lnTo>
                    <a:pt x="361" y="132"/>
                  </a:lnTo>
                  <a:lnTo>
                    <a:pt x="39" y="1015"/>
                  </a:lnTo>
                  <a:lnTo>
                    <a:pt x="0" y="1004"/>
                  </a:lnTo>
                  <a:close/>
                </a:path>
              </a:pathLst>
            </a:custGeom>
            <a:solidFill>
              <a:srgbClr val="E059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32" name="Freeform 27"/>
            <p:cNvSpPr>
              <a:spLocks/>
            </p:cNvSpPr>
            <p:nvPr/>
          </p:nvSpPr>
          <p:spPr bwMode="auto">
            <a:xfrm>
              <a:off x="1035" y="3481"/>
              <a:ext cx="75" cy="203"/>
            </a:xfrm>
            <a:custGeom>
              <a:avLst/>
              <a:gdLst>
                <a:gd name="T0" fmla="*/ 0 w 374"/>
                <a:gd name="T1" fmla="*/ 201 h 1015"/>
                <a:gd name="T2" fmla="*/ 73 w 374"/>
                <a:gd name="T3" fmla="*/ 0 h 1015"/>
                <a:gd name="T4" fmla="*/ 75 w 374"/>
                <a:gd name="T5" fmla="*/ 0 h 1015"/>
                <a:gd name="T6" fmla="*/ 56 w 374"/>
                <a:gd name="T7" fmla="*/ 70 h 1015"/>
                <a:gd name="T8" fmla="*/ 8 w 374"/>
                <a:gd name="T9" fmla="*/ 203 h 1015"/>
                <a:gd name="T10" fmla="*/ 0 w 374"/>
                <a:gd name="T11" fmla="*/ 201 h 10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74" h="1015">
                  <a:moveTo>
                    <a:pt x="0" y="1004"/>
                  </a:moveTo>
                  <a:lnTo>
                    <a:pt x="365" y="0"/>
                  </a:lnTo>
                  <a:lnTo>
                    <a:pt x="374" y="2"/>
                  </a:lnTo>
                  <a:lnTo>
                    <a:pt x="281" y="348"/>
                  </a:lnTo>
                  <a:lnTo>
                    <a:pt x="38" y="1015"/>
                  </a:lnTo>
                  <a:lnTo>
                    <a:pt x="0" y="1004"/>
                  </a:lnTo>
                  <a:close/>
                </a:path>
              </a:pathLst>
            </a:custGeom>
            <a:solidFill>
              <a:srgbClr val="DE54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33" name="Freeform 28"/>
            <p:cNvSpPr>
              <a:spLocks/>
            </p:cNvSpPr>
            <p:nvPr/>
          </p:nvSpPr>
          <p:spPr bwMode="auto">
            <a:xfrm>
              <a:off x="1039" y="3506"/>
              <a:ext cx="64" cy="179"/>
            </a:xfrm>
            <a:custGeom>
              <a:avLst/>
              <a:gdLst>
                <a:gd name="T0" fmla="*/ 0 w 322"/>
                <a:gd name="T1" fmla="*/ 177 h 893"/>
                <a:gd name="T2" fmla="*/ 64 w 322"/>
                <a:gd name="T3" fmla="*/ 0 h 893"/>
                <a:gd name="T4" fmla="*/ 40 w 322"/>
                <a:gd name="T5" fmla="*/ 89 h 893"/>
                <a:gd name="T6" fmla="*/ 8 w 322"/>
                <a:gd name="T7" fmla="*/ 179 h 893"/>
                <a:gd name="T8" fmla="*/ 0 w 322"/>
                <a:gd name="T9" fmla="*/ 177 h 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2" h="893">
                  <a:moveTo>
                    <a:pt x="0" y="883"/>
                  </a:moveTo>
                  <a:lnTo>
                    <a:pt x="322" y="0"/>
                  </a:lnTo>
                  <a:lnTo>
                    <a:pt x="202" y="444"/>
                  </a:lnTo>
                  <a:lnTo>
                    <a:pt x="38" y="893"/>
                  </a:lnTo>
                  <a:lnTo>
                    <a:pt x="0" y="883"/>
                  </a:lnTo>
                  <a:close/>
                </a:path>
              </a:pathLst>
            </a:custGeom>
            <a:solidFill>
              <a:srgbClr val="DC4F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34" name="Freeform 29"/>
            <p:cNvSpPr>
              <a:spLocks/>
            </p:cNvSpPr>
            <p:nvPr/>
          </p:nvSpPr>
          <p:spPr bwMode="auto">
            <a:xfrm>
              <a:off x="1043" y="3551"/>
              <a:ext cx="48" cy="135"/>
            </a:xfrm>
            <a:custGeom>
              <a:avLst/>
              <a:gdLst>
                <a:gd name="T0" fmla="*/ 0 w 243"/>
                <a:gd name="T1" fmla="*/ 133 h 677"/>
                <a:gd name="T2" fmla="*/ 48 w 243"/>
                <a:gd name="T3" fmla="*/ 0 h 677"/>
                <a:gd name="T4" fmla="*/ 24 w 243"/>
                <a:gd name="T5" fmla="*/ 89 h 677"/>
                <a:gd name="T6" fmla="*/ 8 w 243"/>
                <a:gd name="T7" fmla="*/ 135 h 677"/>
                <a:gd name="T8" fmla="*/ 0 w 243"/>
                <a:gd name="T9" fmla="*/ 133 h 6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3" h="677">
                  <a:moveTo>
                    <a:pt x="0" y="667"/>
                  </a:moveTo>
                  <a:lnTo>
                    <a:pt x="243" y="0"/>
                  </a:lnTo>
                  <a:lnTo>
                    <a:pt x="124" y="444"/>
                  </a:lnTo>
                  <a:lnTo>
                    <a:pt x="39" y="677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rgbClr val="DB4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35" name="Freeform 30"/>
            <p:cNvSpPr>
              <a:spLocks/>
            </p:cNvSpPr>
            <p:nvPr/>
          </p:nvSpPr>
          <p:spPr bwMode="auto">
            <a:xfrm>
              <a:off x="1046" y="3595"/>
              <a:ext cx="33" cy="92"/>
            </a:xfrm>
            <a:custGeom>
              <a:avLst/>
              <a:gdLst>
                <a:gd name="T0" fmla="*/ 0 w 164"/>
                <a:gd name="T1" fmla="*/ 90 h 459"/>
                <a:gd name="T2" fmla="*/ 33 w 164"/>
                <a:gd name="T3" fmla="*/ 0 h 459"/>
                <a:gd name="T4" fmla="*/ 9 w 164"/>
                <a:gd name="T5" fmla="*/ 89 h 459"/>
                <a:gd name="T6" fmla="*/ 8 w 164"/>
                <a:gd name="T7" fmla="*/ 92 h 459"/>
                <a:gd name="T8" fmla="*/ 0 w 164"/>
                <a:gd name="T9" fmla="*/ 90 h 4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4" h="459">
                  <a:moveTo>
                    <a:pt x="0" y="449"/>
                  </a:moveTo>
                  <a:lnTo>
                    <a:pt x="164" y="0"/>
                  </a:lnTo>
                  <a:lnTo>
                    <a:pt x="45" y="445"/>
                  </a:lnTo>
                  <a:lnTo>
                    <a:pt x="39" y="459"/>
                  </a:lnTo>
                  <a:lnTo>
                    <a:pt x="0" y="449"/>
                  </a:lnTo>
                  <a:close/>
                </a:path>
              </a:pathLst>
            </a:custGeom>
            <a:solidFill>
              <a:srgbClr val="D94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36" name="Freeform 31"/>
            <p:cNvSpPr>
              <a:spLocks/>
            </p:cNvSpPr>
            <p:nvPr/>
          </p:nvSpPr>
          <p:spPr bwMode="auto">
            <a:xfrm>
              <a:off x="1050" y="3639"/>
              <a:ext cx="17" cy="48"/>
            </a:xfrm>
            <a:custGeom>
              <a:avLst/>
              <a:gdLst>
                <a:gd name="T0" fmla="*/ 0 w 85"/>
                <a:gd name="T1" fmla="*/ 47 h 239"/>
                <a:gd name="T2" fmla="*/ 17 w 85"/>
                <a:gd name="T3" fmla="*/ 0 h 239"/>
                <a:gd name="T4" fmla="*/ 4 w 85"/>
                <a:gd name="T5" fmla="*/ 48 h 239"/>
                <a:gd name="T6" fmla="*/ 0 w 85"/>
                <a:gd name="T7" fmla="*/ 47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5" h="239">
                  <a:moveTo>
                    <a:pt x="0" y="233"/>
                  </a:moveTo>
                  <a:lnTo>
                    <a:pt x="85" y="0"/>
                  </a:lnTo>
                  <a:lnTo>
                    <a:pt x="20" y="239"/>
                  </a:lnTo>
                  <a:lnTo>
                    <a:pt x="0" y="233"/>
                  </a:lnTo>
                  <a:close/>
                </a:path>
              </a:pathLst>
            </a:custGeom>
            <a:solidFill>
              <a:srgbClr val="D743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37" name="Freeform 32"/>
            <p:cNvSpPr>
              <a:spLocks/>
            </p:cNvSpPr>
            <p:nvPr/>
          </p:nvSpPr>
          <p:spPr bwMode="auto">
            <a:xfrm>
              <a:off x="968" y="3433"/>
              <a:ext cx="8" cy="17"/>
            </a:xfrm>
            <a:custGeom>
              <a:avLst/>
              <a:gdLst>
                <a:gd name="T0" fmla="*/ 8 w 40"/>
                <a:gd name="T1" fmla="*/ 0 h 84"/>
                <a:gd name="T2" fmla="*/ 3 w 40"/>
                <a:gd name="T3" fmla="*/ 17 h 84"/>
                <a:gd name="T4" fmla="*/ 2 w 40"/>
                <a:gd name="T5" fmla="*/ 16 h 84"/>
                <a:gd name="T6" fmla="*/ 2 w 40"/>
                <a:gd name="T7" fmla="*/ 15 h 84"/>
                <a:gd name="T8" fmla="*/ 1 w 40"/>
                <a:gd name="T9" fmla="*/ 13 h 84"/>
                <a:gd name="T10" fmla="*/ 0 w 40"/>
                <a:gd name="T11" fmla="*/ 12 h 84"/>
                <a:gd name="T12" fmla="*/ 0 w 40"/>
                <a:gd name="T13" fmla="*/ 11 h 84"/>
                <a:gd name="T14" fmla="*/ 0 w 40"/>
                <a:gd name="T15" fmla="*/ 9 h 84"/>
                <a:gd name="T16" fmla="*/ 0 w 40"/>
                <a:gd name="T17" fmla="*/ 8 h 84"/>
                <a:gd name="T18" fmla="*/ 0 w 40"/>
                <a:gd name="T19" fmla="*/ 7 h 84"/>
                <a:gd name="T20" fmla="*/ 0 w 40"/>
                <a:gd name="T21" fmla="*/ 6 h 84"/>
                <a:gd name="T22" fmla="*/ 1 w 40"/>
                <a:gd name="T23" fmla="*/ 5 h 84"/>
                <a:gd name="T24" fmla="*/ 2 w 40"/>
                <a:gd name="T25" fmla="*/ 4 h 84"/>
                <a:gd name="T26" fmla="*/ 3 w 40"/>
                <a:gd name="T27" fmla="*/ 3 h 84"/>
                <a:gd name="T28" fmla="*/ 4 w 40"/>
                <a:gd name="T29" fmla="*/ 2 h 84"/>
                <a:gd name="T30" fmla="*/ 5 w 40"/>
                <a:gd name="T31" fmla="*/ 1 h 84"/>
                <a:gd name="T32" fmla="*/ 6 w 40"/>
                <a:gd name="T33" fmla="*/ 1 h 84"/>
                <a:gd name="T34" fmla="*/ 8 w 40"/>
                <a:gd name="T35" fmla="*/ 0 h 8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0" h="84">
                  <a:moveTo>
                    <a:pt x="40" y="0"/>
                  </a:moveTo>
                  <a:lnTo>
                    <a:pt x="17" y="84"/>
                  </a:lnTo>
                  <a:lnTo>
                    <a:pt x="12" y="77"/>
                  </a:lnTo>
                  <a:lnTo>
                    <a:pt x="8" y="72"/>
                  </a:lnTo>
                  <a:lnTo>
                    <a:pt x="4" y="65"/>
                  </a:lnTo>
                  <a:lnTo>
                    <a:pt x="2" y="58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0" y="41"/>
                  </a:lnTo>
                  <a:lnTo>
                    <a:pt x="1" y="35"/>
                  </a:lnTo>
                  <a:lnTo>
                    <a:pt x="2" y="29"/>
                  </a:lnTo>
                  <a:lnTo>
                    <a:pt x="5" y="24"/>
                  </a:lnTo>
                  <a:lnTo>
                    <a:pt x="9" y="20"/>
                  </a:lnTo>
                  <a:lnTo>
                    <a:pt x="13" y="15"/>
                  </a:lnTo>
                  <a:lnTo>
                    <a:pt x="19" y="11"/>
                  </a:lnTo>
                  <a:lnTo>
                    <a:pt x="25" y="7"/>
                  </a:lnTo>
                  <a:lnTo>
                    <a:pt x="32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38" name="Freeform 33"/>
            <p:cNvSpPr>
              <a:spLocks/>
            </p:cNvSpPr>
            <p:nvPr/>
          </p:nvSpPr>
          <p:spPr bwMode="auto">
            <a:xfrm>
              <a:off x="969" y="3432"/>
              <a:ext cx="12" cy="22"/>
            </a:xfrm>
            <a:custGeom>
              <a:avLst/>
              <a:gdLst>
                <a:gd name="T0" fmla="*/ 0 w 62"/>
                <a:gd name="T1" fmla="*/ 13 h 110"/>
                <a:gd name="T2" fmla="*/ 2 w 62"/>
                <a:gd name="T3" fmla="*/ 5 h 110"/>
                <a:gd name="T4" fmla="*/ 4 w 62"/>
                <a:gd name="T5" fmla="*/ 3 h 110"/>
                <a:gd name="T6" fmla="*/ 6 w 62"/>
                <a:gd name="T7" fmla="*/ 2 h 110"/>
                <a:gd name="T8" fmla="*/ 9 w 62"/>
                <a:gd name="T9" fmla="*/ 1 h 110"/>
                <a:gd name="T10" fmla="*/ 12 w 62"/>
                <a:gd name="T11" fmla="*/ 0 h 110"/>
                <a:gd name="T12" fmla="*/ 6 w 62"/>
                <a:gd name="T13" fmla="*/ 22 h 110"/>
                <a:gd name="T14" fmla="*/ 4 w 62"/>
                <a:gd name="T15" fmla="*/ 20 h 110"/>
                <a:gd name="T16" fmla="*/ 2 w 62"/>
                <a:gd name="T17" fmla="*/ 17 h 110"/>
                <a:gd name="T18" fmla="*/ 1 w 62"/>
                <a:gd name="T19" fmla="*/ 15 h 110"/>
                <a:gd name="T20" fmla="*/ 0 w 62"/>
                <a:gd name="T21" fmla="*/ 13 h 1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110">
                  <a:moveTo>
                    <a:pt x="0" y="65"/>
                  </a:moveTo>
                  <a:lnTo>
                    <a:pt x="10" y="23"/>
                  </a:lnTo>
                  <a:lnTo>
                    <a:pt x="21" y="16"/>
                  </a:lnTo>
                  <a:lnTo>
                    <a:pt x="32" y="10"/>
                  </a:lnTo>
                  <a:lnTo>
                    <a:pt x="46" y="5"/>
                  </a:lnTo>
                  <a:lnTo>
                    <a:pt x="62" y="0"/>
                  </a:lnTo>
                  <a:lnTo>
                    <a:pt x="33" y="110"/>
                  </a:lnTo>
                  <a:lnTo>
                    <a:pt x="21" y="98"/>
                  </a:lnTo>
                  <a:lnTo>
                    <a:pt x="11" y="87"/>
                  </a:lnTo>
                  <a:lnTo>
                    <a:pt x="4" y="7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DB2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39" name="Freeform 34"/>
            <p:cNvSpPr>
              <a:spLocks/>
            </p:cNvSpPr>
            <p:nvPr/>
          </p:nvSpPr>
          <p:spPr bwMode="auto">
            <a:xfrm>
              <a:off x="972" y="3431"/>
              <a:ext cx="14" cy="26"/>
            </a:xfrm>
            <a:custGeom>
              <a:avLst/>
              <a:gdLst>
                <a:gd name="T0" fmla="*/ 0 w 71"/>
                <a:gd name="T1" fmla="*/ 19 h 130"/>
                <a:gd name="T2" fmla="*/ 5 w 71"/>
                <a:gd name="T3" fmla="*/ 2 h 130"/>
                <a:gd name="T4" fmla="*/ 7 w 71"/>
                <a:gd name="T5" fmla="*/ 2 h 130"/>
                <a:gd name="T6" fmla="*/ 9 w 71"/>
                <a:gd name="T7" fmla="*/ 1 h 130"/>
                <a:gd name="T8" fmla="*/ 11 w 71"/>
                <a:gd name="T9" fmla="*/ 0 h 130"/>
                <a:gd name="T10" fmla="*/ 14 w 71"/>
                <a:gd name="T11" fmla="*/ 0 h 130"/>
                <a:gd name="T12" fmla="*/ 7 w 71"/>
                <a:gd name="T13" fmla="*/ 26 h 130"/>
                <a:gd name="T14" fmla="*/ 5 w 71"/>
                <a:gd name="T15" fmla="*/ 24 h 130"/>
                <a:gd name="T16" fmla="*/ 3 w 71"/>
                <a:gd name="T17" fmla="*/ 23 h 130"/>
                <a:gd name="T18" fmla="*/ 2 w 71"/>
                <a:gd name="T19" fmla="*/ 21 h 130"/>
                <a:gd name="T20" fmla="*/ 0 w 71"/>
                <a:gd name="T21" fmla="*/ 19 h 1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" h="130">
                  <a:moveTo>
                    <a:pt x="0" y="95"/>
                  </a:moveTo>
                  <a:lnTo>
                    <a:pt x="23" y="11"/>
                  </a:lnTo>
                  <a:lnTo>
                    <a:pt x="33" y="8"/>
                  </a:lnTo>
                  <a:lnTo>
                    <a:pt x="45" y="4"/>
                  </a:lnTo>
                  <a:lnTo>
                    <a:pt x="57" y="2"/>
                  </a:lnTo>
                  <a:lnTo>
                    <a:pt x="71" y="0"/>
                  </a:lnTo>
                  <a:lnTo>
                    <a:pt x="37" y="130"/>
                  </a:lnTo>
                  <a:lnTo>
                    <a:pt x="25" y="121"/>
                  </a:lnTo>
                  <a:lnTo>
                    <a:pt x="16" y="113"/>
                  </a:lnTo>
                  <a:lnTo>
                    <a:pt x="8" y="103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DC3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40" name="Freeform 35"/>
            <p:cNvSpPr>
              <a:spLocks/>
            </p:cNvSpPr>
            <p:nvPr/>
          </p:nvSpPr>
          <p:spPr bwMode="auto">
            <a:xfrm>
              <a:off x="975" y="3430"/>
              <a:ext cx="16" cy="30"/>
            </a:xfrm>
            <a:custGeom>
              <a:avLst/>
              <a:gdLst>
                <a:gd name="T0" fmla="*/ 0 w 77"/>
                <a:gd name="T1" fmla="*/ 24 h 147"/>
                <a:gd name="T2" fmla="*/ 6 w 77"/>
                <a:gd name="T3" fmla="*/ 1 h 147"/>
                <a:gd name="T4" fmla="*/ 9 w 77"/>
                <a:gd name="T5" fmla="*/ 1 h 147"/>
                <a:gd name="T6" fmla="*/ 11 w 77"/>
                <a:gd name="T7" fmla="*/ 1 h 147"/>
                <a:gd name="T8" fmla="*/ 13 w 77"/>
                <a:gd name="T9" fmla="*/ 0 h 147"/>
                <a:gd name="T10" fmla="*/ 16 w 77"/>
                <a:gd name="T11" fmla="*/ 0 h 147"/>
                <a:gd name="T12" fmla="*/ 8 w 77"/>
                <a:gd name="T13" fmla="*/ 30 h 147"/>
                <a:gd name="T14" fmla="*/ 6 w 77"/>
                <a:gd name="T15" fmla="*/ 29 h 147"/>
                <a:gd name="T16" fmla="*/ 4 w 77"/>
                <a:gd name="T17" fmla="*/ 27 h 147"/>
                <a:gd name="T18" fmla="*/ 2 w 77"/>
                <a:gd name="T19" fmla="*/ 26 h 147"/>
                <a:gd name="T20" fmla="*/ 0 w 77"/>
                <a:gd name="T21" fmla="*/ 24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7" h="147">
                  <a:moveTo>
                    <a:pt x="0" y="117"/>
                  </a:moveTo>
                  <a:lnTo>
                    <a:pt x="29" y="7"/>
                  </a:lnTo>
                  <a:lnTo>
                    <a:pt x="41" y="5"/>
                  </a:lnTo>
                  <a:lnTo>
                    <a:pt x="52" y="3"/>
                  </a:lnTo>
                  <a:lnTo>
                    <a:pt x="64" y="2"/>
                  </a:lnTo>
                  <a:lnTo>
                    <a:pt x="77" y="0"/>
                  </a:lnTo>
                  <a:lnTo>
                    <a:pt x="37" y="147"/>
                  </a:lnTo>
                  <a:lnTo>
                    <a:pt x="27" y="140"/>
                  </a:lnTo>
                  <a:lnTo>
                    <a:pt x="17" y="132"/>
                  </a:lnTo>
                  <a:lnTo>
                    <a:pt x="8" y="125"/>
                  </a:lnTo>
                  <a:lnTo>
                    <a:pt x="0" y="117"/>
                  </a:lnTo>
                  <a:close/>
                </a:path>
              </a:pathLst>
            </a:custGeom>
            <a:solidFill>
              <a:srgbClr val="DC3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41" name="Freeform 36"/>
            <p:cNvSpPr>
              <a:spLocks/>
            </p:cNvSpPr>
            <p:nvPr/>
          </p:nvSpPr>
          <p:spPr bwMode="auto">
            <a:xfrm>
              <a:off x="979" y="3430"/>
              <a:ext cx="16" cy="33"/>
            </a:xfrm>
            <a:custGeom>
              <a:avLst/>
              <a:gdLst>
                <a:gd name="T0" fmla="*/ 0 w 81"/>
                <a:gd name="T1" fmla="*/ 27 h 163"/>
                <a:gd name="T2" fmla="*/ 7 w 81"/>
                <a:gd name="T3" fmla="*/ 1 h 163"/>
                <a:gd name="T4" fmla="*/ 9 w 81"/>
                <a:gd name="T5" fmla="*/ 1 h 163"/>
                <a:gd name="T6" fmla="*/ 11 w 81"/>
                <a:gd name="T7" fmla="*/ 0 h 163"/>
                <a:gd name="T8" fmla="*/ 14 w 81"/>
                <a:gd name="T9" fmla="*/ 0 h 163"/>
                <a:gd name="T10" fmla="*/ 16 w 81"/>
                <a:gd name="T11" fmla="*/ 0 h 163"/>
                <a:gd name="T12" fmla="*/ 8 w 81"/>
                <a:gd name="T13" fmla="*/ 33 h 163"/>
                <a:gd name="T14" fmla="*/ 5 w 81"/>
                <a:gd name="T15" fmla="*/ 32 h 163"/>
                <a:gd name="T16" fmla="*/ 4 w 81"/>
                <a:gd name="T17" fmla="*/ 30 h 163"/>
                <a:gd name="T18" fmla="*/ 2 w 81"/>
                <a:gd name="T19" fmla="*/ 29 h 163"/>
                <a:gd name="T20" fmla="*/ 0 w 81"/>
                <a:gd name="T21" fmla="*/ 27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163">
                  <a:moveTo>
                    <a:pt x="0" y="135"/>
                  </a:moveTo>
                  <a:lnTo>
                    <a:pt x="34" y="5"/>
                  </a:lnTo>
                  <a:lnTo>
                    <a:pt x="46" y="4"/>
                  </a:lnTo>
                  <a:lnTo>
                    <a:pt x="57" y="2"/>
                  </a:lnTo>
                  <a:lnTo>
                    <a:pt x="69" y="1"/>
                  </a:lnTo>
                  <a:lnTo>
                    <a:pt x="81" y="0"/>
                  </a:lnTo>
                  <a:lnTo>
                    <a:pt x="38" y="163"/>
                  </a:lnTo>
                  <a:lnTo>
                    <a:pt x="27" y="156"/>
                  </a:lnTo>
                  <a:lnTo>
                    <a:pt x="18" y="149"/>
                  </a:lnTo>
                  <a:lnTo>
                    <a:pt x="8" y="14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DD3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42" name="Freeform 37"/>
            <p:cNvSpPr>
              <a:spLocks/>
            </p:cNvSpPr>
            <p:nvPr/>
          </p:nvSpPr>
          <p:spPr bwMode="auto">
            <a:xfrm>
              <a:off x="983" y="3430"/>
              <a:ext cx="17" cy="35"/>
            </a:xfrm>
            <a:custGeom>
              <a:avLst/>
              <a:gdLst>
                <a:gd name="T0" fmla="*/ 0 w 86"/>
                <a:gd name="T1" fmla="*/ 30 h 174"/>
                <a:gd name="T2" fmla="*/ 8 w 86"/>
                <a:gd name="T3" fmla="*/ 0 h 174"/>
                <a:gd name="T4" fmla="*/ 10 w 86"/>
                <a:gd name="T5" fmla="*/ 0 h 174"/>
                <a:gd name="T6" fmla="*/ 12 w 86"/>
                <a:gd name="T7" fmla="*/ 0 h 174"/>
                <a:gd name="T8" fmla="*/ 15 w 86"/>
                <a:gd name="T9" fmla="*/ 0 h 174"/>
                <a:gd name="T10" fmla="*/ 17 w 86"/>
                <a:gd name="T11" fmla="*/ 0 h 174"/>
                <a:gd name="T12" fmla="*/ 8 w 86"/>
                <a:gd name="T13" fmla="*/ 35 h 174"/>
                <a:gd name="T14" fmla="*/ 6 w 86"/>
                <a:gd name="T15" fmla="*/ 34 h 174"/>
                <a:gd name="T16" fmla="*/ 4 w 86"/>
                <a:gd name="T17" fmla="*/ 32 h 174"/>
                <a:gd name="T18" fmla="*/ 2 w 86"/>
                <a:gd name="T19" fmla="*/ 31 h 174"/>
                <a:gd name="T20" fmla="*/ 0 w 86"/>
                <a:gd name="T21" fmla="*/ 30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6" h="174">
                  <a:moveTo>
                    <a:pt x="0" y="149"/>
                  </a:moveTo>
                  <a:lnTo>
                    <a:pt x="40" y="2"/>
                  </a:lnTo>
                  <a:lnTo>
                    <a:pt x="51" y="1"/>
                  </a:lnTo>
                  <a:lnTo>
                    <a:pt x="62" y="0"/>
                  </a:lnTo>
                  <a:lnTo>
                    <a:pt x="74" y="0"/>
                  </a:lnTo>
                  <a:lnTo>
                    <a:pt x="86" y="0"/>
                  </a:lnTo>
                  <a:lnTo>
                    <a:pt x="39" y="174"/>
                  </a:lnTo>
                  <a:lnTo>
                    <a:pt x="29" y="168"/>
                  </a:lnTo>
                  <a:lnTo>
                    <a:pt x="20" y="161"/>
                  </a:lnTo>
                  <a:lnTo>
                    <a:pt x="9" y="156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DE4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43" name="Freeform 38"/>
            <p:cNvSpPr>
              <a:spLocks/>
            </p:cNvSpPr>
            <p:nvPr/>
          </p:nvSpPr>
          <p:spPr bwMode="auto">
            <a:xfrm>
              <a:off x="987" y="3430"/>
              <a:ext cx="18" cy="37"/>
            </a:xfrm>
            <a:custGeom>
              <a:avLst/>
              <a:gdLst>
                <a:gd name="T0" fmla="*/ 0 w 90"/>
                <a:gd name="T1" fmla="*/ 32 h 186"/>
                <a:gd name="T2" fmla="*/ 9 w 90"/>
                <a:gd name="T3" fmla="*/ 0 h 186"/>
                <a:gd name="T4" fmla="*/ 11 w 90"/>
                <a:gd name="T5" fmla="*/ 0 h 186"/>
                <a:gd name="T6" fmla="*/ 13 w 90"/>
                <a:gd name="T7" fmla="*/ 0 h 186"/>
                <a:gd name="T8" fmla="*/ 15 w 90"/>
                <a:gd name="T9" fmla="*/ 0 h 186"/>
                <a:gd name="T10" fmla="*/ 18 w 90"/>
                <a:gd name="T11" fmla="*/ 0 h 186"/>
                <a:gd name="T12" fmla="*/ 8 w 90"/>
                <a:gd name="T13" fmla="*/ 37 h 186"/>
                <a:gd name="T14" fmla="*/ 6 w 90"/>
                <a:gd name="T15" fmla="*/ 36 h 186"/>
                <a:gd name="T16" fmla="*/ 4 w 90"/>
                <a:gd name="T17" fmla="*/ 35 h 186"/>
                <a:gd name="T18" fmla="*/ 2 w 90"/>
                <a:gd name="T19" fmla="*/ 33 h 186"/>
                <a:gd name="T20" fmla="*/ 0 w 90"/>
                <a:gd name="T21" fmla="*/ 32 h 1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0" h="186">
                  <a:moveTo>
                    <a:pt x="0" y="163"/>
                  </a:moveTo>
                  <a:lnTo>
                    <a:pt x="43" y="0"/>
                  </a:lnTo>
                  <a:lnTo>
                    <a:pt x="54" y="0"/>
                  </a:lnTo>
                  <a:lnTo>
                    <a:pt x="65" y="0"/>
                  </a:lnTo>
                  <a:lnTo>
                    <a:pt x="77" y="0"/>
                  </a:lnTo>
                  <a:lnTo>
                    <a:pt x="90" y="0"/>
                  </a:lnTo>
                  <a:lnTo>
                    <a:pt x="40" y="186"/>
                  </a:lnTo>
                  <a:lnTo>
                    <a:pt x="30" y="180"/>
                  </a:lnTo>
                  <a:lnTo>
                    <a:pt x="19" y="174"/>
                  </a:lnTo>
                  <a:lnTo>
                    <a:pt x="9" y="168"/>
                  </a:lnTo>
                  <a:lnTo>
                    <a:pt x="0" y="163"/>
                  </a:lnTo>
                  <a:close/>
                </a:path>
              </a:pathLst>
            </a:custGeom>
            <a:solidFill>
              <a:srgbClr val="DE46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44" name="Freeform 39"/>
            <p:cNvSpPr>
              <a:spLocks/>
            </p:cNvSpPr>
            <p:nvPr/>
          </p:nvSpPr>
          <p:spPr bwMode="auto">
            <a:xfrm>
              <a:off x="990" y="3430"/>
              <a:ext cx="19" cy="39"/>
            </a:xfrm>
            <a:custGeom>
              <a:avLst/>
              <a:gdLst>
                <a:gd name="T0" fmla="*/ 0 w 92"/>
                <a:gd name="T1" fmla="*/ 35 h 196"/>
                <a:gd name="T2" fmla="*/ 10 w 92"/>
                <a:gd name="T3" fmla="*/ 0 h 196"/>
                <a:gd name="T4" fmla="*/ 12 w 92"/>
                <a:gd name="T5" fmla="*/ 0 h 196"/>
                <a:gd name="T6" fmla="*/ 14 w 92"/>
                <a:gd name="T7" fmla="*/ 0 h 196"/>
                <a:gd name="T8" fmla="*/ 17 w 92"/>
                <a:gd name="T9" fmla="*/ 0 h 196"/>
                <a:gd name="T10" fmla="*/ 19 w 92"/>
                <a:gd name="T11" fmla="*/ 0 h 196"/>
                <a:gd name="T12" fmla="*/ 8 w 92"/>
                <a:gd name="T13" fmla="*/ 39 h 196"/>
                <a:gd name="T14" fmla="*/ 6 w 92"/>
                <a:gd name="T15" fmla="*/ 38 h 196"/>
                <a:gd name="T16" fmla="*/ 4 w 92"/>
                <a:gd name="T17" fmla="*/ 37 h 196"/>
                <a:gd name="T18" fmla="*/ 2 w 92"/>
                <a:gd name="T19" fmla="*/ 36 h 196"/>
                <a:gd name="T20" fmla="*/ 0 w 92"/>
                <a:gd name="T21" fmla="*/ 35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" h="196">
                  <a:moveTo>
                    <a:pt x="0" y="174"/>
                  </a:moveTo>
                  <a:lnTo>
                    <a:pt x="47" y="0"/>
                  </a:lnTo>
                  <a:lnTo>
                    <a:pt x="58" y="0"/>
                  </a:lnTo>
                  <a:lnTo>
                    <a:pt x="69" y="0"/>
                  </a:lnTo>
                  <a:lnTo>
                    <a:pt x="81" y="0"/>
                  </a:lnTo>
                  <a:lnTo>
                    <a:pt x="92" y="1"/>
                  </a:lnTo>
                  <a:lnTo>
                    <a:pt x="41" y="196"/>
                  </a:lnTo>
                  <a:lnTo>
                    <a:pt x="30" y="190"/>
                  </a:lnTo>
                  <a:lnTo>
                    <a:pt x="20" y="184"/>
                  </a:lnTo>
                  <a:lnTo>
                    <a:pt x="11" y="18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DF49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45" name="Freeform 40"/>
            <p:cNvSpPr>
              <a:spLocks/>
            </p:cNvSpPr>
            <p:nvPr/>
          </p:nvSpPr>
          <p:spPr bwMode="auto">
            <a:xfrm>
              <a:off x="995" y="3430"/>
              <a:ext cx="18" cy="41"/>
            </a:xfrm>
            <a:custGeom>
              <a:avLst/>
              <a:gdLst>
                <a:gd name="T0" fmla="*/ 0 w 94"/>
                <a:gd name="T1" fmla="*/ 37 h 206"/>
                <a:gd name="T2" fmla="*/ 10 w 94"/>
                <a:gd name="T3" fmla="*/ 0 h 206"/>
                <a:gd name="T4" fmla="*/ 11 w 94"/>
                <a:gd name="T5" fmla="*/ 0 h 206"/>
                <a:gd name="T6" fmla="*/ 14 w 94"/>
                <a:gd name="T7" fmla="*/ 0 h 206"/>
                <a:gd name="T8" fmla="*/ 16 w 94"/>
                <a:gd name="T9" fmla="*/ 0 h 206"/>
                <a:gd name="T10" fmla="*/ 18 w 94"/>
                <a:gd name="T11" fmla="*/ 0 h 206"/>
                <a:gd name="T12" fmla="*/ 7 w 94"/>
                <a:gd name="T13" fmla="*/ 41 h 206"/>
                <a:gd name="T14" fmla="*/ 6 w 94"/>
                <a:gd name="T15" fmla="*/ 40 h 206"/>
                <a:gd name="T16" fmla="*/ 4 w 94"/>
                <a:gd name="T17" fmla="*/ 39 h 206"/>
                <a:gd name="T18" fmla="*/ 2 w 94"/>
                <a:gd name="T19" fmla="*/ 38 h 206"/>
                <a:gd name="T20" fmla="*/ 0 w 94"/>
                <a:gd name="T21" fmla="*/ 37 h 2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206">
                  <a:moveTo>
                    <a:pt x="0" y="186"/>
                  </a:moveTo>
                  <a:lnTo>
                    <a:pt x="50" y="0"/>
                  </a:lnTo>
                  <a:lnTo>
                    <a:pt x="60" y="0"/>
                  </a:lnTo>
                  <a:lnTo>
                    <a:pt x="71" y="1"/>
                  </a:lnTo>
                  <a:lnTo>
                    <a:pt x="83" y="1"/>
                  </a:lnTo>
                  <a:lnTo>
                    <a:pt x="94" y="2"/>
                  </a:lnTo>
                  <a:lnTo>
                    <a:pt x="39" y="206"/>
                  </a:lnTo>
                  <a:lnTo>
                    <a:pt x="29" y="201"/>
                  </a:lnTo>
                  <a:lnTo>
                    <a:pt x="20" y="196"/>
                  </a:lnTo>
                  <a:lnTo>
                    <a:pt x="9" y="190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E04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46" name="Freeform 41"/>
            <p:cNvSpPr>
              <a:spLocks/>
            </p:cNvSpPr>
            <p:nvPr/>
          </p:nvSpPr>
          <p:spPr bwMode="auto">
            <a:xfrm>
              <a:off x="999" y="3430"/>
              <a:ext cx="19" cy="43"/>
            </a:xfrm>
            <a:custGeom>
              <a:avLst/>
              <a:gdLst>
                <a:gd name="T0" fmla="*/ 0 w 96"/>
                <a:gd name="T1" fmla="*/ 39 h 215"/>
                <a:gd name="T2" fmla="*/ 10 w 96"/>
                <a:gd name="T3" fmla="*/ 0 h 215"/>
                <a:gd name="T4" fmla="*/ 12 w 96"/>
                <a:gd name="T5" fmla="*/ 0 h 215"/>
                <a:gd name="T6" fmla="*/ 14 w 96"/>
                <a:gd name="T7" fmla="*/ 0 h 215"/>
                <a:gd name="T8" fmla="*/ 17 w 96"/>
                <a:gd name="T9" fmla="*/ 1 h 215"/>
                <a:gd name="T10" fmla="*/ 19 w 96"/>
                <a:gd name="T11" fmla="*/ 1 h 215"/>
                <a:gd name="T12" fmla="*/ 8 w 96"/>
                <a:gd name="T13" fmla="*/ 43 h 215"/>
                <a:gd name="T14" fmla="*/ 6 w 96"/>
                <a:gd name="T15" fmla="*/ 42 h 215"/>
                <a:gd name="T16" fmla="*/ 4 w 96"/>
                <a:gd name="T17" fmla="*/ 41 h 215"/>
                <a:gd name="T18" fmla="*/ 2 w 96"/>
                <a:gd name="T19" fmla="*/ 40 h 215"/>
                <a:gd name="T20" fmla="*/ 0 w 96"/>
                <a:gd name="T21" fmla="*/ 39 h 2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" h="215">
                  <a:moveTo>
                    <a:pt x="0" y="195"/>
                  </a:moveTo>
                  <a:lnTo>
                    <a:pt x="51" y="0"/>
                  </a:lnTo>
                  <a:lnTo>
                    <a:pt x="63" y="0"/>
                  </a:lnTo>
                  <a:lnTo>
                    <a:pt x="73" y="1"/>
                  </a:lnTo>
                  <a:lnTo>
                    <a:pt x="85" y="3"/>
                  </a:lnTo>
                  <a:lnTo>
                    <a:pt x="96" y="3"/>
                  </a:lnTo>
                  <a:lnTo>
                    <a:pt x="40" y="215"/>
                  </a:lnTo>
                  <a:lnTo>
                    <a:pt x="30" y="210"/>
                  </a:lnTo>
                  <a:lnTo>
                    <a:pt x="19" y="205"/>
                  </a:lnTo>
                  <a:lnTo>
                    <a:pt x="9" y="200"/>
                  </a:lnTo>
                  <a:lnTo>
                    <a:pt x="0" y="195"/>
                  </a:lnTo>
                  <a:close/>
                </a:path>
              </a:pathLst>
            </a:custGeom>
            <a:solidFill>
              <a:srgbClr val="E05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47" name="Freeform 42"/>
            <p:cNvSpPr>
              <a:spLocks/>
            </p:cNvSpPr>
            <p:nvPr/>
          </p:nvSpPr>
          <p:spPr bwMode="auto">
            <a:xfrm>
              <a:off x="1002" y="3430"/>
              <a:ext cx="20" cy="45"/>
            </a:xfrm>
            <a:custGeom>
              <a:avLst/>
              <a:gdLst>
                <a:gd name="T0" fmla="*/ 0 w 100"/>
                <a:gd name="T1" fmla="*/ 41 h 223"/>
                <a:gd name="T2" fmla="*/ 11 w 100"/>
                <a:gd name="T3" fmla="*/ 0 h 223"/>
                <a:gd name="T4" fmla="*/ 13 w 100"/>
                <a:gd name="T5" fmla="*/ 0 h 223"/>
                <a:gd name="T6" fmla="*/ 15 w 100"/>
                <a:gd name="T7" fmla="*/ 0 h 223"/>
                <a:gd name="T8" fmla="*/ 18 w 100"/>
                <a:gd name="T9" fmla="*/ 1 h 223"/>
                <a:gd name="T10" fmla="*/ 20 w 100"/>
                <a:gd name="T11" fmla="*/ 1 h 223"/>
                <a:gd name="T12" fmla="*/ 8 w 100"/>
                <a:gd name="T13" fmla="*/ 45 h 223"/>
                <a:gd name="T14" fmla="*/ 6 w 100"/>
                <a:gd name="T15" fmla="*/ 44 h 223"/>
                <a:gd name="T16" fmla="*/ 4 w 100"/>
                <a:gd name="T17" fmla="*/ 43 h 223"/>
                <a:gd name="T18" fmla="*/ 2 w 100"/>
                <a:gd name="T19" fmla="*/ 42 h 223"/>
                <a:gd name="T20" fmla="*/ 0 w 100"/>
                <a:gd name="T21" fmla="*/ 41 h 2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" h="223">
                  <a:moveTo>
                    <a:pt x="0" y="204"/>
                  </a:moveTo>
                  <a:lnTo>
                    <a:pt x="55" y="0"/>
                  </a:lnTo>
                  <a:lnTo>
                    <a:pt x="66" y="0"/>
                  </a:lnTo>
                  <a:lnTo>
                    <a:pt x="77" y="2"/>
                  </a:lnTo>
                  <a:lnTo>
                    <a:pt x="89" y="3"/>
                  </a:lnTo>
                  <a:lnTo>
                    <a:pt x="100" y="4"/>
                  </a:lnTo>
                  <a:lnTo>
                    <a:pt x="42" y="223"/>
                  </a:lnTo>
                  <a:lnTo>
                    <a:pt x="31" y="218"/>
                  </a:lnTo>
                  <a:lnTo>
                    <a:pt x="21" y="214"/>
                  </a:lnTo>
                  <a:lnTo>
                    <a:pt x="11" y="209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E15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48" name="Freeform 43"/>
            <p:cNvSpPr>
              <a:spLocks/>
            </p:cNvSpPr>
            <p:nvPr/>
          </p:nvSpPr>
          <p:spPr bwMode="auto">
            <a:xfrm>
              <a:off x="1007" y="3431"/>
              <a:ext cx="20" cy="46"/>
            </a:xfrm>
            <a:custGeom>
              <a:avLst/>
              <a:gdLst>
                <a:gd name="T0" fmla="*/ 0 w 101"/>
                <a:gd name="T1" fmla="*/ 42 h 230"/>
                <a:gd name="T2" fmla="*/ 11 w 101"/>
                <a:gd name="T3" fmla="*/ 0 h 230"/>
                <a:gd name="T4" fmla="*/ 13 w 101"/>
                <a:gd name="T5" fmla="*/ 0 h 230"/>
                <a:gd name="T6" fmla="*/ 15 w 101"/>
                <a:gd name="T7" fmla="*/ 0 h 230"/>
                <a:gd name="T8" fmla="*/ 18 w 101"/>
                <a:gd name="T9" fmla="*/ 1 h 230"/>
                <a:gd name="T10" fmla="*/ 20 w 101"/>
                <a:gd name="T11" fmla="*/ 1 h 230"/>
                <a:gd name="T12" fmla="*/ 8 w 101"/>
                <a:gd name="T13" fmla="*/ 46 h 230"/>
                <a:gd name="T14" fmla="*/ 6 w 101"/>
                <a:gd name="T15" fmla="*/ 45 h 230"/>
                <a:gd name="T16" fmla="*/ 4 w 101"/>
                <a:gd name="T17" fmla="*/ 44 h 230"/>
                <a:gd name="T18" fmla="*/ 2 w 101"/>
                <a:gd name="T19" fmla="*/ 43 h 230"/>
                <a:gd name="T20" fmla="*/ 0 w 101"/>
                <a:gd name="T21" fmla="*/ 42 h 2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1" h="230">
                  <a:moveTo>
                    <a:pt x="0" y="212"/>
                  </a:moveTo>
                  <a:lnTo>
                    <a:pt x="56" y="0"/>
                  </a:lnTo>
                  <a:lnTo>
                    <a:pt x="68" y="1"/>
                  </a:lnTo>
                  <a:lnTo>
                    <a:pt x="78" y="2"/>
                  </a:lnTo>
                  <a:lnTo>
                    <a:pt x="90" y="3"/>
                  </a:lnTo>
                  <a:lnTo>
                    <a:pt x="101" y="4"/>
                  </a:lnTo>
                  <a:lnTo>
                    <a:pt x="41" y="230"/>
                  </a:lnTo>
                  <a:lnTo>
                    <a:pt x="30" y="225"/>
                  </a:lnTo>
                  <a:lnTo>
                    <a:pt x="19" y="221"/>
                  </a:lnTo>
                  <a:lnTo>
                    <a:pt x="10" y="216"/>
                  </a:lnTo>
                  <a:lnTo>
                    <a:pt x="0" y="212"/>
                  </a:lnTo>
                  <a:close/>
                </a:path>
              </a:pathLst>
            </a:custGeom>
            <a:solidFill>
              <a:srgbClr val="E25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49" name="Freeform 44"/>
            <p:cNvSpPr>
              <a:spLocks/>
            </p:cNvSpPr>
            <p:nvPr/>
          </p:nvSpPr>
          <p:spPr bwMode="auto">
            <a:xfrm>
              <a:off x="1011" y="3431"/>
              <a:ext cx="20" cy="47"/>
            </a:xfrm>
            <a:custGeom>
              <a:avLst/>
              <a:gdLst>
                <a:gd name="T0" fmla="*/ 0 w 102"/>
                <a:gd name="T1" fmla="*/ 44 h 236"/>
                <a:gd name="T2" fmla="*/ 11 w 102"/>
                <a:gd name="T3" fmla="*/ 0 h 236"/>
                <a:gd name="T4" fmla="*/ 14 w 102"/>
                <a:gd name="T5" fmla="*/ 0 h 236"/>
                <a:gd name="T6" fmla="*/ 16 w 102"/>
                <a:gd name="T7" fmla="*/ 0 h 236"/>
                <a:gd name="T8" fmla="*/ 18 w 102"/>
                <a:gd name="T9" fmla="*/ 1 h 236"/>
                <a:gd name="T10" fmla="*/ 20 w 102"/>
                <a:gd name="T11" fmla="*/ 1 h 236"/>
                <a:gd name="T12" fmla="*/ 8 w 102"/>
                <a:gd name="T13" fmla="*/ 47 h 236"/>
                <a:gd name="T14" fmla="*/ 6 w 102"/>
                <a:gd name="T15" fmla="*/ 46 h 236"/>
                <a:gd name="T16" fmla="*/ 4 w 102"/>
                <a:gd name="T17" fmla="*/ 45 h 236"/>
                <a:gd name="T18" fmla="*/ 2 w 102"/>
                <a:gd name="T19" fmla="*/ 44 h 236"/>
                <a:gd name="T20" fmla="*/ 0 w 102"/>
                <a:gd name="T21" fmla="*/ 44 h 2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2" h="236">
                  <a:moveTo>
                    <a:pt x="0" y="219"/>
                  </a:moveTo>
                  <a:lnTo>
                    <a:pt x="58" y="0"/>
                  </a:lnTo>
                  <a:lnTo>
                    <a:pt x="69" y="1"/>
                  </a:lnTo>
                  <a:lnTo>
                    <a:pt x="80" y="2"/>
                  </a:lnTo>
                  <a:lnTo>
                    <a:pt x="91" y="5"/>
                  </a:lnTo>
                  <a:lnTo>
                    <a:pt x="102" y="6"/>
                  </a:lnTo>
                  <a:lnTo>
                    <a:pt x="40" y="236"/>
                  </a:lnTo>
                  <a:lnTo>
                    <a:pt x="30" y="233"/>
                  </a:lnTo>
                  <a:lnTo>
                    <a:pt x="19" y="228"/>
                  </a:lnTo>
                  <a:lnTo>
                    <a:pt x="9" y="223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E25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50" name="Freeform 45"/>
            <p:cNvSpPr>
              <a:spLocks/>
            </p:cNvSpPr>
            <p:nvPr/>
          </p:nvSpPr>
          <p:spPr bwMode="auto">
            <a:xfrm>
              <a:off x="1015" y="3432"/>
              <a:ext cx="21" cy="48"/>
            </a:xfrm>
            <a:custGeom>
              <a:avLst/>
              <a:gdLst>
                <a:gd name="T0" fmla="*/ 0 w 104"/>
                <a:gd name="T1" fmla="*/ 45 h 243"/>
                <a:gd name="T2" fmla="*/ 12 w 104"/>
                <a:gd name="T3" fmla="*/ 0 h 243"/>
                <a:gd name="T4" fmla="*/ 14 w 104"/>
                <a:gd name="T5" fmla="*/ 1 h 243"/>
                <a:gd name="T6" fmla="*/ 17 w 104"/>
                <a:gd name="T7" fmla="*/ 1 h 243"/>
                <a:gd name="T8" fmla="*/ 19 w 104"/>
                <a:gd name="T9" fmla="*/ 1 h 243"/>
                <a:gd name="T10" fmla="*/ 21 w 104"/>
                <a:gd name="T11" fmla="*/ 1 h 243"/>
                <a:gd name="T12" fmla="*/ 8 w 104"/>
                <a:gd name="T13" fmla="*/ 48 h 243"/>
                <a:gd name="T14" fmla="*/ 6 w 104"/>
                <a:gd name="T15" fmla="*/ 47 h 243"/>
                <a:gd name="T16" fmla="*/ 4 w 104"/>
                <a:gd name="T17" fmla="*/ 46 h 243"/>
                <a:gd name="T18" fmla="*/ 2 w 104"/>
                <a:gd name="T19" fmla="*/ 46 h 243"/>
                <a:gd name="T20" fmla="*/ 0 w 104"/>
                <a:gd name="T21" fmla="*/ 45 h 2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4" h="243">
                  <a:moveTo>
                    <a:pt x="0" y="226"/>
                  </a:moveTo>
                  <a:lnTo>
                    <a:pt x="60" y="0"/>
                  </a:lnTo>
                  <a:lnTo>
                    <a:pt x="71" y="3"/>
                  </a:lnTo>
                  <a:lnTo>
                    <a:pt x="82" y="4"/>
                  </a:lnTo>
                  <a:lnTo>
                    <a:pt x="94" y="5"/>
                  </a:lnTo>
                  <a:lnTo>
                    <a:pt x="104" y="7"/>
                  </a:lnTo>
                  <a:lnTo>
                    <a:pt x="41" y="243"/>
                  </a:lnTo>
                  <a:lnTo>
                    <a:pt x="30" y="239"/>
                  </a:lnTo>
                  <a:lnTo>
                    <a:pt x="20" y="234"/>
                  </a:lnTo>
                  <a:lnTo>
                    <a:pt x="10" y="231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E3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51" name="Freeform 46"/>
            <p:cNvSpPr>
              <a:spLocks/>
            </p:cNvSpPr>
            <p:nvPr/>
          </p:nvSpPr>
          <p:spPr bwMode="auto">
            <a:xfrm>
              <a:off x="1019" y="3432"/>
              <a:ext cx="21" cy="50"/>
            </a:xfrm>
            <a:custGeom>
              <a:avLst/>
              <a:gdLst>
                <a:gd name="T0" fmla="*/ 0 w 106"/>
                <a:gd name="T1" fmla="*/ 47 h 247"/>
                <a:gd name="T2" fmla="*/ 12 w 106"/>
                <a:gd name="T3" fmla="*/ 0 h 247"/>
                <a:gd name="T4" fmla="*/ 15 w 106"/>
                <a:gd name="T5" fmla="*/ 0 h 247"/>
                <a:gd name="T6" fmla="*/ 17 w 106"/>
                <a:gd name="T7" fmla="*/ 0 h 247"/>
                <a:gd name="T8" fmla="*/ 19 w 106"/>
                <a:gd name="T9" fmla="*/ 1 h 247"/>
                <a:gd name="T10" fmla="*/ 21 w 106"/>
                <a:gd name="T11" fmla="*/ 1 h 247"/>
                <a:gd name="T12" fmla="*/ 8 w 106"/>
                <a:gd name="T13" fmla="*/ 50 h 247"/>
                <a:gd name="T14" fmla="*/ 6 w 106"/>
                <a:gd name="T15" fmla="*/ 49 h 247"/>
                <a:gd name="T16" fmla="*/ 4 w 106"/>
                <a:gd name="T17" fmla="*/ 48 h 247"/>
                <a:gd name="T18" fmla="*/ 2 w 106"/>
                <a:gd name="T19" fmla="*/ 48 h 247"/>
                <a:gd name="T20" fmla="*/ 0 w 106"/>
                <a:gd name="T21" fmla="*/ 47 h 2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6" h="247">
                  <a:moveTo>
                    <a:pt x="0" y="230"/>
                  </a:moveTo>
                  <a:lnTo>
                    <a:pt x="62" y="0"/>
                  </a:lnTo>
                  <a:lnTo>
                    <a:pt x="74" y="1"/>
                  </a:lnTo>
                  <a:lnTo>
                    <a:pt x="84" y="2"/>
                  </a:lnTo>
                  <a:lnTo>
                    <a:pt x="96" y="4"/>
                  </a:lnTo>
                  <a:lnTo>
                    <a:pt x="106" y="7"/>
                  </a:lnTo>
                  <a:lnTo>
                    <a:pt x="41" y="247"/>
                  </a:lnTo>
                  <a:lnTo>
                    <a:pt x="31" y="243"/>
                  </a:lnTo>
                  <a:lnTo>
                    <a:pt x="21" y="239"/>
                  </a:lnTo>
                  <a:lnTo>
                    <a:pt x="10" y="235"/>
                  </a:lnTo>
                  <a:lnTo>
                    <a:pt x="0" y="230"/>
                  </a:lnTo>
                  <a:close/>
                </a:path>
              </a:pathLst>
            </a:custGeom>
            <a:solidFill>
              <a:srgbClr val="E463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52" name="Freeform 47"/>
            <p:cNvSpPr>
              <a:spLocks/>
            </p:cNvSpPr>
            <p:nvPr/>
          </p:nvSpPr>
          <p:spPr bwMode="auto">
            <a:xfrm>
              <a:off x="1023" y="3433"/>
              <a:ext cx="21" cy="50"/>
            </a:xfrm>
            <a:custGeom>
              <a:avLst/>
              <a:gdLst>
                <a:gd name="T0" fmla="*/ 0 w 107"/>
                <a:gd name="T1" fmla="*/ 47 h 251"/>
                <a:gd name="T2" fmla="*/ 12 w 107"/>
                <a:gd name="T3" fmla="*/ 0 h 251"/>
                <a:gd name="T4" fmla="*/ 15 w 107"/>
                <a:gd name="T5" fmla="*/ 0 h 251"/>
                <a:gd name="T6" fmla="*/ 17 w 107"/>
                <a:gd name="T7" fmla="*/ 0 h 251"/>
                <a:gd name="T8" fmla="*/ 19 w 107"/>
                <a:gd name="T9" fmla="*/ 1 h 251"/>
                <a:gd name="T10" fmla="*/ 21 w 107"/>
                <a:gd name="T11" fmla="*/ 1 h 251"/>
                <a:gd name="T12" fmla="*/ 8 w 107"/>
                <a:gd name="T13" fmla="*/ 50 h 251"/>
                <a:gd name="T14" fmla="*/ 6 w 107"/>
                <a:gd name="T15" fmla="*/ 49 h 251"/>
                <a:gd name="T16" fmla="*/ 4 w 107"/>
                <a:gd name="T17" fmla="*/ 49 h 251"/>
                <a:gd name="T18" fmla="*/ 2 w 107"/>
                <a:gd name="T19" fmla="*/ 48 h 251"/>
                <a:gd name="T20" fmla="*/ 0 w 107"/>
                <a:gd name="T21" fmla="*/ 47 h 25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7" h="251">
                  <a:moveTo>
                    <a:pt x="0" y="236"/>
                  </a:moveTo>
                  <a:lnTo>
                    <a:pt x="63" y="0"/>
                  </a:lnTo>
                  <a:lnTo>
                    <a:pt x="75" y="1"/>
                  </a:lnTo>
                  <a:lnTo>
                    <a:pt x="85" y="2"/>
                  </a:lnTo>
                  <a:lnTo>
                    <a:pt x="96" y="5"/>
                  </a:lnTo>
                  <a:lnTo>
                    <a:pt x="107" y="7"/>
                  </a:lnTo>
                  <a:lnTo>
                    <a:pt x="41" y="251"/>
                  </a:lnTo>
                  <a:lnTo>
                    <a:pt x="31" y="248"/>
                  </a:lnTo>
                  <a:lnTo>
                    <a:pt x="20" y="244"/>
                  </a:lnTo>
                  <a:lnTo>
                    <a:pt x="10" y="240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E568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53" name="Freeform 48"/>
            <p:cNvSpPr>
              <a:spLocks/>
            </p:cNvSpPr>
            <p:nvPr/>
          </p:nvSpPr>
          <p:spPr bwMode="auto">
            <a:xfrm>
              <a:off x="1027" y="3434"/>
              <a:ext cx="22" cy="51"/>
            </a:xfrm>
            <a:custGeom>
              <a:avLst/>
              <a:gdLst>
                <a:gd name="T0" fmla="*/ 0 w 109"/>
                <a:gd name="T1" fmla="*/ 48 h 255"/>
                <a:gd name="T2" fmla="*/ 13 w 109"/>
                <a:gd name="T3" fmla="*/ 0 h 255"/>
                <a:gd name="T4" fmla="*/ 15 w 109"/>
                <a:gd name="T5" fmla="*/ 0 h 255"/>
                <a:gd name="T6" fmla="*/ 18 w 109"/>
                <a:gd name="T7" fmla="*/ 1 h 255"/>
                <a:gd name="T8" fmla="*/ 20 w 109"/>
                <a:gd name="T9" fmla="*/ 1 h 255"/>
                <a:gd name="T10" fmla="*/ 22 w 109"/>
                <a:gd name="T11" fmla="*/ 1 h 255"/>
                <a:gd name="T12" fmla="*/ 8 w 109"/>
                <a:gd name="T13" fmla="*/ 51 h 255"/>
                <a:gd name="T14" fmla="*/ 6 w 109"/>
                <a:gd name="T15" fmla="*/ 50 h 255"/>
                <a:gd name="T16" fmla="*/ 4 w 109"/>
                <a:gd name="T17" fmla="*/ 49 h 255"/>
                <a:gd name="T18" fmla="*/ 2 w 109"/>
                <a:gd name="T19" fmla="*/ 49 h 255"/>
                <a:gd name="T20" fmla="*/ 0 w 109"/>
                <a:gd name="T21" fmla="*/ 48 h 2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9" h="255">
                  <a:moveTo>
                    <a:pt x="0" y="240"/>
                  </a:moveTo>
                  <a:lnTo>
                    <a:pt x="65" y="0"/>
                  </a:lnTo>
                  <a:lnTo>
                    <a:pt x="76" y="1"/>
                  </a:lnTo>
                  <a:lnTo>
                    <a:pt x="87" y="3"/>
                  </a:lnTo>
                  <a:lnTo>
                    <a:pt x="98" y="4"/>
                  </a:lnTo>
                  <a:lnTo>
                    <a:pt x="109" y="6"/>
                  </a:lnTo>
                  <a:lnTo>
                    <a:pt x="42" y="255"/>
                  </a:lnTo>
                  <a:lnTo>
                    <a:pt x="32" y="252"/>
                  </a:lnTo>
                  <a:lnTo>
                    <a:pt x="21" y="247"/>
                  </a:lnTo>
                  <a:lnTo>
                    <a:pt x="11" y="244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rgbClr val="E56C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54" name="Freeform 49"/>
            <p:cNvSpPr>
              <a:spLocks/>
            </p:cNvSpPr>
            <p:nvPr/>
          </p:nvSpPr>
          <p:spPr bwMode="auto">
            <a:xfrm>
              <a:off x="1031" y="3434"/>
              <a:ext cx="22" cy="52"/>
            </a:xfrm>
            <a:custGeom>
              <a:avLst/>
              <a:gdLst>
                <a:gd name="T0" fmla="*/ 0 w 110"/>
                <a:gd name="T1" fmla="*/ 49 h 259"/>
                <a:gd name="T2" fmla="*/ 13 w 110"/>
                <a:gd name="T3" fmla="*/ 0 h 259"/>
                <a:gd name="T4" fmla="*/ 15 w 110"/>
                <a:gd name="T5" fmla="*/ 0 h 259"/>
                <a:gd name="T6" fmla="*/ 18 w 110"/>
                <a:gd name="T7" fmla="*/ 1 h 259"/>
                <a:gd name="T8" fmla="*/ 20 w 110"/>
                <a:gd name="T9" fmla="*/ 1 h 259"/>
                <a:gd name="T10" fmla="*/ 22 w 110"/>
                <a:gd name="T11" fmla="*/ 2 h 259"/>
                <a:gd name="T12" fmla="*/ 9 w 110"/>
                <a:gd name="T13" fmla="*/ 52 h 259"/>
                <a:gd name="T14" fmla="*/ 6 w 110"/>
                <a:gd name="T15" fmla="*/ 51 h 259"/>
                <a:gd name="T16" fmla="*/ 4 w 110"/>
                <a:gd name="T17" fmla="*/ 51 h 259"/>
                <a:gd name="T18" fmla="*/ 2 w 110"/>
                <a:gd name="T19" fmla="*/ 50 h 259"/>
                <a:gd name="T20" fmla="*/ 0 w 110"/>
                <a:gd name="T21" fmla="*/ 49 h 2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0" h="259">
                  <a:moveTo>
                    <a:pt x="0" y="244"/>
                  </a:moveTo>
                  <a:lnTo>
                    <a:pt x="66" y="0"/>
                  </a:lnTo>
                  <a:lnTo>
                    <a:pt x="77" y="1"/>
                  </a:lnTo>
                  <a:lnTo>
                    <a:pt x="88" y="3"/>
                  </a:lnTo>
                  <a:lnTo>
                    <a:pt x="99" y="6"/>
                  </a:lnTo>
                  <a:lnTo>
                    <a:pt x="110" y="8"/>
                  </a:lnTo>
                  <a:lnTo>
                    <a:pt x="43" y="259"/>
                  </a:lnTo>
                  <a:lnTo>
                    <a:pt x="31" y="256"/>
                  </a:lnTo>
                  <a:lnTo>
                    <a:pt x="21" y="252"/>
                  </a:lnTo>
                  <a:lnTo>
                    <a:pt x="11" y="249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E66F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55" name="Freeform 50"/>
            <p:cNvSpPr>
              <a:spLocks/>
            </p:cNvSpPr>
            <p:nvPr/>
          </p:nvSpPr>
          <p:spPr bwMode="auto">
            <a:xfrm>
              <a:off x="1035" y="3435"/>
              <a:ext cx="22" cy="53"/>
            </a:xfrm>
            <a:custGeom>
              <a:avLst/>
              <a:gdLst>
                <a:gd name="T0" fmla="*/ 0 w 110"/>
                <a:gd name="T1" fmla="*/ 50 h 263"/>
                <a:gd name="T2" fmla="*/ 13 w 110"/>
                <a:gd name="T3" fmla="*/ 0 h 263"/>
                <a:gd name="T4" fmla="*/ 16 w 110"/>
                <a:gd name="T5" fmla="*/ 1 h 263"/>
                <a:gd name="T6" fmla="*/ 18 w 110"/>
                <a:gd name="T7" fmla="*/ 1 h 263"/>
                <a:gd name="T8" fmla="*/ 20 w 110"/>
                <a:gd name="T9" fmla="*/ 1 h 263"/>
                <a:gd name="T10" fmla="*/ 22 w 110"/>
                <a:gd name="T11" fmla="*/ 2 h 263"/>
                <a:gd name="T12" fmla="*/ 8 w 110"/>
                <a:gd name="T13" fmla="*/ 53 h 263"/>
                <a:gd name="T14" fmla="*/ 6 w 110"/>
                <a:gd name="T15" fmla="*/ 52 h 263"/>
                <a:gd name="T16" fmla="*/ 4 w 110"/>
                <a:gd name="T17" fmla="*/ 52 h 263"/>
                <a:gd name="T18" fmla="*/ 2 w 110"/>
                <a:gd name="T19" fmla="*/ 51 h 263"/>
                <a:gd name="T20" fmla="*/ 0 w 110"/>
                <a:gd name="T21" fmla="*/ 50 h 2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0" h="263">
                  <a:moveTo>
                    <a:pt x="0" y="249"/>
                  </a:moveTo>
                  <a:lnTo>
                    <a:pt x="67" y="0"/>
                  </a:lnTo>
                  <a:lnTo>
                    <a:pt x="78" y="3"/>
                  </a:lnTo>
                  <a:lnTo>
                    <a:pt x="89" y="5"/>
                  </a:lnTo>
                  <a:lnTo>
                    <a:pt x="99" y="7"/>
                  </a:lnTo>
                  <a:lnTo>
                    <a:pt x="110" y="10"/>
                  </a:lnTo>
                  <a:lnTo>
                    <a:pt x="42" y="263"/>
                  </a:lnTo>
                  <a:lnTo>
                    <a:pt x="32" y="260"/>
                  </a:lnTo>
                  <a:lnTo>
                    <a:pt x="21" y="256"/>
                  </a:lnTo>
                  <a:lnTo>
                    <a:pt x="10" y="253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rgbClr val="E6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56" name="Freeform 51"/>
            <p:cNvSpPr>
              <a:spLocks/>
            </p:cNvSpPr>
            <p:nvPr/>
          </p:nvSpPr>
          <p:spPr bwMode="auto">
            <a:xfrm>
              <a:off x="1040" y="3436"/>
              <a:ext cx="22" cy="53"/>
            </a:xfrm>
            <a:custGeom>
              <a:avLst/>
              <a:gdLst>
                <a:gd name="T0" fmla="*/ 0 w 110"/>
                <a:gd name="T1" fmla="*/ 50 h 265"/>
                <a:gd name="T2" fmla="*/ 13 w 110"/>
                <a:gd name="T3" fmla="*/ 0 h 265"/>
                <a:gd name="T4" fmla="*/ 15 w 110"/>
                <a:gd name="T5" fmla="*/ 0 h 265"/>
                <a:gd name="T6" fmla="*/ 18 w 110"/>
                <a:gd name="T7" fmla="*/ 1 h 265"/>
                <a:gd name="T8" fmla="*/ 20 w 110"/>
                <a:gd name="T9" fmla="*/ 1 h 265"/>
                <a:gd name="T10" fmla="*/ 22 w 110"/>
                <a:gd name="T11" fmla="*/ 2 h 265"/>
                <a:gd name="T12" fmla="*/ 8 w 110"/>
                <a:gd name="T13" fmla="*/ 53 h 265"/>
                <a:gd name="T14" fmla="*/ 6 w 110"/>
                <a:gd name="T15" fmla="*/ 52 h 265"/>
                <a:gd name="T16" fmla="*/ 4 w 110"/>
                <a:gd name="T17" fmla="*/ 52 h 265"/>
                <a:gd name="T18" fmla="*/ 2 w 110"/>
                <a:gd name="T19" fmla="*/ 51 h 265"/>
                <a:gd name="T20" fmla="*/ 0 w 110"/>
                <a:gd name="T21" fmla="*/ 50 h 2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0" h="265">
                  <a:moveTo>
                    <a:pt x="0" y="251"/>
                  </a:moveTo>
                  <a:lnTo>
                    <a:pt x="67" y="0"/>
                  </a:lnTo>
                  <a:lnTo>
                    <a:pt x="77" y="2"/>
                  </a:lnTo>
                  <a:lnTo>
                    <a:pt x="88" y="5"/>
                  </a:lnTo>
                  <a:lnTo>
                    <a:pt x="99" y="7"/>
                  </a:lnTo>
                  <a:lnTo>
                    <a:pt x="110" y="9"/>
                  </a:lnTo>
                  <a:lnTo>
                    <a:pt x="41" y="265"/>
                  </a:lnTo>
                  <a:lnTo>
                    <a:pt x="31" y="262"/>
                  </a:lnTo>
                  <a:lnTo>
                    <a:pt x="20" y="258"/>
                  </a:lnTo>
                  <a:lnTo>
                    <a:pt x="10" y="255"/>
                  </a:lnTo>
                  <a:lnTo>
                    <a:pt x="0" y="251"/>
                  </a:lnTo>
                  <a:close/>
                </a:path>
              </a:pathLst>
            </a:custGeom>
            <a:solidFill>
              <a:srgbClr val="E77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57" name="Freeform 52"/>
            <p:cNvSpPr>
              <a:spLocks/>
            </p:cNvSpPr>
            <p:nvPr/>
          </p:nvSpPr>
          <p:spPr bwMode="auto">
            <a:xfrm>
              <a:off x="1044" y="3437"/>
              <a:ext cx="22" cy="53"/>
            </a:xfrm>
            <a:custGeom>
              <a:avLst/>
              <a:gdLst>
                <a:gd name="T0" fmla="*/ 0 w 111"/>
                <a:gd name="T1" fmla="*/ 50 h 267"/>
                <a:gd name="T2" fmla="*/ 13 w 111"/>
                <a:gd name="T3" fmla="*/ 0 h 267"/>
                <a:gd name="T4" fmla="*/ 16 w 111"/>
                <a:gd name="T5" fmla="*/ 0 h 267"/>
                <a:gd name="T6" fmla="*/ 18 w 111"/>
                <a:gd name="T7" fmla="*/ 1 h 267"/>
                <a:gd name="T8" fmla="*/ 20 w 111"/>
                <a:gd name="T9" fmla="*/ 1 h 267"/>
                <a:gd name="T10" fmla="*/ 22 w 111"/>
                <a:gd name="T11" fmla="*/ 2 h 267"/>
                <a:gd name="T12" fmla="*/ 9 w 111"/>
                <a:gd name="T13" fmla="*/ 53 h 267"/>
                <a:gd name="T14" fmla="*/ 6 w 111"/>
                <a:gd name="T15" fmla="*/ 52 h 267"/>
                <a:gd name="T16" fmla="*/ 4 w 111"/>
                <a:gd name="T17" fmla="*/ 52 h 267"/>
                <a:gd name="T18" fmla="*/ 2 w 111"/>
                <a:gd name="T19" fmla="*/ 51 h 267"/>
                <a:gd name="T20" fmla="*/ 0 w 111"/>
                <a:gd name="T21" fmla="*/ 50 h 2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1" h="267">
                  <a:moveTo>
                    <a:pt x="0" y="253"/>
                  </a:moveTo>
                  <a:lnTo>
                    <a:pt x="68" y="0"/>
                  </a:lnTo>
                  <a:lnTo>
                    <a:pt x="79" y="2"/>
                  </a:lnTo>
                  <a:lnTo>
                    <a:pt x="90" y="4"/>
                  </a:lnTo>
                  <a:lnTo>
                    <a:pt x="101" y="7"/>
                  </a:lnTo>
                  <a:lnTo>
                    <a:pt x="111" y="9"/>
                  </a:lnTo>
                  <a:lnTo>
                    <a:pt x="43" y="267"/>
                  </a:lnTo>
                  <a:lnTo>
                    <a:pt x="32" y="263"/>
                  </a:lnTo>
                  <a:lnTo>
                    <a:pt x="21" y="260"/>
                  </a:lnTo>
                  <a:lnTo>
                    <a:pt x="11" y="257"/>
                  </a:lnTo>
                  <a:lnTo>
                    <a:pt x="0" y="253"/>
                  </a:lnTo>
                  <a:close/>
                </a:path>
              </a:pathLst>
            </a:custGeom>
            <a:solidFill>
              <a:srgbClr val="E879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58" name="Freeform 53"/>
            <p:cNvSpPr>
              <a:spLocks/>
            </p:cNvSpPr>
            <p:nvPr/>
          </p:nvSpPr>
          <p:spPr bwMode="auto">
            <a:xfrm>
              <a:off x="1048" y="3438"/>
              <a:ext cx="22" cy="54"/>
            </a:xfrm>
            <a:custGeom>
              <a:avLst/>
              <a:gdLst>
                <a:gd name="T0" fmla="*/ 0 w 112"/>
                <a:gd name="T1" fmla="*/ 51 h 269"/>
                <a:gd name="T2" fmla="*/ 14 w 112"/>
                <a:gd name="T3" fmla="*/ 0 h 269"/>
                <a:gd name="T4" fmla="*/ 16 w 112"/>
                <a:gd name="T5" fmla="*/ 1 h 269"/>
                <a:gd name="T6" fmla="*/ 18 w 112"/>
                <a:gd name="T7" fmla="*/ 1 h 269"/>
                <a:gd name="T8" fmla="*/ 20 w 112"/>
                <a:gd name="T9" fmla="*/ 1 h 269"/>
                <a:gd name="T10" fmla="*/ 22 w 112"/>
                <a:gd name="T11" fmla="*/ 2 h 269"/>
                <a:gd name="T12" fmla="*/ 8 w 112"/>
                <a:gd name="T13" fmla="*/ 54 h 269"/>
                <a:gd name="T14" fmla="*/ 6 w 112"/>
                <a:gd name="T15" fmla="*/ 53 h 269"/>
                <a:gd name="T16" fmla="*/ 4 w 112"/>
                <a:gd name="T17" fmla="*/ 53 h 269"/>
                <a:gd name="T18" fmla="*/ 2 w 112"/>
                <a:gd name="T19" fmla="*/ 52 h 269"/>
                <a:gd name="T20" fmla="*/ 0 w 112"/>
                <a:gd name="T21" fmla="*/ 51 h 2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269">
                  <a:moveTo>
                    <a:pt x="0" y="256"/>
                  </a:moveTo>
                  <a:lnTo>
                    <a:pt x="69" y="0"/>
                  </a:lnTo>
                  <a:lnTo>
                    <a:pt x="80" y="3"/>
                  </a:lnTo>
                  <a:lnTo>
                    <a:pt x="90" y="5"/>
                  </a:lnTo>
                  <a:lnTo>
                    <a:pt x="102" y="7"/>
                  </a:lnTo>
                  <a:lnTo>
                    <a:pt x="112" y="11"/>
                  </a:lnTo>
                  <a:lnTo>
                    <a:pt x="43" y="269"/>
                  </a:lnTo>
                  <a:lnTo>
                    <a:pt x="32" y="265"/>
                  </a:lnTo>
                  <a:lnTo>
                    <a:pt x="21" y="263"/>
                  </a:lnTo>
                  <a:lnTo>
                    <a:pt x="11" y="259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E87C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59" name="Freeform 54"/>
            <p:cNvSpPr>
              <a:spLocks/>
            </p:cNvSpPr>
            <p:nvPr/>
          </p:nvSpPr>
          <p:spPr bwMode="auto">
            <a:xfrm>
              <a:off x="1052" y="3439"/>
              <a:ext cx="23" cy="54"/>
            </a:xfrm>
            <a:custGeom>
              <a:avLst/>
              <a:gdLst>
                <a:gd name="T0" fmla="*/ 0 w 112"/>
                <a:gd name="T1" fmla="*/ 52 h 269"/>
                <a:gd name="T2" fmla="*/ 14 w 112"/>
                <a:gd name="T3" fmla="*/ 0 h 269"/>
                <a:gd name="T4" fmla="*/ 16 w 112"/>
                <a:gd name="T5" fmla="*/ 0 h 269"/>
                <a:gd name="T6" fmla="*/ 18 w 112"/>
                <a:gd name="T7" fmla="*/ 1 h 269"/>
                <a:gd name="T8" fmla="*/ 21 w 112"/>
                <a:gd name="T9" fmla="*/ 2 h 269"/>
                <a:gd name="T10" fmla="*/ 23 w 112"/>
                <a:gd name="T11" fmla="*/ 2 h 269"/>
                <a:gd name="T12" fmla="*/ 9 w 112"/>
                <a:gd name="T13" fmla="*/ 54 h 269"/>
                <a:gd name="T14" fmla="*/ 6 w 112"/>
                <a:gd name="T15" fmla="*/ 54 h 269"/>
                <a:gd name="T16" fmla="*/ 4 w 112"/>
                <a:gd name="T17" fmla="*/ 53 h 269"/>
                <a:gd name="T18" fmla="*/ 2 w 112"/>
                <a:gd name="T19" fmla="*/ 52 h 269"/>
                <a:gd name="T20" fmla="*/ 0 w 112"/>
                <a:gd name="T21" fmla="*/ 52 h 2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269">
                  <a:moveTo>
                    <a:pt x="0" y="258"/>
                  </a:moveTo>
                  <a:lnTo>
                    <a:pt x="68" y="0"/>
                  </a:lnTo>
                  <a:lnTo>
                    <a:pt x="80" y="2"/>
                  </a:lnTo>
                  <a:lnTo>
                    <a:pt x="90" y="6"/>
                  </a:lnTo>
                  <a:lnTo>
                    <a:pt x="100" y="8"/>
                  </a:lnTo>
                  <a:lnTo>
                    <a:pt x="112" y="10"/>
                  </a:lnTo>
                  <a:lnTo>
                    <a:pt x="42" y="269"/>
                  </a:lnTo>
                  <a:lnTo>
                    <a:pt x="31" y="267"/>
                  </a:lnTo>
                  <a:lnTo>
                    <a:pt x="21" y="264"/>
                  </a:lnTo>
                  <a:lnTo>
                    <a:pt x="10" y="260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98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60" name="Freeform 55"/>
            <p:cNvSpPr>
              <a:spLocks/>
            </p:cNvSpPr>
            <p:nvPr/>
          </p:nvSpPr>
          <p:spPr bwMode="auto">
            <a:xfrm>
              <a:off x="1057" y="3440"/>
              <a:ext cx="22" cy="54"/>
            </a:xfrm>
            <a:custGeom>
              <a:avLst/>
              <a:gdLst>
                <a:gd name="T0" fmla="*/ 0 w 112"/>
                <a:gd name="T1" fmla="*/ 52 h 269"/>
                <a:gd name="T2" fmla="*/ 14 w 112"/>
                <a:gd name="T3" fmla="*/ 0 h 269"/>
                <a:gd name="T4" fmla="*/ 16 w 112"/>
                <a:gd name="T5" fmla="*/ 0 h 269"/>
                <a:gd name="T6" fmla="*/ 18 w 112"/>
                <a:gd name="T7" fmla="*/ 1 h 269"/>
                <a:gd name="T8" fmla="*/ 20 w 112"/>
                <a:gd name="T9" fmla="*/ 2 h 269"/>
                <a:gd name="T10" fmla="*/ 22 w 112"/>
                <a:gd name="T11" fmla="*/ 2 h 269"/>
                <a:gd name="T12" fmla="*/ 22 w 112"/>
                <a:gd name="T13" fmla="*/ 2 h 269"/>
                <a:gd name="T14" fmla="*/ 8 w 112"/>
                <a:gd name="T15" fmla="*/ 54 h 269"/>
                <a:gd name="T16" fmla="*/ 8 w 112"/>
                <a:gd name="T17" fmla="*/ 54 h 269"/>
                <a:gd name="T18" fmla="*/ 6 w 112"/>
                <a:gd name="T19" fmla="*/ 53 h 269"/>
                <a:gd name="T20" fmla="*/ 4 w 112"/>
                <a:gd name="T21" fmla="*/ 53 h 269"/>
                <a:gd name="T22" fmla="*/ 2 w 112"/>
                <a:gd name="T23" fmla="*/ 52 h 269"/>
                <a:gd name="T24" fmla="*/ 0 w 112"/>
                <a:gd name="T25" fmla="*/ 52 h 26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2" h="269">
                  <a:moveTo>
                    <a:pt x="0" y="258"/>
                  </a:moveTo>
                  <a:lnTo>
                    <a:pt x="69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1" y="8"/>
                  </a:lnTo>
                  <a:lnTo>
                    <a:pt x="112" y="10"/>
                  </a:lnTo>
                  <a:lnTo>
                    <a:pt x="42" y="269"/>
                  </a:lnTo>
                  <a:lnTo>
                    <a:pt x="40" y="269"/>
                  </a:lnTo>
                  <a:lnTo>
                    <a:pt x="30" y="266"/>
                  </a:lnTo>
                  <a:lnTo>
                    <a:pt x="19" y="263"/>
                  </a:lnTo>
                  <a:lnTo>
                    <a:pt x="9" y="260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983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61" name="Freeform 56"/>
            <p:cNvSpPr>
              <a:spLocks/>
            </p:cNvSpPr>
            <p:nvPr/>
          </p:nvSpPr>
          <p:spPr bwMode="auto">
            <a:xfrm>
              <a:off x="1061" y="3441"/>
              <a:ext cx="22" cy="54"/>
            </a:xfrm>
            <a:custGeom>
              <a:avLst/>
              <a:gdLst>
                <a:gd name="T0" fmla="*/ 0 w 112"/>
                <a:gd name="T1" fmla="*/ 52 h 271"/>
                <a:gd name="T2" fmla="*/ 14 w 112"/>
                <a:gd name="T3" fmla="*/ 0 h 271"/>
                <a:gd name="T4" fmla="*/ 16 w 112"/>
                <a:gd name="T5" fmla="*/ 1 h 271"/>
                <a:gd name="T6" fmla="*/ 18 w 112"/>
                <a:gd name="T7" fmla="*/ 1 h 271"/>
                <a:gd name="T8" fmla="*/ 20 w 112"/>
                <a:gd name="T9" fmla="*/ 2 h 271"/>
                <a:gd name="T10" fmla="*/ 22 w 112"/>
                <a:gd name="T11" fmla="*/ 2 h 271"/>
                <a:gd name="T12" fmla="*/ 8 w 112"/>
                <a:gd name="T13" fmla="*/ 54 h 271"/>
                <a:gd name="T14" fmla="*/ 6 w 112"/>
                <a:gd name="T15" fmla="*/ 54 h 271"/>
                <a:gd name="T16" fmla="*/ 5 w 112"/>
                <a:gd name="T17" fmla="*/ 53 h 271"/>
                <a:gd name="T18" fmla="*/ 4 w 112"/>
                <a:gd name="T19" fmla="*/ 53 h 271"/>
                <a:gd name="T20" fmla="*/ 2 w 112"/>
                <a:gd name="T21" fmla="*/ 52 h 271"/>
                <a:gd name="T22" fmla="*/ 0 w 112"/>
                <a:gd name="T23" fmla="*/ 52 h 2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2" h="271">
                  <a:moveTo>
                    <a:pt x="0" y="259"/>
                  </a:moveTo>
                  <a:lnTo>
                    <a:pt x="70" y="0"/>
                  </a:lnTo>
                  <a:lnTo>
                    <a:pt x="80" y="4"/>
                  </a:lnTo>
                  <a:lnTo>
                    <a:pt x="91" y="6"/>
                  </a:lnTo>
                  <a:lnTo>
                    <a:pt x="101" y="9"/>
                  </a:lnTo>
                  <a:lnTo>
                    <a:pt x="112" y="12"/>
                  </a:lnTo>
                  <a:lnTo>
                    <a:pt x="42" y="271"/>
                  </a:lnTo>
                  <a:lnTo>
                    <a:pt x="33" y="269"/>
                  </a:lnTo>
                  <a:lnTo>
                    <a:pt x="23" y="266"/>
                  </a:lnTo>
                  <a:lnTo>
                    <a:pt x="20" y="265"/>
                  </a:lnTo>
                  <a:lnTo>
                    <a:pt x="10" y="263"/>
                  </a:lnTo>
                  <a:lnTo>
                    <a:pt x="0" y="259"/>
                  </a:lnTo>
                  <a:close/>
                </a:path>
              </a:pathLst>
            </a:custGeom>
            <a:solidFill>
              <a:srgbClr val="EA8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62" name="Freeform 57"/>
            <p:cNvSpPr>
              <a:spLocks/>
            </p:cNvSpPr>
            <p:nvPr/>
          </p:nvSpPr>
          <p:spPr bwMode="auto">
            <a:xfrm>
              <a:off x="1065" y="3442"/>
              <a:ext cx="22" cy="54"/>
            </a:xfrm>
            <a:custGeom>
              <a:avLst/>
              <a:gdLst>
                <a:gd name="T0" fmla="*/ 0 w 112"/>
                <a:gd name="T1" fmla="*/ 52 h 271"/>
                <a:gd name="T2" fmla="*/ 14 w 112"/>
                <a:gd name="T3" fmla="*/ 0 h 271"/>
                <a:gd name="T4" fmla="*/ 16 w 112"/>
                <a:gd name="T5" fmla="*/ 1 h 271"/>
                <a:gd name="T6" fmla="*/ 18 w 112"/>
                <a:gd name="T7" fmla="*/ 1 h 271"/>
                <a:gd name="T8" fmla="*/ 20 w 112"/>
                <a:gd name="T9" fmla="*/ 2 h 271"/>
                <a:gd name="T10" fmla="*/ 22 w 112"/>
                <a:gd name="T11" fmla="*/ 2 h 271"/>
                <a:gd name="T12" fmla="*/ 8 w 112"/>
                <a:gd name="T13" fmla="*/ 54 h 271"/>
                <a:gd name="T14" fmla="*/ 6 w 112"/>
                <a:gd name="T15" fmla="*/ 53 h 271"/>
                <a:gd name="T16" fmla="*/ 5 w 112"/>
                <a:gd name="T17" fmla="*/ 53 h 271"/>
                <a:gd name="T18" fmla="*/ 3 w 112"/>
                <a:gd name="T19" fmla="*/ 52 h 271"/>
                <a:gd name="T20" fmla="*/ 1 w 112"/>
                <a:gd name="T21" fmla="*/ 52 h 271"/>
                <a:gd name="T22" fmla="*/ 0 w 112"/>
                <a:gd name="T23" fmla="*/ 52 h 2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2" h="271">
                  <a:moveTo>
                    <a:pt x="0" y="259"/>
                  </a:moveTo>
                  <a:lnTo>
                    <a:pt x="70" y="0"/>
                  </a:lnTo>
                  <a:lnTo>
                    <a:pt x="80" y="3"/>
                  </a:lnTo>
                  <a:lnTo>
                    <a:pt x="91" y="6"/>
                  </a:lnTo>
                  <a:lnTo>
                    <a:pt x="102" y="9"/>
                  </a:lnTo>
                  <a:lnTo>
                    <a:pt x="112" y="12"/>
                  </a:lnTo>
                  <a:lnTo>
                    <a:pt x="43" y="271"/>
                  </a:lnTo>
                  <a:lnTo>
                    <a:pt x="33" y="268"/>
                  </a:lnTo>
                  <a:lnTo>
                    <a:pt x="24" y="266"/>
                  </a:lnTo>
                  <a:lnTo>
                    <a:pt x="13" y="263"/>
                  </a:lnTo>
                  <a:lnTo>
                    <a:pt x="3" y="260"/>
                  </a:lnTo>
                  <a:lnTo>
                    <a:pt x="0" y="259"/>
                  </a:lnTo>
                  <a:close/>
                </a:path>
              </a:pathLst>
            </a:custGeom>
            <a:solidFill>
              <a:srgbClr val="EB8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63" name="Freeform 58"/>
            <p:cNvSpPr>
              <a:spLocks/>
            </p:cNvSpPr>
            <p:nvPr/>
          </p:nvSpPr>
          <p:spPr bwMode="auto">
            <a:xfrm>
              <a:off x="1069" y="3443"/>
              <a:ext cx="23" cy="54"/>
            </a:xfrm>
            <a:custGeom>
              <a:avLst/>
              <a:gdLst>
                <a:gd name="T0" fmla="*/ 0 w 113"/>
                <a:gd name="T1" fmla="*/ 52 h 269"/>
                <a:gd name="T2" fmla="*/ 14 w 113"/>
                <a:gd name="T3" fmla="*/ 0 h 269"/>
                <a:gd name="T4" fmla="*/ 16 w 113"/>
                <a:gd name="T5" fmla="*/ 1 h 269"/>
                <a:gd name="T6" fmla="*/ 19 w 113"/>
                <a:gd name="T7" fmla="*/ 1 h 269"/>
                <a:gd name="T8" fmla="*/ 21 w 113"/>
                <a:gd name="T9" fmla="*/ 2 h 269"/>
                <a:gd name="T10" fmla="*/ 23 w 113"/>
                <a:gd name="T11" fmla="*/ 2 h 269"/>
                <a:gd name="T12" fmla="*/ 9 w 113"/>
                <a:gd name="T13" fmla="*/ 54 h 269"/>
                <a:gd name="T14" fmla="*/ 7 w 113"/>
                <a:gd name="T15" fmla="*/ 54 h 269"/>
                <a:gd name="T16" fmla="*/ 4 w 113"/>
                <a:gd name="T17" fmla="*/ 53 h 269"/>
                <a:gd name="T18" fmla="*/ 2 w 113"/>
                <a:gd name="T19" fmla="*/ 53 h 269"/>
                <a:gd name="T20" fmla="*/ 0 w 113"/>
                <a:gd name="T21" fmla="*/ 52 h 2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" h="269">
                  <a:moveTo>
                    <a:pt x="0" y="259"/>
                  </a:moveTo>
                  <a:lnTo>
                    <a:pt x="70" y="0"/>
                  </a:lnTo>
                  <a:lnTo>
                    <a:pt x="81" y="3"/>
                  </a:lnTo>
                  <a:lnTo>
                    <a:pt x="91" y="7"/>
                  </a:lnTo>
                  <a:lnTo>
                    <a:pt x="102" y="9"/>
                  </a:lnTo>
                  <a:lnTo>
                    <a:pt x="113" y="12"/>
                  </a:lnTo>
                  <a:lnTo>
                    <a:pt x="44" y="269"/>
                  </a:lnTo>
                  <a:lnTo>
                    <a:pt x="32" y="267"/>
                  </a:lnTo>
                  <a:lnTo>
                    <a:pt x="22" y="265"/>
                  </a:lnTo>
                  <a:lnTo>
                    <a:pt x="12" y="262"/>
                  </a:lnTo>
                  <a:lnTo>
                    <a:pt x="0" y="259"/>
                  </a:lnTo>
                  <a:close/>
                </a:path>
              </a:pathLst>
            </a:custGeom>
            <a:solidFill>
              <a:srgbClr val="EB8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64" name="Freeform 59"/>
            <p:cNvSpPr>
              <a:spLocks/>
            </p:cNvSpPr>
            <p:nvPr/>
          </p:nvSpPr>
          <p:spPr bwMode="auto">
            <a:xfrm>
              <a:off x="1074" y="3444"/>
              <a:ext cx="22" cy="54"/>
            </a:xfrm>
            <a:custGeom>
              <a:avLst/>
              <a:gdLst>
                <a:gd name="T0" fmla="*/ 0 w 112"/>
                <a:gd name="T1" fmla="*/ 52 h 269"/>
                <a:gd name="T2" fmla="*/ 14 w 112"/>
                <a:gd name="T3" fmla="*/ 0 h 269"/>
                <a:gd name="T4" fmla="*/ 16 w 112"/>
                <a:gd name="T5" fmla="*/ 1 h 269"/>
                <a:gd name="T6" fmla="*/ 18 w 112"/>
                <a:gd name="T7" fmla="*/ 1 h 269"/>
                <a:gd name="T8" fmla="*/ 20 w 112"/>
                <a:gd name="T9" fmla="*/ 2 h 269"/>
                <a:gd name="T10" fmla="*/ 22 w 112"/>
                <a:gd name="T11" fmla="*/ 3 h 269"/>
                <a:gd name="T12" fmla="*/ 8 w 112"/>
                <a:gd name="T13" fmla="*/ 54 h 269"/>
                <a:gd name="T14" fmla="*/ 6 w 112"/>
                <a:gd name="T15" fmla="*/ 54 h 269"/>
                <a:gd name="T16" fmla="*/ 4 w 112"/>
                <a:gd name="T17" fmla="*/ 53 h 269"/>
                <a:gd name="T18" fmla="*/ 2 w 112"/>
                <a:gd name="T19" fmla="*/ 52 h 269"/>
                <a:gd name="T20" fmla="*/ 0 w 112"/>
                <a:gd name="T21" fmla="*/ 52 h 2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269">
                  <a:moveTo>
                    <a:pt x="0" y="259"/>
                  </a:moveTo>
                  <a:lnTo>
                    <a:pt x="69" y="0"/>
                  </a:lnTo>
                  <a:lnTo>
                    <a:pt x="80" y="3"/>
                  </a:lnTo>
                  <a:lnTo>
                    <a:pt x="91" y="6"/>
                  </a:lnTo>
                  <a:lnTo>
                    <a:pt x="101" y="10"/>
                  </a:lnTo>
                  <a:lnTo>
                    <a:pt x="112" y="13"/>
                  </a:lnTo>
                  <a:lnTo>
                    <a:pt x="43" y="269"/>
                  </a:lnTo>
                  <a:lnTo>
                    <a:pt x="32" y="267"/>
                  </a:lnTo>
                  <a:lnTo>
                    <a:pt x="22" y="263"/>
                  </a:lnTo>
                  <a:lnTo>
                    <a:pt x="10" y="261"/>
                  </a:lnTo>
                  <a:lnTo>
                    <a:pt x="0" y="259"/>
                  </a:lnTo>
                  <a:close/>
                </a:path>
              </a:pathLst>
            </a:custGeom>
            <a:solidFill>
              <a:srgbClr val="EC91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65" name="Freeform 60"/>
            <p:cNvSpPr>
              <a:spLocks/>
            </p:cNvSpPr>
            <p:nvPr/>
          </p:nvSpPr>
          <p:spPr bwMode="auto">
            <a:xfrm>
              <a:off x="1078" y="3446"/>
              <a:ext cx="22" cy="53"/>
            </a:xfrm>
            <a:custGeom>
              <a:avLst/>
              <a:gdLst>
                <a:gd name="T0" fmla="*/ 0 w 111"/>
                <a:gd name="T1" fmla="*/ 51 h 268"/>
                <a:gd name="T2" fmla="*/ 14 w 111"/>
                <a:gd name="T3" fmla="*/ 0 h 268"/>
                <a:gd name="T4" fmla="*/ 16 w 111"/>
                <a:gd name="T5" fmla="*/ 1 h 268"/>
                <a:gd name="T6" fmla="*/ 18 w 111"/>
                <a:gd name="T7" fmla="*/ 1 h 268"/>
                <a:gd name="T8" fmla="*/ 20 w 111"/>
                <a:gd name="T9" fmla="*/ 2 h 268"/>
                <a:gd name="T10" fmla="*/ 22 w 111"/>
                <a:gd name="T11" fmla="*/ 3 h 268"/>
                <a:gd name="T12" fmla="*/ 9 w 111"/>
                <a:gd name="T13" fmla="*/ 53 h 268"/>
                <a:gd name="T14" fmla="*/ 6 w 111"/>
                <a:gd name="T15" fmla="*/ 52 h 268"/>
                <a:gd name="T16" fmla="*/ 4 w 111"/>
                <a:gd name="T17" fmla="*/ 52 h 268"/>
                <a:gd name="T18" fmla="*/ 2 w 111"/>
                <a:gd name="T19" fmla="*/ 52 h 268"/>
                <a:gd name="T20" fmla="*/ 0 w 111"/>
                <a:gd name="T21" fmla="*/ 51 h 2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1" h="268">
                  <a:moveTo>
                    <a:pt x="0" y="257"/>
                  </a:moveTo>
                  <a:lnTo>
                    <a:pt x="69" y="0"/>
                  </a:lnTo>
                  <a:lnTo>
                    <a:pt x="79" y="4"/>
                  </a:lnTo>
                  <a:lnTo>
                    <a:pt x="90" y="7"/>
                  </a:lnTo>
                  <a:lnTo>
                    <a:pt x="100" y="10"/>
                  </a:lnTo>
                  <a:lnTo>
                    <a:pt x="111" y="13"/>
                  </a:lnTo>
                  <a:lnTo>
                    <a:pt x="43" y="268"/>
                  </a:lnTo>
                  <a:lnTo>
                    <a:pt x="32" y="265"/>
                  </a:lnTo>
                  <a:lnTo>
                    <a:pt x="21" y="263"/>
                  </a:lnTo>
                  <a:lnTo>
                    <a:pt x="10" y="261"/>
                  </a:lnTo>
                  <a:lnTo>
                    <a:pt x="0" y="257"/>
                  </a:lnTo>
                  <a:close/>
                </a:path>
              </a:pathLst>
            </a:custGeom>
            <a:solidFill>
              <a:srgbClr val="EC94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66" name="Freeform 61"/>
            <p:cNvSpPr>
              <a:spLocks/>
            </p:cNvSpPr>
            <p:nvPr/>
          </p:nvSpPr>
          <p:spPr bwMode="auto">
            <a:xfrm>
              <a:off x="1082" y="3447"/>
              <a:ext cx="22" cy="53"/>
            </a:xfrm>
            <a:custGeom>
              <a:avLst/>
              <a:gdLst>
                <a:gd name="T0" fmla="*/ 0 w 110"/>
                <a:gd name="T1" fmla="*/ 51 h 265"/>
                <a:gd name="T2" fmla="*/ 14 w 110"/>
                <a:gd name="T3" fmla="*/ 0 h 265"/>
                <a:gd name="T4" fmla="*/ 16 w 110"/>
                <a:gd name="T5" fmla="*/ 1 h 265"/>
                <a:gd name="T6" fmla="*/ 18 w 110"/>
                <a:gd name="T7" fmla="*/ 1 h 265"/>
                <a:gd name="T8" fmla="*/ 20 w 110"/>
                <a:gd name="T9" fmla="*/ 2 h 265"/>
                <a:gd name="T10" fmla="*/ 22 w 110"/>
                <a:gd name="T11" fmla="*/ 3 h 265"/>
                <a:gd name="T12" fmla="*/ 9 w 110"/>
                <a:gd name="T13" fmla="*/ 53 h 265"/>
                <a:gd name="T14" fmla="*/ 7 w 110"/>
                <a:gd name="T15" fmla="*/ 53 h 265"/>
                <a:gd name="T16" fmla="*/ 4 w 110"/>
                <a:gd name="T17" fmla="*/ 52 h 265"/>
                <a:gd name="T18" fmla="*/ 2 w 110"/>
                <a:gd name="T19" fmla="*/ 52 h 265"/>
                <a:gd name="T20" fmla="*/ 0 w 110"/>
                <a:gd name="T21" fmla="*/ 51 h 2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0" h="265">
                  <a:moveTo>
                    <a:pt x="0" y="256"/>
                  </a:moveTo>
                  <a:lnTo>
                    <a:pt x="69" y="0"/>
                  </a:lnTo>
                  <a:lnTo>
                    <a:pt x="79" y="3"/>
                  </a:lnTo>
                  <a:lnTo>
                    <a:pt x="90" y="6"/>
                  </a:lnTo>
                  <a:lnTo>
                    <a:pt x="100" y="10"/>
                  </a:lnTo>
                  <a:lnTo>
                    <a:pt x="110" y="13"/>
                  </a:lnTo>
                  <a:lnTo>
                    <a:pt x="43" y="265"/>
                  </a:lnTo>
                  <a:lnTo>
                    <a:pt x="33" y="263"/>
                  </a:lnTo>
                  <a:lnTo>
                    <a:pt x="22" y="261"/>
                  </a:lnTo>
                  <a:lnTo>
                    <a:pt x="11" y="258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ED9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67" name="Freeform 62"/>
            <p:cNvSpPr>
              <a:spLocks/>
            </p:cNvSpPr>
            <p:nvPr/>
          </p:nvSpPr>
          <p:spPr bwMode="auto">
            <a:xfrm>
              <a:off x="1087" y="3448"/>
              <a:ext cx="22" cy="53"/>
            </a:xfrm>
            <a:custGeom>
              <a:avLst/>
              <a:gdLst>
                <a:gd name="T0" fmla="*/ 0 w 110"/>
                <a:gd name="T1" fmla="*/ 51 h 263"/>
                <a:gd name="T2" fmla="*/ 14 w 110"/>
                <a:gd name="T3" fmla="*/ 0 h 263"/>
                <a:gd name="T4" fmla="*/ 16 w 110"/>
                <a:gd name="T5" fmla="*/ 1 h 263"/>
                <a:gd name="T6" fmla="*/ 18 w 110"/>
                <a:gd name="T7" fmla="*/ 1 h 263"/>
                <a:gd name="T8" fmla="*/ 20 w 110"/>
                <a:gd name="T9" fmla="*/ 2 h 263"/>
                <a:gd name="T10" fmla="*/ 22 w 110"/>
                <a:gd name="T11" fmla="*/ 3 h 263"/>
                <a:gd name="T12" fmla="*/ 9 w 110"/>
                <a:gd name="T13" fmla="*/ 53 h 263"/>
                <a:gd name="T14" fmla="*/ 6 w 110"/>
                <a:gd name="T15" fmla="*/ 53 h 263"/>
                <a:gd name="T16" fmla="*/ 4 w 110"/>
                <a:gd name="T17" fmla="*/ 52 h 263"/>
                <a:gd name="T18" fmla="*/ 2 w 110"/>
                <a:gd name="T19" fmla="*/ 52 h 263"/>
                <a:gd name="T20" fmla="*/ 0 w 110"/>
                <a:gd name="T21" fmla="*/ 51 h 2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0" h="263">
                  <a:moveTo>
                    <a:pt x="0" y="255"/>
                  </a:moveTo>
                  <a:lnTo>
                    <a:pt x="68" y="0"/>
                  </a:lnTo>
                  <a:lnTo>
                    <a:pt x="78" y="4"/>
                  </a:lnTo>
                  <a:lnTo>
                    <a:pt x="89" y="7"/>
                  </a:lnTo>
                  <a:lnTo>
                    <a:pt x="100" y="12"/>
                  </a:lnTo>
                  <a:lnTo>
                    <a:pt x="110" y="15"/>
                  </a:lnTo>
                  <a:lnTo>
                    <a:pt x="43" y="263"/>
                  </a:lnTo>
                  <a:lnTo>
                    <a:pt x="32" y="262"/>
                  </a:lnTo>
                  <a:lnTo>
                    <a:pt x="21" y="259"/>
                  </a:lnTo>
                  <a:lnTo>
                    <a:pt x="11" y="257"/>
                  </a:lnTo>
                  <a:lnTo>
                    <a:pt x="0" y="255"/>
                  </a:lnTo>
                  <a:close/>
                </a:path>
              </a:pathLst>
            </a:custGeom>
            <a:solidFill>
              <a:srgbClr val="EE9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68" name="Freeform 63"/>
            <p:cNvSpPr>
              <a:spLocks/>
            </p:cNvSpPr>
            <p:nvPr/>
          </p:nvSpPr>
          <p:spPr bwMode="auto">
            <a:xfrm>
              <a:off x="1091" y="3450"/>
              <a:ext cx="22" cy="52"/>
            </a:xfrm>
            <a:custGeom>
              <a:avLst/>
              <a:gdLst>
                <a:gd name="T0" fmla="*/ 0 w 110"/>
                <a:gd name="T1" fmla="*/ 50 h 260"/>
                <a:gd name="T2" fmla="*/ 13 w 110"/>
                <a:gd name="T3" fmla="*/ 0 h 260"/>
                <a:gd name="T4" fmla="*/ 16 w 110"/>
                <a:gd name="T5" fmla="*/ 1 h 260"/>
                <a:gd name="T6" fmla="*/ 18 w 110"/>
                <a:gd name="T7" fmla="*/ 2 h 260"/>
                <a:gd name="T8" fmla="*/ 20 w 110"/>
                <a:gd name="T9" fmla="*/ 2 h 260"/>
                <a:gd name="T10" fmla="*/ 22 w 110"/>
                <a:gd name="T11" fmla="*/ 3 h 260"/>
                <a:gd name="T12" fmla="*/ 9 w 110"/>
                <a:gd name="T13" fmla="*/ 52 h 260"/>
                <a:gd name="T14" fmla="*/ 7 w 110"/>
                <a:gd name="T15" fmla="*/ 52 h 260"/>
                <a:gd name="T16" fmla="*/ 4 w 110"/>
                <a:gd name="T17" fmla="*/ 51 h 260"/>
                <a:gd name="T18" fmla="*/ 2 w 110"/>
                <a:gd name="T19" fmla="*/ 51 h 260"/>
                <a:gd name="T20" fmla="*/ 0 w 110"/>
                <a:gd name="T21" fmla="*/ 50 h 2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0" h="260">
                  <a:moveTo>
                    <a:pt x="0" y="252"/>
                  </a:moveTo>
                  <a:lnTo>
                    <a:pt x="67" y="0"/>
                  </a:lnTo>
                  <a:lnTo>
                    <a:pt x="79" y="5"/>
                  </a:lnTo>
                  <a:lnTo>
                    <a:pt x="89" y="8"/>
                  </a:lnTo>
                  <a:lnTo>
                    <a:pt x="100" y="12"/>
                  </a:lnTo>
                  <a:lnTo>
                    <a:pt x="110" y="15"/>
                  </a:lnTo>
                  <a:lnTo>
                    <a:pt x="44" y="260"/>
                  </a:lnTo>
                  <a:lnTo>
                    <a:pt x="33" y="258"/>
                  </a:lnTo>
                  <a:lnTo>
                    <a:pt x="22" y="256"/>
                  </a:lnTo>
                  <a:lnTo>
                    <a:pt x="11" y="255"/>
                  </a:lnTo>
                  <a:lnTo>
                    <a:pt x="0" y="252"/>
                  </a:lnTo>
                  <a:close/>
                </a:path>
              </a:pathLst>
            </a:custGeom>
            <a:solidFill>
              <a:srgbClr val="EFA1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69" name="Freeform 64"/>
            <p:cNvSpPr>
              <a:spLocks/>
            </p:cNvSpPr>
            <p:nvPr/>
          </p:nvSpPr>
          <p:spPr bwMode="auto">
            <a:xfrm>
              <a:off x="1095" y="3451"/>
              <a:ext cx="22" cy="51"/>
            </a:xfrm>
            <a:custGeom>
              <a:avLst/>
              <a:gdLst>
                <a:gd name="T0" fmla="*/ 0 w 109"/>
                <a:gd name="T1" fmla="*/ 49 h 256"/>
                <a:gd name="T2" fmla="*/ 14 w 109"/>
                <a:gd name="T3" fmla="*/ 0 h 256"/>
                <a:gd name="T4" fmla="*/ 16 w 109"/>
                <a:gd name="T5" fmla="*/ 1 h 256"/>
                <a:gd name="T6" fmla="*/ 18 w 109"/>
                <a:gd name="T7" fmla="*/ 1 h 256"/>
                <a:gd name="T8" fmla="*/ 20 w 109"/>
                <a:gd name="T9" fmla="*/ 2 h 256"/>
                <a:gd name="T10" fmla="*/ 22 w 109"/>
                <a:gd name="T11" fmla="*/ 3 h 256"/>
                <a:gd name="T12" fmla="*/ 9 w 109"/>
                <a:gd name="T13" fmla="*/ 51 h 256"/>
                <a:gd name="T14" fmla="*/ 7 w 109"/>
                <a:gd name="T15" fmla="*/ 51 h 256"/>
                <a:gd name="T16" fmla="*/ 4 w 109"/>
                <a:gd name="T17" fmla="*/ 50 h 256"/>
                <a:gd name="T18" fmla="*/ 2 w 109"/>
                <a:gd name="T19" fmla="*/ 50 h 256"/>
                <a:gd name="T20" fmla="*/ 0 w 109"/>
                <a:gd name="T21" fmla="*/ 49 h 2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9" h="256">
                  <a:moveTo>
                    <a:pt x="0" y="248"/>
                  </a:moveTo>
                  <a:lnTo>
                    <a:pt x="67" y="0"/>
                  </a:lnTo>
                  <a:lnTo>
                    <a:pt x="78" y="4"/>
                  </a:lnTo>
                  <a:lnTo>
                    <a:pt x="88" y="7"/>
                  </a:lnTo>
                  <a:lnTo>
                    <a:pt x="98" y="12"/>
                  </a:lnTo>
                  <a:lnTo>
                    <a:pt x="109" y="15"/>
                  </a:lnTo>
                  <a:lnTo>
                    <a:pt x="44" y="256"/>
                  </a:lnTo>
                  <a:lnTo>
                    <a:pt x="33" y="254"/>
                  </a:lnTo>
                  <a:lnTo>
                    <a:pt x="22" y="252"/>
                  </a:lnTo>
                  <a:lnTo>
                    <a:pt x="11" y="250"/>
                  </a:lnTo>
                  <a:lnTo>
                    <a:pt x="0" y="248"/>
                  </a:lnTo>
                  <a:close/>
                </a:path>
              </a:pathLst>
            </a:custGeom>
            <a:solidFill>
              <a:srgbClr val="F0A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70" name="Freeform 65"/>
            <p:cNvSpPr>
              <a:spLocks/>
            </p:cNvSpPr>
            <p:nvPr/>
          </p:nvSpPr>
          <p:spPr bwMode="auto">
            <a:xfrm>
              <a:off x="1100" y="3453"/>
              <a:ext cx="21" cy="50"/>
            </a:xfrm>
            <a:custGeom>
              <a:avLst/>
              <a:gdLst>
                <a:gd name="T0" fmla="*/ 0 w 107"/>
                <a:gd name="T1" fmla="*/ 49 h 252"/>
                <a:gd name="T2" fmla="*/ 13 w 107"/>
                <a:gd name="T3" fmla="*/ 0 h 252"/>
                <a:gd name="T4" fmla="*/ 15 w 107"/>
                <a:gd name="T5" fmla="*/ 1 h 252"/>
                <a:gd name="T6" fmla="*/ 17 w 107"/>
                <a:gd name="T7" fmla="*/ 2 h 252"/>
                <a:gd name="T8" fmla="*/ 19 w 107"/>
                <a:gd name="T9" fmla="*/ 2 h 252"/>
                <a:gd name="T10" fmla="*/ 21 w 107"/>
                <a:gd name="T11" fmla="*/ 3 h 252"/>
                <a:gd name="T12" fmla="*/ 9 w 107"/>
                <a:gd name="T13" fmla="*/ 50 h 252"/>
                <a:gd name="T14" fmla="*/ 6 w 107"/>
                <a:gd name="T15" fmla="*/ 50 h 252"/>
                <a:gd name="T16" fmla="*/ 4 w 107"/>
                <a:gd name="T17" fmla="*/ 49 h 252"/>
                <a:gd name="T18" fmla="*/ 2 w 107"/>
                <a:gd name="T19" fmla="*/ 49 h 252"/>
                <a:gd name="T20" fmla="*/ 0 w 107"/>
                <a:gd name="T21" fmla="*/ 49 h 2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7" h="252">
                  <a:moveTo>
                    <a:pt x="0" y="245"/>
                  </a:moveTo>
                  <a:lnTo>
                    <a:pt x="66" y="0"/>
                  </a:lnTo>
                  <a:lnTo>
                    <a:pt x="76" y="5"/>
                  </a:lnTo>
                  <a:lnTo>
                    <a:pt x="87" y="8"/>
                  </a:lnTo>
                  <a:lnTo>
                    <a:pt x="97" y="12"/>
                  </a:lnTo>
                  <a:lnTo>
                    <a:pt x="107" y="16"/>
                  </a:lnTo>
                  <a:lnTo>
                    <a:pt x="44" y="252"/>
                  </a:lnTo>
                  <a:lnTo>
                    <a:pt x="33" y="251"/>
                  </a:lnTo>
                  <a:lnTo>
                    <a:pt x="22" y="249"/>
                  </a:lnTo>
                  <a:lnTo>
                    <a:pt x="11" y="247"/>
                  </a:lnTo>
                  <a:lnTo>
                    <a:pt x="0" y="245"/>
                  </a:lnTo>
                  <a:close/>
                </a:path>
              </a:pathLst>
            </a:custGeom>
            <a:solidFill>
              <a:srgbClr val="F0A9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71" name="Freeform 66"/>
            <p:cNvSpPr>
              <a:spLocks/>
            </p:cNvSpPr>
            <p:nvPr/>
          </p:nvSpPr>
          <p:spPr bwMode="auto">
            <a:xfrm>
              <a:off x="1104" y="3454"/>
              <a:ext cx="21" cy="50"/>
            </a:xfrm>
            <a:custGeom>
              <a:avLst/>
              <a:gdLst>
                <a:gd name="T0" fmla="*/ 0 w 106"/>
                <a:gd name="T1" fmla="*/ 49 h 248"/>
                <a:gd name="T2" fmla="*/ 13 w 106"/>
                <a:gd name="T3" fmla="*/ 0 h 248"/>
                <a:gd name="T4" fmla="*/ 15 w 106"/>
                <a:gd name="T5" fmla="*/ 1 h 248"/>
                <a:gd name="T6" fmla="*/ 17 w 106"/>
                <a:gd name="T7" fmla="*/ 2 h 248"/>
                <a:gd name="T8" fmla="*/ 19 w 106"/>
                <a:gd name="T9" fmla="*/ 2 h 248"/>
                <a:gd name="T10" fmla="*/ 21 w 106"/>
                <a:gd name="T11" fmla="*/ 3 h 248"/>
                <a:gd name="T12" fmla="*/ 9 w 106"/>
                <a:gd name="T13" fmla="*/ 50 h 248"/>
                <a:gd name="T14" fmla="*/ 6 w 106"/>
                <a:gd name="T15" fmla="*/ 49 h 248"/>
                <a:gd name="T16" fmla="*/ 4 w 106"/>
                <a:gd name="T17" fmla="*/ 49 h 248"/>
                <a:gd name="T18" fmla="*/ 2 w 106"/>
                <a:gd name="T19" fmla="*/ 49 h 248"/>
                <a:gd name="T20" fmla="*/ 0 w 106"/>
                <a:gd name="T21" fmla="*/ 49 h 2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6" h="248">
                  <a:moveTo>
                    <a:pt x="0" y="241"/>
                  </a:moveTo>
                  <a:lnTo>
                    <a:pt x="65" y="0"/>
                  </a:lnTo>
                  <a:lnTo>
                    <a:pt x="75" y="4"/>
                  </a:lnTo>
                  <a:lnTo>
                    <a:pt x="85" y="8"/>
                  </a:lnTo>
                  <a:lnTo>
                    <a:pt x="96" y="12"/>
                  </a:lnTo>
                  <a:lnTo>
                    <a:pt x="106" y="16"/>
                  </a:lnTo>
                  <a:lnTo>
                    <a:pt x="44" y="248"/>
                  </a:lnTo>
                  <a:lnTo>
                    <a:pt x="32" y="245"/>
                  </a:lnTo>
                  <a:lnTo>
                    <a:pt x="22" y="244"/>
                  </a:lnTo>
                  <a:lnTo>
                    <a:pt x="11" y="243"/>
                  </a:lnTo>
                  <a:lnTo>
                    <a:pt x="0" y="241"/>
                  </a:lnTo>
                  <a:close/>
                </a:path>
              </a:pathLst>
            </a:custGeom>
            <a:solidFill>
              <a:srgbClr val="F1AC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72" name="Freeform 67"/>
            <p:cNvSpPr>
              <a:spLocks/>
            </p:cNvSpPr>
            <p:nvPr/>
          </p:nvSpPr>
          <p:spPr bwMode="auto">
            <a:xfrm>
              <a:off x="1108" y="3456"/>
              <a:ext cx="21" cy="48"/>
            </a:xfrm>
            <a:custGeom>
              <a:avLst/>
              <a:gdLst>
                <a:gd name="T0" fmla="*/ 0 w 105"/>
                <a:gd name="T1" fmla="*/ 47 h 242"/>
                <a:gd name="T2" fmla="*/ 13 w 105"/>
                <a:gd name="T3" fmla="*/ 0 h 242"/>
                <a:gd name="T4" fmla="*/ 15 w 105"/>
                <a:gd name="T5" fmla="*/ 1 h 242"/>
                <a:gd name="T6" fmla="*/ 17 w 105"/>
                <a:gd name="T7" fmla="*/ 2 h 242"/>
                <a:gd name="T8" fmla="*/ 19 w 105"/>
                <a:gd name="T9" fmla="*/ 3 h 242"/>
                <a:gd name="T10" fmla="*/ 21 w 105"/>
                <a:gd name="T11" fmla="*/ 3 h 242"/>
                <a:gd name="T12" fmla="*/ 9 w 105"/>
                <a:gd name="T13" fmla="*/ 48 h 242"/>
                <a:gd name="T14" fmla="*/ 7 w 105"/>
                <a:gd name="T15" fmla="*/ 48 h 242"/>
                <a:gd name="T16" fmla="*/ 4 w 105"/>
                <a:gd name="T17" fmla="*/ 48 h 242"/>
                <a:gd name="T18" fmla="*/ 2 w 105"/>
                <a:gd name="T19" fmla="*/ 47 h 242"/>
                <a:gd name="T20" fmla="*/ 0 w 105"/>
                <a:gd name="T21" fmla="*/ 47 h 2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5" h="242">
                  <a:moveTo>
                    <a:pt x="0" y="236"/>
                  </a:moveTo>
                  <a:lnTo>
                    <a:pt x="63" y="0"/>
                  </a:lnTo>
                  <a:lnTo>
                    <a:pt x="74" y="4"/>
                  </a:lnTo>
                  <a:lnTo>
                    <a:pt x="84" y="8"/>
                  </a:lnTo>
                  <a:lnTo>
                    <a:pt x="94" y="13"/>
                  </a:lnTo>
                  <a:lnTo>
                    <a:pt x="105" y="16"/>
                  </a:lnTo>
                  <a:lnTo>
                    <a:pt x="44" y="242"/>
                  </a:lnTo>
                  <a:lnTo>
                    <a:pt x="33" y="241"/>
                  </a:lnTo>
                  <a:lnTo>
                    <a:pt x="22" y="240"/>
                  </a:lnTo>
                  <a:lnTo>
                    <a:pt x="10" y="237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F2B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73" name="Freeform 68"/>
            <p:cNvSpPr>
              <a:spLocks/>
            </p:cNvSpPr>
            <p:nvPr/>
          </p:nvSpPr>
          <p:spPr bwMode="auto">
            <a:xfrm>
              <a:off x="1113" y="3457"/>
              <a:ext cx="20" cy="48"/>
            </a:xfrm>
            <a:custGeom>
              <a:avLst/>
              <a:gdLst>
                <a:gd name="T0" fmla="*/ 0 w 102"/>
                <a:gd name="T1" fmla="*/ 47 h 236"/>
                <a:gd name="T2" fmla="*/ 12 w 102"/>
                <a:gd name="T3" fmla="*/ 0 h 236"/>
                <a:gd name="T4" fmla="*/ 14 w 102"/>
                <a:gd name="T5" fmla="*/ 1 h 236"/>
                <a:gd name="T6" fmla="*/ 16 w 102"/>
                <a:gd name="T7" fmla="*/ 2 h 236"/>
                <a:gd name="T8" fmla="*/ 18 w 102"/>
                <a:gd name="T9" fmla="*/ 3 h 236"/>
                <a:gd name="T10" fmla="*/ 20 w 102"/>
                <a:gd name="T11" fmla="*/ 3 h 236"/>
                <a:gd name="T12" fmla="*/ 9 w 102"/>
                <a:gd name="T13" fmla="*/ 48 h 236"/>
                <a:gd name="T14" fmla="*/ 6 w 102"/>
                <a:gd name="T15" fmla="*/ 48 h 236"/>
                <a:gd name="T16" fmla="*/ 4 w 102"/>
                <a:gd name="T17" fmla="*/ 48 h 236"/>
                <a:gd name="T18" fmla="*/ 2 w 102"/>
                <a:gd name="T19" fmla="*/ 47 h 236"/>
                <a:gd name="T20" fmla="*/ 0 w 102"/>
                <a:gd name="T21" fmla="*/ 47 h 2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2" h="236">
                  <a:moveTo>
                    <a:pt x="0" y="232"/>
                  </a:moveTo>
                  <a:lnTo>
                    <a:pt x="62" y="0"/>
                  </a:lnTo>
                  <a:lnTo>
                    <a:pt x="72" y="5"/>
                  </a:lnTo>
                  <a:lnTo>
                    <a:pt x="83" y="9"/>
                  </a:lnTo>
                  <a:lnTo>
                    <a:pt x="93" y="13"/>
                  </a:lnTo>
                  <a:lnTo>
                    <a:pt x="102" y="17"/>
                  </a:lnTo>
                  <a:lnTo>
                    <a:pt x="44" y="236"/>
                  </a:lnTo>
                  <a:lnTo>
                    <a:pt x="33" y="235"/>
                  </a:lnTo>
                  <a:lnTo>
                    <a:pt x="22" y="234"/>
                  </a:lnTo>
                  <a:lnTo>
                    <a:pt x="11" y="233"/>
                  </a:lnTo>
                  <a:lnTo>
                    <a:pt x="0" y="232"/>
                  </a:lnTo>
                  <a:close/>
                </a:path>
              </a:pathLst>
            </a:custGeom>
            <a:solidFill>
              <a:srgbClr val="F3B6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74" name="Freeform 69"/>
            <p:cNvSpPr>
              <a:spLocks/>
            </p:cNvSpPr>
            <p:nvPr/>
          </p:nvSpPr>
          <p:spPr bwMode="auto">
            <a:xfrm>
              <a:off x="1117" y="3459"/>
              <a:ext cx="20" cy="46"/>
            </a:xfrm>
            <a:custGeom>
              <a:avLst/>
              <a:gdLst>
                <a:gd name="T0" fmla="*/ 0 w 101"/>
                <a:gd name="T1" fmla="*/ 45 h 231"/>
                <a:gd name="T2" fmla="*/ 12 w 101"/>
                <a:gd name="T3" fmla="*/ 0 h 231"/>
                <a:gd name="T4" fmla="*/ 14 w 101"/>
                <a:gd name="T5" fmla="*/ 1 h 231"/>
                <a:gd name="T6" fmla="*/ 16 w 101"/>
                <a:gd name="T7" fmla="*/ 2 h 231"/>
                <a:gd name="T8" fmla="*/ 18 w 101"/>
                <a:gd name="T9" fmla="*/ 3 h 231"/>
                <a:gd name="T10" fmla="*/ 20 w 101"/>
                <a:gd name="T11" fmla="*/ 4 h 231"/>
                <a:gd name="T12" fmla="*/ 9 w 101"/>
                <a:gd name="T13" fmla="*/ 46 h 231"/>
                <a:gd name="T14" fmla="*/ 7 w 101"/>
                <a:gd name="T15" fmla="*/ 46 h 231"/>
                <a:gd name="T16" fmla="*/ 5 w 101"/>
                <a:gd name="T17" fmla="*/ 45 h 231"/>
                <a:gd name="T18" fmla="*/ 2 w 101"/>
                <a:gd name="T19" fmla="*/ 45 h 231"/>
                <a:gd name="T20" fmla="*/ 0 w 101"/>
                <a:gd name="T21" fmla="*/ 45 h 2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1" h="231">
                  <a:moveTo>
                    <a:pt x="0" y="226"/>
                  </a:moveTo>
                  <a:lnTo>
                    <a:pt x="61" y="0"/>
                  </a:lnTo>
                  <a:lnTo>
                    <a:pt x="71" y="5"/>
                  </a:lnTo>
                  <a:lnTo>
                    <a:pt x="82" y="9"/>
                  </a:lnTo>
                  <a:lnTo>
                    <a:pt x="91" y="14"/>
                  </a:lnTo>
                  <a:lnTo>
                    <a:pt x="101" y="19"/>
                  </a:lnTo>
                  <a:lnTo>
                    <a:pt x="45" y="231"/>
                  </a:lnTo>
                  <a:lnTo>
                    <a:pt x="33" y="229"/>
                  </a:lnTo>
                  <a:lnTo>
                    <a:pt x="23" y="228"/>
                  </a:lnTo>
                  <a:lnTo>
                    <a:pt x="11" y="227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F4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75" name="Freeform 70"/>
            <p:cNvSpPr>
              <a:spLocks/>
            </p:cNvSpPr>
            <p:nvPr/>
          </p:nvSpPr>
          <p:spPr bwMode="auto">
            <a:xfrm>
              <a:off x="1122" y="3461"/>
              <a:ext cx="20" cy="45"/>
            </a:xfrm>
            <a:custGeom>
              <a:avLst/>
              <a:gdLst>
                <a:gd name="T0" fmla="*/ 0 w 100"/>
                <a:gd name="T1" fmla="*/ 44 h 224"/>
                <a:gd name="T2" fmla="*/ 12 w 100"/>
                <a:gd name="T3" fmla="*/ 0 h 224"/>
                <a:gd name="T4" fmla="*/ 14 w 100"/>
                <a:gd name="T5" fmla="*/ 1 h 224"/>
                <a:gd name="T6" fmla="*/ 16 w 100"/>
                <a:gd name="T7" fmla="*/ 2 h 224"/>
                <a:gd name="T8" fmla="*/ 18 w 100"/>
                <a:gd name="T9" fmla="*/ 3 h 224"/>
                <a:gd name="T10" fmla="*/ 20 w 100"/>
                <a:gd name="T11" fmla="*/ 4 h 224"/>
                <a:gd name="T12" fmla="*/ 9 w 100"/>
                <a:gd name="T13" fmla="*/ 45 h 224"/>
                <a:gd name="T14" fmla="*/ 7 w 100"/>
                <a:gd name="T15" fmla="*/ 45 h 224"/>
                <a:gd name="T16" fmla="*/ 5 w 100"/>
                <a:gd name="T17" fmla="*/ 45 h 224"/>
                <a:gd name="T18" fmla="*/ 2 w 100"/>
                <a:gd name="T19" fmla="*/ 44 h 224"/>
                <a:gd name="T20" fmla="*/ 0 w 100"/>
                <a:gd name="T21" fmla="*/ 44 h 2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" h="224">
                  <a:moveTo>
                    <a:pt x="0" y="219"/>
                  </a:moveTo>
                  <a:lnTo>
                    <a:pt x="58" y="0"/>
                  </a:lnTo>
                  <a:lnTo>
                    <a:pt x="69" y="5"/>
                  </a:lnTo>
                  <a:lnTo>
                    <a:pt x="79" y="10"/>
                  </a:lnTo>
                  <a:lnTo>
                    <a:pt x="90" y="15"/>
                  </a:lnTo>
                  <a:lnTo>
                    <a:pt x="100" y="20"/>
                  </a:lnTo>
                  <a:lnTo>
                    <a:pt x="45" y="224"/>
                  </a:lnTo>
                  <a:lnTo>
                    <a:pt x="34" y="223"/>
                  </a:lnTo>
                  <a:lnTo>
                    <a:pt x="23" y="222"/>
                  </a:lnTo>
                  <a:lnTo>
                    <a:pt x="11" y="220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F5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76" name="Freeform 71"/>
            <p:cNvSpPr>
              <a:spLocks/>
            </p:cNvSpPr>
            <p:nvPr/>
          </p:nvSpPr>
          <p:spPr bwMode="auto">
            <a:xfrm>
              <a:off x="1126" y="3463"/>
              <a:ext cx="19" cy="43"/>
            </a:xfrm>
            <a:custGeom>
              <a:avLst/>
              <a:gdLst>
                <a:gd name="T0" fmla="*/ 0 w 96"/>
                <a:gd name="T1" fmla="*/ 42 h 215"/>
                <a:gd name="T2" fmla="*/ 11 w 96"/>
                <a:gd name="T3" fmla="*/ 0 h 215"/>
                <a:gd name="T4" fmla="*/ 13 w 96"/>
                <a:gd name="T5" fmla="*/ 1 h 215"/>
                <a:gd name="T6" fmla="*/ 15 w 96"/>
                <a:gd name="T7" fmla="*/ 2 h 215"/>
                <a:gd name="T8" fmla="*/ 17 w 96"/>
                <a:gd name="T9" fmla="*/ 3 h 215"/>
                <a:gd name="T10" fmla="*/ 19 w 96"/>
                <a:gd name="T11" fmla="*/ 4 h 215"/>
                <a:gd name="T12" fmla="*/ 9 w 96"/>
                <a:gd name="T13" fmla="*/ 43 h 215"/>
                <a:gd name="T14" fmla="*/ 7 w 96"/>
                <a:gd name="T15" fmla="*/ 43 h 215"/>
                <a:gd name="T16" fmla="*/ 5 w 96"/>
                <a:gd name="T17" fmla="*/ 43 h 215"/>
                <a:gd name="T18" fmla="*/ 2 w 96"/>
                <a:gd name="T19" fmla="*/ 43 h 215"/>
                <a:gd name="T20" fmla="*/ 0 w 96"/>
                <a:gd name="T21" fmla="*/ 42 h 2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" h="215">
                  <a:moveTo>
                    <a:pt x="0" y="212"/>
                  </a:moveTo>
                  <a:lnTo>
                    <a:pt x="56" y="0"/>
                  </a:lnTo>
                  <a:lnTo>
                    <a:pt x="67" y="5"/>
                  </a:lnTo>
                  <a:lnTo>
                    <a:pt x="77" y="10"/>
                  </a:lnTo>
                  <a:lnTo>
                    <a:pt x="87" y="15"/>
                  </a:lnTo>
                  <a:lnTo>
                    <a:pt x="96" y="20"/>
                  </a:lnTo>
                  <a:lnTo>
                    <a:pt x="45" y="215"/>
                  </a:lnTo>
                  <a:lnTo>
                    <a:pt x="33" y="214"/>
                  </a:lnTo>
                  <a:lnTo>
                    <a:pt x="23" y="214"/>
                  </a:lnTo>
                  <a:lnTo>
                    <a:pt x="11" y="213"/>
                  </a:lnTo>
                  <a:lnTo>
                    <a:pt x="0" y="212"/>
                  </a:lnTo>
                  <a:close/>
                </a:path>
              </a:pathLst>
            </a:custGeom>
            <a:solidFill>
              <a:srgbClr val="F6C4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77" name="Freeform 72"/>
            <p:cNvSpPr>
              <a:spLocks/>
            </p:cNvSpPr>
            <p:nvPr/>
          </p:nvSpPr>
          <p:spPr bwMode="auto">
            <a:xfrm>
              <a:off x="1131" y="3465"/>
              <a:ext cx="18" cy="41"/>
            </a:xfrm>
            <a:custGeom>
              <a:avLst/>
              <a:gdLst>
                <a:gd name="T0" fmla="*/ 0 w 94"/>
                <a:gd name="T1" fmla="*/ 41 h 205"/>
                <a:gd name="T2" fmla="*/ 11 w 94"/>
                <a:gd name="T3" fmla="*/ 0 h 205"/>
                <a:gd name="T4" fmla="*/ 12 w 94"/>
                <a:gd name="T5" fmla="*/ 1 h 205"/>
                <a:gd name="T6" fmla="*/ 14 w 94"/>
                <a:gd name="T7" fmla="*/ 2 h 205"/>
                <a:gd name="T8" fmla="*/ 16 w 94"/>
                <a:gd name="T9" fmla="*/ 3 h 205"/>
                <a:gd name="T10" fmla="*/ 18 w 94"/>
                <a:gd name="T11" fmla="*/ 4 h 205"/>
                <a:gd name="T12" fmla="*/ 9 w 94"/>
                <a:gd name="T13" fmla="*/ 41 h 205"/>
                <a:gd name="T14" fmla="*/ 7 w 94"/>
                <a:gd name="T15" fmla="*/ 41 h 205"/>
                <a:gd name="T16" fmla="*/ 4 w 94"/>
                <a:gd name="T17" fmla="*/ 41 h 205"/>
                <a:gd name="T18" fmla="*/ 2 w 94"/>
                <a:gd name="T19" fmla="*/ 41 h 205"/>
                <a:gd name="T20" fmla="*/ 0 w 94"/>
                <a:gd name="T21" fmla="*/ 41 h 2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205">
                  <a:moveTo>
                    <a:pt x="0" y="204"/>
                  </a:moveTo>
                  <a:lnTo>
                    <a:pt x="55" y="0"/>
                  </a:lnTo>
                  <a:lnTo>
                    <a:pt x="65" y="5"/>
                  </a:lnTo>
                  <a:lnTo>
                    <a:pt x="74" y="10"/>
                  </a:lnTo>
                  <a:lnTo>
                    <a:pt x="85" y="15"/>
                  </a:lnTo>
                  <a:lnTo>
                    <a:pt x="94" y="21"/>
                  </a:lnTo>
                  <a:lnTo>
                    <a:pt x="45" y="205"/>
                  </a:lnTo>
                  <a:lnTo>
                    <a:pt x="34" y="205"/>
                  </a:lnTo>
                  <a:lnTo>
                    <a:pt x="23" y="205"/>
                  </a:lnTo>
                  <a:lnTo>
                    <a:pt x="11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F7CA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78" name="Freeform 73"/>
            <p:cNvSpPr>
              <a:spLocks/>
            </p:cNvSpPr>
            <p:nvPr/>
          </p:nvSpPr>
          <p:spPr bwMode="auto">
            <a:xfrm>
              <a:off x="1135" y="3467"/>
              <a:ext cx="19" cy="39"/>
            </a:xfrm>
            <a:custGeom>
              <a:avLst/>
              <a:gdLst>
                <a:gd name="T0" fmla="*/ 0 w 92"/>
                <a:gd name="T1" fmla="*/ 39 h 196"/>
                <a:gd name="T2" fmla="*/ 11 w 92"/>
                <a:gd name="T3" fmla="*/ 0 h 196"/>
                <a:gd name="T4" fmla="*/ 13 w 92"/>
                <a:gd name="T5" fmla="*/ 1 h 196"/>
                <a:gd name="T6" fmla="*/ 15 w 92"/>
                <a:gd name="T7" fmla="*/ 2 h 196"/>
                <a:gd name="T8" fmla="*/ 17 w 92"/>
                <a:gd name="T9" fmla="*/ 3 h 196"/>
                <a:gd name="T10" fmla="*/ 19 w 92"/>
                <a:gd name="T11" fmla="*/ 4 h 196"/>
                <a:gd name="T12" fmla="*/ 9 w 92"/>
                <a:gd name="T13" fmla="*/ 39 h 196"/>
                <a:gd name="T14" fmla="*/ 7 w 92"/>
                <a:gd name="T15" fmla="*/ 39 h 196"/>
                <a:gd name="T16" fmla="*/ 5 w 92"/>
                <a:gd name="T17" fmla="*/ 39 h 196"/>
                <a:gd name="T18" fmla="*/ 2 w 92"/>
                <a:gd name="T19" fmla="*/ 39 h 196"/>
                <a:gd name="T20" fmla="*/ 0 w 92"/>
                <a:gd name="T21" fmla="*/ 39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" h="196">
                  <a:moveTo>
                    <a:pt x="0" y="195"/>
                  </a:moveTo>
                  <a:lnTo>
                    <a:pt x="51" y="0"/>
                  </a:lnTo>
                  <a:lnTo>
                    <a:pt x="62" y="5"/>
                  </a:lnTo>
                  <a:lnTo>
                    <a:pt x="72" y="11"/>
                  </a:lnTo>
                  <a:lnTo>
                    <a:pt x="81" y="17"/>
                  </a:lnTo>
                  <a:lnTo>
                    <a:pt x="92" y="22"/>
                  </a:lnTo>
                  <a:lnTo>
                    <a:pt x="45" y="196"/>
                  </a:lnTo>
                  <a:lnTo>
                    <a:pt x="34" y="196"/>
                  </a:lnTo>
                  <a:lnTo>
                    <a:pt x="23" y="195"/>
                  </a:lnTo>
                  <a:lnTo>
                    <a:pt x="11" y="195"/>
                  </a:lnTo>
                  <a:lnTo>
                    <a:pt x="0" y="195"/>
                  </a:lnTo>
                  <a:close/>
                </a:path>
              </a:pathLst>
            </a:custGeom>
            <a:solidFill>
              <a:srgbClr val="F8C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79" name="Freeform 74"/>
            <p:cNvSpPr>
              <a:spLocks/>
            </p:cNvSpPr>
            <p:nvPr/>
          </p:nvSpPr>
          <p:spPr bwMode="auto">
            <a:xfrm>
              <a:off x="1140" y="3469"/>
              <a:ext cx="17" cy="37"/>
            </a:xfrm>
            <a:custGeom>
              <a:avLst/>
              <a:gdLst>
                <a:gd name="T0" fmla="*/ 0 w 89"/>
                <a:gd name="T1" fmla="*/ 37 h 185"/>
                <a:gd name="T2" fmla="*/ 9 w 89"/>
                <a:gd name="T3" fmla="*/ 0 h 185"/>
                <a:gd name="T4" fmla="*/ 11 w 89"/>
                <a:gd name="T5" fmla="*/ 1 h 185"/>
                <a:gd name="T6" fmla="*/ 13 w 89"/>
                <a:gd name="T7" fmla="*/ 2 h 185"/>
                <a:gd name="T8" fmla="*/ 15 w 89"/>
                <a:gd name="T9" fmla="*/ 3 h 185"/>
                <a:gd name="T10" fmla="*/ 17 w 89"/>
                <a:gd name="T11" fmla="*/ 5 h 185"/>
                <a:gd name="T12" fmla="*/ 9 w 89"/>
                <a:gd name="T13" fmla="*/ 37 h 185"/>
                <a:gd name="T14" fmla="*/ 7 w 89"/>
                <a:gd name="T15" fmla="*/ 37 h 185"/>
                <a:gd name="T16" fmla="*/ 5 w 89"/>
                <a:gd name="T17" fmla="*/ 37 h 185"/>
                <a:gd name="T18" fmla="*/ 2 w 89"/>
                <a:gd name="T19" fmla="*/ 37 h 185"/>
                <a:gd name="T20" fmla="*/ 0 w 89"/>
                <a:gd name="T21" fmla="*/ 37 h 18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9" h="185">
                  <a:moveTo>
                    <a:pt x="0" y="184"/>
                  </a:moveTo>
                  <a:lnTo>
                    <a:pt x="49" y="0"/>
                  </a:lnTo>
                  <a:lnTo>
                    <a:pt x="59" y="6"/>
                  </a:lnTo>
                  <a:lnTo>
                    <a:pt x="70" y="11"/>
                  </a:lnTo>
                  <a:lnTo>
                    <a:pt x="80" y="17"/>
                  </a:lnTo>
                  <a:lnTo>
                    <a:pt x="89" y="23"/>
                  </a:lnTo>
                  <a:lnTo>
                    <a:pt x="46" y="184"/>
                  </a:lnTo>
                  <a:lnTo>
                    <a:pt x="35" y="184"/>
                  </a:lnTo>
                  <a:lnTo>
                    <a:pt x="24" y="185"/>
                  </a:lnTo>
                  <a:lnTo>
                    <a:pt x="12" y="185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F9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80" name="Freeform 75"/>
            <p:cNvSpPr>
              <a:spLocks/>
            </p:cNvSpPr>
            <p:nvPr/>
          </p:nvSpPr>
          <p:spPr bwMode="auto">
            <a:xfrm>
              <a:off x="1144" y="3471"/>
              <a:ext cx="17" cy="35"/>
            </a:xfrm>
            <a:custGeom>
              <a:avLst/>
              <a:gdLst>
                <a:gd name="T0" fmla="*/ 0 w 86"/>
                <a:gd name="T1" fmla="*/ 35 h 174"/>
                <a:gd name="T2" fmla="*/ 9 w 86"/>
                <a:gd name="T3" fmla="*/ 0 h 174"/>
                <a:gd name="T4" fmla="*/ 11 w 86"/>
                <a:gd name="T5" fmla="*/ 1 h 174"/>
                <a:gd name="T6" fmla="*/ 13 w 86"/>
                <a:gd name="T7" fmla="*/ 2 h 174"/>
                <a:gd name="T8" fmla="*/ 15 w 86"/>
                <a:gd name="T9" fmla="*/ 4 h 174"/>
                <a:gd name="T10" fmla="*/ 17 w 86"/>
                <a:gd name="T11" fmla="*/ 5 h 174"/>
                <a:gd name="T12" fmla="*/ 9 w 86"/>
                <a:gd name="T13" fmla="*/ 35 h 174"/>
                <a:gd name="T14" fmla="*/ 7 w 86"/>
                <a:gd name="T15" fmla="*/ 35 h 174"/>
                <a:gd name="T16" fmla="*/ 5 w 86"/>
                <a:gd name="T17" fmla="*/ 35 h 174"/>
                <a:gd name="T18" fmla="*/ 2 w 86"/>
                <a:gd name="T19" fmla="*/ 35 h 174"/>
                <a:gd name="T20" fmla="*/ 0 w 86"/>
                <a:gd name="T21" fmla="*/ 35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6" h="174">
                  <a:moveTo>
                    <a:pt x="0" y="174"/>
                  </a:moveTo>
                  <a:lnTo>
                    <a:pt x="47" y="0"/>
                  </a:lnTo>
                  <a:lnTo>
                    <a:pt x="57" y="6"/>
                  </a:lnTo>
                  <a:lnTo>
                    <a:pt x="66" y="12"/>
                  </a:lnTo>
                  <a:lnTo>
                    <a:pt x="77" y="19"/>
                  </a:lnTo>
                  <a:lnTo>
                    <a:pt x="86" y="25"/>
                  </a:lnTo>
                  <a:lnTo>
                    <a:pt x="46" y="172"/>
                  </a:lnTo>
                  <a:lnTo>
                    <a:pt x="35" y="173"/>
                  </a:lnTo>
                  <a:lnTo>
                    <a:pt x="24" y="173"/>
                  </a:lnTo>
                  <a:lnTo>
                    <a:pt x="12" y="173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A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81" name="Freeform 76"/>
            <p:cNvSpPr>
              <a:spLocks/>
            </p:cNvSpPr>
            <p:nvPr/>
          </p:nvSpPr>
          <p:spPr bwMode="auto">
            <a:xfrm>
              <a:off x="1149" y="3474"/>
              <a:ext cx="16" cy="32"/>
            </a:xfrm>
            <a:custGeom>
              <a:avLst/>
              <a:gdLst>
                <a:gd name="T0" fmla="*/ 0 w 81"/>
                <a:gd name="T1" fmla="*/ 32 h 161"/>
                <a:gd name="T2" fmla="*/ 8 w 81"/>
                <a:gd name="T3" fmla="*/ 0 h 161"/>
                <a:gd name="T4" fmla="*/ 11 w 81"/>
                <a:gd name="T5" fmla="*/ 1 h 161"/>
                <a:gd name="T6" fmla="*/ 12 w 81"/>
                <a:gd name="T7" fmla="*/ 3 h 161"/>
                <a:gd name="T8" fmla="*/ 14 w 81"/>
                <a:gd name="T9" fmla="*/ 4 h 161"/>
                <a:gd name="T10" fmla="*/ 16 w 81"/>
                <a:gd name="T11" fmla="*/ 5 h 161"/>
                <a:gd name="T12" fmla="*/ 9 w 81"/>
                <a:gd name="T13" fmla="*/ 31 h 161"/>
                <a:gd name="T14" fmla="*/ 7 w 81"/>
                <a:gd name="T15" fmla="*/ 32 h 161"/>
                <a:gd name="T16" fmla="*/ 5 w 81"/>
                <a:gd name="T17" fmla="*/ 32 h 161"/>
                <a:gd name="T18" fmla="*/ 2 w 81"/>
                <a:gd name="T19" fmla="*/ 32 h 161"/>
                <a:gd name="T20" fmla="*/ 0 w 81"/>
                <a:gd name="T21" fmla="*/ 32 h 16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1" h="161">
                  <a:moveTo>
                    <a:pt x="0" y="161"/>
                  </a:moveTo>
                  <a:lnTo>
                    <a:pt x="43" y="0"/>
                  </a:lnTo>
                  <a:lnTo>
                    <a:pt x="54" y="7"/>
                  </a:lnTo>
                  <a:lnTo>
                    <a:pt x="63" y="14"/>
                  </a:lnTo>
                  <a:lnTo>
                    <a:pt x="73" y="21"/>
                  </a:lnTo>
                  <a:lnTo>
                    <a:pt x="81" y="26"/>
                  </a:lnTo>
                  <a:lnTo>
                    <a:pt x="47" y="158"/>
                  </a:lnTo>
                  <a:lnTo>
                    <a:pt x="35" y="159"/>
                  </a:lnTo>
                  <a:lnTo>
                    <a:pt x="24" y="160"/>
                  </a:lnTo>
                  <a:lnTo>
                    <a:pt x="12" y="161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ADF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82" name="Freeform 77"/>
            <p:cNvSpPr>
              <a:spLocks/>
            </p:cNvSpPr>
            <p:nvPr/>
          </p:nvSpPr>
          <p:spPr bwMode="auto">
            <a:xfrm>
              <a:off x="1153" y="3476"/>
              <a:ext cx="16" cy="30"/>
            </a:xfrm>
            <a:custGeom>
              <a:avLst/>
              <a:gdLst>
                <a:gd name="T0" fmla="*/ 0 w 77"/>
                <a:gd name="T1" fmla="*/ 30 h 147"/>
                <a:gd name="T2" fmla="*/ 8 w 77"/>
                <a:gd name="T3" fmla="*/ 0 h 147"/>
                <a:gd name="T4" fmla="*/ 10 w 77"/>
                <a:gd name="T5" fmla="*/ 2 h 147"/>
                <a:gd name="T6" fmla="*/ 12 w 77"/>
                <a:gd name="T7" fmla="*/ 3 h 147"/>
                <a:gd name="T8" fmla="*/ 14 w 77"/>
                <a:gd name="T9" fmla="*/ 5 h 147"/>
                <a:gd name="T10" fmla="*/ 16 w 77"/>
                <a:gd name="T11" fmla="*/ 6 h 147"/>
                <a:gd name="T12" fmla="*/ 10 w 77"/>
                <a:gd name="T13" fmla="*/ 29 h 147"/>
                <a:gd name="T14" fmla="*/ 8 w 77"/>
                <a:gd name="T15" fmla="*/ 29 h 147"/>
                <a:gd name="T16" fmla="*/ 5 w 77"/>
                <a:gd name="T17" fmla="*/ 29 h 147"/>
                <a:gd name="T18" fmla="*/ 3 w 77"/>
                <a:gd name="T19" fmla="*/ 30 h 147"/>
                <a:gd name="T20" fmla="*/ 0 w 77"/>
                <a:gd name="T21" fmla="*/ 30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7" h="147">
                  <a:moveTo>
                    <a:pt x="0" y="147"/>
                  </a:moveTo>
                  <a:lnTo>
                    <a:pt x="40" y="0"/>
                  </a:lnTo>
                  <a:lnTo>
                    <a:pt x="50" y="8"/>
                  </a:lnTo>
                  <a:lnTo>
                    <a:pt x="60" y="14"/>
                  </a:lnTo>
                  <a:lnTo>
                    <a:pt x="69" y="23"/>
                  </a:lnTo>
                  <a:lnTo>
                    <a:pt x="77" y="29"/>
                  </a:lnTo>
                  <a:lnTo>
                    <a:pt x="48" y="140"/>
                  </a:lnTo>
                  <a:lnTo>
                    <a:pt x="37" y="142"/>
                  </a:lnTo>
                  <a:lnTo>
                    <a:pt x="25" y="143"/>
                  </a:lnTo>
                  <a:lnTo>
                    <a:pt x="13" y="146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FBE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83" name="Freeform 78"/>
            <p:cNvSpPr>
              <a:spLocks/>
            </p:cNvSpPr>
            <p:nvPr/>
          </p:nvSpPr>
          <p:spPr bwMode="auto">
            <a:xfrm>
              <a:off x="1158" y="3479"/>
              <a:ext cx="14" cy="26"/>
            </a:xfrm>
            <a:custGeom>
              <a:avLst/>
              <a:gdLst>
                <a:gd name="T0" fmla="*/ 0 w 71"/>
                <a:gd name="T1" fmla="*/ 26 h 132"/>
                <a:gd name="T2" fmla="*/ 7 w 71"/>
                <a:gd name="T3" fmla="*/ 0 h 132"/>
                <a:gd name="T4" fmla="*/ 9 w 71"/>
                <a:gd name="T5" fmla="*/ 2 h 132"/>
                <a:gd name="T6" fmla="*/ 11 w 71"/>
                <a:gd name="T7" fmla="*/ 4 h 132"/>
                <a:gd name="T8" fmla="*/ 12 w 71"/>
                <a:gd name="T9" fmla="*/ 5 h 132"/>
                <a:gd name="T10" fmla="*/ 14 w 71"/>
                <a:gd name="T11" fmla="*/ 7 h 132"/>
                <a:gd name="T12" fmla="*/ 9 w 71"/>
                <a:gd name="T13" fmla="*/ 23 h 132"/>
                <a:gd name="T14" fmla="*/ 7 w 71"/>
                <a:gd name="T15" fmla="*/ 24 h 132"/>
                <a:gd name="T16" fmla="*/ 5 w 71"/>
                <a:gd name="T17" fmla="*/ 25 h 132"/>
                <a:gd name="T18" fmla="*/ 3 w 71"/>
                <a:gd name="T19" fmla="*/ 25 h 132"/>
                <a:gd name="T20" fmla="*/ 0 w 71"/>
                <a:gd name="T21" fmla="*/ 26 h 1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" h="132">
                  <a:moveTo>
                    <a:pt x="0" y="132"/>
                  </a:moveTo>
                  <a:lnTo>
                    <a:pt x="34" y="0"/>
                  </a:lnTo>
                  <a:lnTo>
                    <a:pt x="46" y="10"/>
                  </a:lnTo>
                  <a:lnTo>
                    <a:pt x="55" y="19"/>
                  </a:lnTo>
                  <a:lnTo>
                    <a:pt x="63" y="27"/>
                  </a:lnTo>
                  <a:lnTo>
                    <a:pt x="71" y="35"/>
                  </a:lnTo>
                  <a:lnTo>
                    <a:pt x="48" y="119"/>
                  </a:lnTo>
                  <a:lnTo>
                    <a:pt x="38" y="122"/>
                  </a:lnTo>
                  <a:lnTo>
                    <a:pt x="26" y="126"/>
                  </a:lnTo>
                  <a:lnTo>
                    <a:pt x="14" y="129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FCED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84" name="Freeform 79"/>
            <p:cNvSpPr>
              <a:spLocks/>
            </p:cNvSpPr>
            <p:nvPr/>
          </p:nvSpPr>
          <p:spPr bwMode="auto">
            <a:xfrm>
              <a:off x="1163" y="3482"/>
              <a:ext cx="12" cy="22"/>
            </a:xfrm>
            <a:custGeom>
              <a:avLst/>
              <a:gdLst>
                <a:gd name="T0" fmla="*/ 0 w 62"/>
                <a:gd name="T1" fmla="*/ 22 h 111"/>
                <a:gd name="T2" fmla="*/ 6 w 62"/>
                <a:gd name="T3" fmla="*/ 0 h 111"/>
                <a:gd name="T4" fmla="*/ 8 w 62"/>
                <a:gd name="T5" fmla="*/ 3 h 111"/>
                <a:gd name="T6" fmla="*/ 10 w 62"/>
                <a:gd name="T7" fmla="*/ 5 h 111"/>
                <a:gd name="T8" fmla="*/ 11 w 62"/>
                <a:gd name="T9" fmla="*/ 7 h 111"/>
                <a:gd name="T10" fmla="*/ 12 w 62"/>
                <a:gd name="T11" fmla="*/ 9 h 111"/>
                <a:gd name="T12" fmla="*/ 10 w 62"/>
                <a:gd name="T13" fmla="*/ 17 h 111"/>
                <a:gd name="T14" fmla="*/ 8 w 62"/>
                <a:gd name="T15" fmla="*/ 19 h 111"/>
                <a:gd name="T16" fmla="*/ 6 w 62"/>
                <a:gd name="T17" fmla="*/ 20 h 111"/>
                <a:gd name="T18" fmla="*/ 3 w 62"/>
                <a:gd name="T19" fmla="*/ 21 h 111"/>
                <a:gd name="T20" fmla="*/ 0 w 62"/>
                <a:gd name="T21" fmla="*/ 22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111">
                  <a:moveTo>
                    <a:pt x="0" y="111"/>
                  </a:moveTo>
                  <a:lnTo>
                    <a:pt x="29" y="0"/>
                  </a:lnTo>
                  <a:lnTo>
                    <a:pt x="42" y="13"/>
                  </a:lnTo>
                  <a:lnTo>
                    <a:pt x="51" y="25"/>
                  </a:lnTo>
                  <a:lnTo>
                    <a:pt x="58" y="35"/>
                  </a:lnTo>
                  <a:lnTo>
                    <a:pt x="62" y="47"/>
                  </a:lnTo>
                  <a:lnTo>
                    <a:pt x="52" y="88"/>
                  </a:lnTo>
                  <a:lnTo>
                    <a:pt x="42" y="95"/>
                  </a:lnTo>
                  <a:lnTo>
                    <a:pt x="30" y="101"/>
                  </a:lnTo>
                  <a:lnTo>
                    <a:pt x="16" y="106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FDF3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85" name="Freeform 80"/>
            <p:cNvSpPr>
              <a:spLocks/>
            </p:cNvSpPr>
            <p:nvPr/>
          </p:nvSpPr>
          <p:spPr bwMode="auto">
            <a:xfrm>
              <a:off x="1168" y="3486"/>
              <a:ext cx="8" cy="17"/>
            </a:xfrm>
            <a:custGeom>
              <a:avLst/>
              <a:gdLst>
                <a:gd name="T0" fmla="*/ 0 w 41"/>
                <a:gd name="T1" fmla="*/ 17 h 84"/>
                <a:gd name="T2" fmla="*/ 4 w 41"/>
                <a:gd name="T3" fmla="*/ 0 h 84"/>
                <a:gd name="T4" fmla="*/ 5 w 41"/>
                <a:gd name="T5" fmla="*/ 1 h 84"/>
                <a:gd name="T6" fmla="*/ 6 w 41"/>
                <a:gd name="T7" fmla="*/ 3 h 84"/>
                <a:gd name="T8" fmla="*/ 7 w 41"/>
                <a:gd name="T9" fmla="*/ 4 h 84"/>
                <a:gd name="T10" fmla="*/ 7 w 41"/>
                <a:gd name="T11" fmla="*/ 5 h 84"/>
                <a:gd name="T12" fmla="*/ 8 w 41"/>
                <a:gd name="T13" fmla="*/ 6 h 84"/>
                <a:gd name="T14" fmla="*/ 8 w 41"/>
                <a:gd name="T15" fmla="*/ 8 h 84"/>
                <a:gd name="T16" fmla="*/ 8 w 41"/>
                <a:gd name="T17" fmla="*/ 9 h 84"/>
                <a:gd name="T18" fmla="*/ 8 w 41"/>
                <a:gd name="T19" fmla="*/ 10 h 84"/>
                <a:gd name="T20" fmla="*/ 7 w 41"/>
                <a:gd name="T21" fmla="*/ 11 h 84"/>
                <a:gd name="T22" fmla="*/ 7 w 41"/>
                <a:gd name="T23" fmla="*/ 12 h 84"/>
                <a:gd name="T24" fmla="*/ 6 w 41"/>
                <a:gd name="T25" fmla="*/ 13 h 84"/>
                <a:gd name="T26" fmla="*/ 5 w 41"/>
                <a:gd name="T27" fmla="*/ 14 h 84"/>
                <a:gd name="T28" fmla="*/ 4 w 41"/>
                <a:gd name="T29" fmla="*/ 15 h 84"/>
                <a:gd name="T30" fmla="*/ 3 w 41"/>
                <a:gd name="T31" fmla="*/ 16 h 84"/>
                <a:gd name="T32" fmla="*/ 2 w 41"/>
                <a:gd name="T33" fmla="*/ 17 h 84"/>
                <a:gd name="T34" fmla="*/ 0 w 41"/>
                <a:gd name="T35" fmla="*/ 17 h 8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1" h="84">
                  <a:moveTo>
                    <a:pt x="0" y="84"/>
                  </a:moveTo>
                  <a:lnTo>
                    <a:pt x="23" y="0"/>
                  </a:lnTo>
                  <a:lnTo>
                    <a:pt x="28" y="7"/>
                  </a:lnTo>
                  <a:lnTo>
                    <a:pt x="32" y="14"/>
                  </a:lnTo>
                  <a:lnTo>
                    <a:pt x="36" y="21"/>
                  </a:lnTo>
                  <a:lnTo>
                    <a:pt x="38" y="26"/>
                  </a:lnTo>
                  <a:lnTo>
                    <a:pt x="41" y="32"/>
                  </a:lnTo>
                  <a:lnTo>
                    <a:pt x="41" y="39"/>
                  </a:lnTo>
                  <a:lnTo>
                    <a:pt x="41" y="45"/>
                  </a:lnTo>
                  <a:lnTo>
                    <a:pt x="39" y="49"/>
                  </a:lnTo>
                  <a:lnTo>
                    <a:pt x="38" y="55"/>
                  </a:lnTo>
                  <a:lnTo>
                    <a:pt x="35" y="60"/>
                  </a:lnTo>
                  <a:lnTo>
                    <a:pt x="31" y="66"/>
                  </a:lnTo>
                  <a:lnTo>
                    <a:pt x="27" y="69"/>
                  </a:lnTo>
                  <a:lnTo>
                    <a:pt x="21" y="74"/>
                  </a:lnTo>
                  <a:lnTo>
                    <a:pt x="15" y="77"/>
                  </a:lnTo>
                  <a:lnTo>
                    <a:pt x="8" y="82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EF8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86" name="Freeform 81"/>
            <p:cNvSpPr>
              <a:spLocks/>
            </p:cNvSpPr>
            <p:nvPr/>
          </p:nvSpPr>
          <p:spPr bwMode="auto">
            <a:xfrm>
              <a:off x="1173" y="3491"/>
              <a:ext cx="3" cy="9"/>
            </a:xfrm>
            <a:custGeom>
              <a:avLst/>
              <a:gdLst>
                <a:gd name="T0" fmla="*/ 0 w 13"/>
                <a:gd name="T1" fmla="*/ 9 h 41"/>
                <a:gd name="T2" fmla="*/ 2 w 13"/>
                <a:gd name="T3" fmla="*/ 0 h 41"/>
                <a:gd name="T4" fmla="*/ 3 w 13"/>
                <a:gd name="T5" fmla="*/ 1 h 41"/>
                <a:gd name="T6" fmla="*/ 3 w 13"/>
                <a:gd name="T7" fmla="*/ 2 h 41"/>
                <a:gd name="T8" fmla="*/ 3 w 13"/>
                <a:gd name="T9" fmla="*/ 4 h 41"/>
                <a:gd name="T10" fmla="*/ 3 w 13"/>
                <a:gd name="T11" fmla="*/ 5 h 41"/>
                <a:gd name="T12" fmla="*/ 2 w 13"/>
                <a:gd name="T13" fmla="*/ 6 h 41"/>
                <a:gd name="T14" fmla="*/ 2 w 13"/>
                <a:gd name="T15" fmla="*/ 7 h 41"/>
                <a:gd name="T16" fmla="*/ 1 w 13"/>
                <a:gd name="T17" fmla="*/ 8 h 41"/>
                <a:gd name="T18" fmla="*/ 0 w 13"/>
                <a:gd name="T19" fmla="*/ 9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" h="41">
                  <a:moveTo>
                    <a:pt x="0" y="41"/>
                  </a:moveTo>
                  <a:lnTo>
                    <a:pt x="10" y="0"/>
                  </a:lnTo>
                  <a:lnTo>
                    <a:pt x="13" y="5"/>
                  </a:lnTo>
                  <a:lnTo>
                    <a:pt x="13" y="11"/>
                  </a:lnTo>
                  <a:lnTo>
                    <a:pt x="13" y="17"/>
                  </a:lnTo>
                  <a:lnTo>
                    <a:pt x="11" y="21"/>
                  </a:lnTo>
                  <a:lnTo>
                    <a:pt x="10" y="27"/>
                  </a:lnTo>
                  <a:lnTo>
                    <a:pt x="7" y="32"/>
                  </a:lnTo>
                  <a:lnTo>
                    <a:pt x="3" y="36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87" name="Freeform 82"/>
            <p:cNvSpPr>
              <a:spLocks/>
            </p:cNvSpPr>
            <p:nvPr/>
          </p:nvSpPr>
          <p:spPr bwMode="auto">
            <a:xfrm>
              <a:off x="969" y="3430"/>
              <a:ext cx="8" cy="9"/>
            </a:xfrm>
            <a:custGeom>
              <a:avLst/>
              <a:gdLst>
                <a:gd name="T0" fmla="*/ 8 w 38"/>
                <a:gd name="T1" fmla="*/ 0 h 41"/>
                <a:gd name="T2" fmla="*/ 6 w 38"/>
                <a:gd name="T3" fmla="*/ 9 h 41"/>
                <a:gd name="T4" fmla="*/ 0 w 38"/>
                <a:gd name="T5" fmla="*/ 7 h 41"/>
                <a:gd name="T6" fmla="*/ 8 w 38"/>
                <a:gd name="T7" fmla="*/ 0 h 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" h="41">
                  <a:moveTo>
                    <a:pt x="38" y="0"/>
                  </a:moveTo>
                  <a:lnTo>
                    <a:pt x="28" y="41"/>
                  </a:lnTo>
                  <a:lnTo>
                    <a:pt x="0" y="3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E46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88" name="Freeform 83"/>
            <p:cNvSpPr>
              <a:spLocks/>
            </p:cNvSpPr>
            <p:nvPr/>
          </p:nvSpPr>
          <p:spPr bwMode="auto">
            <a:xfrm>
              <a:off x="970" y="3424"/>
              <a:ext cx="13" cy="16"/>
            </a:xfrm>
            <a:custGeom>
              <a:avLst/>
              <a:gdLst>
                <a:gd name="T0" fmla="*/ 0 w 68"/>
                <a:gd name="T1" fmla="*/ 13 h 78"/>
                <a:gd name="T2" fmla="*/ 0 w 68"/>
                <a:gd name="T3" fmla="*/ 12 h 78"/>
                <a:gd name="T4" fmla="*/ 13 w 68"/>
                <a:gd name="T5" fmla="*/ 0 h 78"/>
                <a:gd name="T6" fmla="*/ 9 w 68"/>
                <a:gd name="T7" fmla="*/ 16 h 78"/>
                <a:gd name="T8" fmla="*/ 0 w 68"/>
                <a:gd name="T9" fmla="*/ 13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" h="78">
                  <a:moveTo>
                    <a:pt x="0" y="64"/>
                  </a:moveTo>
                  <a:lnTo>
                    <a:pt x="0" y="60"/>
                  </a:lnTo>
                  <a:lnTo>
                    <a:pt x="68" y="0"/>
                  </a:lnTo>
                  <a:lnTo>
                    <a:pt x="48" y="78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DF49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89" name="Freeform 84"/>
            <p:cNvSpPr>
              <a:spLocks/>
            </p:cNvSpPr>
            <p:nvPr/>
          </p:nvSpPr>
          <p:spPr bwMode="auto">
            <a:xfrm>
              <a:off x="975" y="3419"/>
              <a:ext cx="15" cy="22"/>
            </a:xfrm>
            <a:custGeom>
              <a:avLst/>
              <a:gdLst>
                <a:gd name="T0" fmla="*/ 0 w 78"/>
                <a:gd name="T1" fmla="*/ 20 h 112"/>
                <a:gd name="T2" fmla="*/ 2 w 78"/>
                <a:gd name="T3" fmla="*/ 12 h 112"/>
                <a:gd name="T4" fmla="*/ 15 w 78"/>
                <a:gd name="T5" fmla="*/ 0 h 112"/>
                <a:gd name="T6" fmla="*/ 9 w 78"/>
                <a:gd name="T7" fmla="*/ 22 h 112"/>
                <a:gd name="T8" fmla="*/ 0 w 78"/>
                <a:gd name="T9" fmla="*/ 2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8" h="112">
                  <a:moveTo>
                    <a:pt x="0" y="100"/>
                  </a:moveTo>
                  <a:lnTo>
                    <a:pt x="10" y="59"/>
                  </a:lnTo>
                  <a:lnTo>
                    <a:pt x="78" y="0"/>
                  </a:lnTo>
                  <a:lnTo>
                    <a:pt x="48" y="112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E04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90" name="Freeform 85"/>
            <p:cNvSpPr>
              <a:spLocks/>
            </p:cNvSpPr>
            <p:nvPr/>
          </p:nvSpPr>
          <p:spPr bwMode="auto">
            <a:xfrm>
              <a:off x="979" y="3413"/>
              <a:ext cx="18" cy="29"/>
            </a:xfrm>
            <a:custGeom>
              <a:avLst/>
              <a:gdLst>
                <a:gd name="T0" fmla="*/ 0 w 88"/>
                <a:gd name="T1" fmla="*/ 27 h 149"/>
                <a:gd name="T2" fmla="*/ 4 w 88"/>
                <a:gd name="T3" fmla="*/ 11 h 149"/>
                <a:gd name="T4" fmla="*/ 18 w 88"/>
                <a:gd name="T5" fmla="*/ 0 h 149"/>
                <a:gd name="T6" fmla="*/ 10 w 88"/>
                <a:gd name="T7" fmla="*/ 29 h 149"/>
                <a:gd name="T8" fmla="*/ 0 w 88"/>
                <a:gd name="T9" fmla="*/ 27 h 1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149">
                  <a:moveTo>
                    <a:pt x="0" y="137"/>
                  </a:moveTo>
                  <a:lnTo>
                    <a:pt x="20" y="59"/>
                  </a:lnTo>
                  <a:lnTo>
                    <a:pt x="88" y="0"/>
                  </a:lnTo>
                  <a:lnTo>
                    <a:pt x="48" y="149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E052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91" name="Freeform 86"/>
            <p:cNvSpPr>
              <a:spLocks/>
            </p:cNvSpPr>
            <p:nvPr/>
          </p:nvSpPr>
          <p:spPr bwMode="auto">
            <a:xfrm>
              <a:off x="984" y="3407"/>
              <a:ext cx="20" cy="37"/>
            </a:xfrm>
            <a:custGeom>
              <a:avLst/>
              <a:gdLst>
                <a:gd name="T0" fmla="*/ 0 w 98"/>
                <a:gd name="T1" fmla="*/ 34 h 186"/>
                <a:gd name="T2" fmla="*/ 6 w 98"/>
                <a:gd name="T3" fmla="*/ 12 h 186"/>
                <a:gd name="T4" fmla="*/ 20 w 98"/>
                <a:gd name="T5" fmla="*/ 0 h 186"/>
                <a:gd name="T6" fmla="*/ 10 w 98"/>
                <a:gd name="T7" fmla="*/ 37 h 186"/>
                <a:gd name="T8" fmla="*/ 0 w 98"/>
                <a:gd name="T9" fmla="*/ 34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8" h="186">
                  <a:moveTo>
                    <a:pt x="0" y="172"/>
                  </a:moveTo>
                  <a:lnTo>
                    <a:pt x="30" y="60"/>
                  </a:lnTo>
                  <a:lnTo>
                    <a:pt x="98" y="0"/>
                  </a:lnTo>
                  <a:lnTo>
                    <a:pt x="49" y="186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E15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92" name="Freeform 87"/>
            <p:cNvSpPr>
              <a:spLocks/>
            </p:cNvSpPr>
            <p:nvPr/>
          </p:nvSpPr>
          <p:spPr bwMode="auto">
            <a:xfrm>
              <a:off x="989" y="3401"/>
              <a:ext cx="21" cy="44"/>
            </a:xfrm>
            <a:custGeom>
              <a:avLst/>
              <a:gdLst>
                <a:gd name="T0" fmla="*/ 0 w 107"/>
                <a:gd name="T1" fmla="*/ 41 h 221"/>
                <a:gd name="T2" fmla="*/ 8 w 107"/>
                <a:gd name="T3" fmla="*/ 12 h 221"/>
                <a:gd name="T4" fmla="*/ 21 w 107"/>
                <a:gd name="T5" fmla="*/ 0 h 221"/>
                <a:gd name="T6" fmla="*/ 10 w 107"/>
                <a:gd name="T7" fmla="*/ 44 h 221"/>
                <a:gd name="T8" fmla="*/ 0 w 107"/>
                <a:gd name="T9" fmla="*/ 41 h 2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221">
                  <a:moveTo>
                    <a:pt x="0" y="208"/>
                  </a:moveTo>
                  <a:lnTo>
                    <a:pt x="40" y="59"/>
                  </a:lnTo>
                  <a:lnTo>
                    <a:pt x="107" y="0"/>
                  </a:lnTo>
                  <a:lnTo>
                    <a:pt x="49" y="221"/>
                  </a:lnTo>
                  <a:lnTo>
                    <a:pt x="0" y="208"/>
                  </a:lnTo>
                  <a:close/>
                </a:path>
              </a:pathLst>
            </a:custGeom>
            <a:solidFill>
              <a:srgbClr val="E25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93" name="Freeform 88"/>
            <p:cNvSpPr>
              <a:spLocks/>
            </p:cNvSpPr>
            <p:nvPr/>
          </p:nvSpPr>
          <p:spPr bwMode="auto">
            <a:xfrm>
              <a:off x="994" y="3395"/>
              <a:ext cx="23" cy="51"/>
            </a:xfrm>
            <a:custGeom>
              <a:avLst/>
              <a:gdLst>
                <a:gd name="T0" fmla="*/ 0 w 117"/>
                <a:gd name="T1" fmla="*/ 48 h 258"/>
                <a:gd name="T2" fmla="*/ 10 w 117"/>
                <a:gd name="T3" fmla="*/ 12 h 258"/>
                <a:gd name="T4" fmla="*/ 23 w 117"/>
                <a:gd name="T5" fmla="*/ 0 h 258"/>
                <a:gd name="T6" fmla="*/ 9 w 117"/>
                <a:gd name="T7" fmla="*/ 51 h 258"/>
                <a:gd name="T8" fmla="*/ 0 w 117"/>
                <a:gd name="T9" fmla="*/ 48 h 2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" h="258">
                  <a:moveTo>
                    <a:pt x="0" y="245"/>
                  </a:moveTo>
                  <a:lnTo>
                    <a:pt x="49" y="59"/>
                  </a:lnTo>
                  <a:lnTo>
                    <a:pt x="117" y="0"/>
                  </a:lnTo>
                  <a:lnTo>
                    <a:pt x="48" y="258"/>
                  </a:lnTo>
                  <a:lnTo>
                    <a:pt x="0" y="245"/>
                  </a:lnTo>
                  <a:close/>
                </a:path>
              </a:pathLst>
            </a:custGeom>
            <a:solidFill>
              <a:srgbClr val="E25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94" name="Freeform 89"/>
            <p:cNvSpPr>
              <a:spLocks/>
            </p:cNvSpPr>
            <p:nvPr/>
          </p:nvSpPr>
          <p:spPr bwMode="auto">
            <a:xfrm>
              <a:off x="999" y="3389"/>
              <a:ext cx="25" cy="59"/>
            </a:xfrm>
            <a:custGeom>
              <a:avLst/>
              <a:gdLst>
                <a:gd name="T0" fmla="*/ 0 w 126"/>
                <a:gd name="T1" fmla="*/ 56 h 295"/>
                <a:gd name="T2" fmla="*/ 12 w 126"/>
                <a:gd name="T3" fmla="*/ 12 h 295"/>
                <a:gd name="T4" fmla="*/ 25 w 126"/>
                <a:gd name="T5" fmla="*/ 0 h 295"/>
                <a:gd name="T6" fmla="*/ 10 w 126"/>
                <a:gd name="T7" fmla="*/ 59 h 295"/>
                <a:gd name="T8" fmla="*/ 0 w 126"/>
                <a:gd name="T9" fmla="*/ 56 h 2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6" h="295">
                  <a:moveTo>
                    <a:pt x="0" y="281"/>
                  </a:moveTo>
                  <a:lnTo>
                    <a:pt x="58" y="60"/>
                  </a:lnTo>
                  <a:lnTo>
                    <a:pt x="126" y="0"/>
                  </a:lnTo>
                  <a:lnTo>
                    <a:pt x="48" y="295"/>
                  </a:lnTo>
                  <a:lnTo>
                    <a:pt x="0" y="281"/>
                  </a:lnTo>
                  <a:close/>
                </a:path>
              </a:pathLst>
            </a:custGeom>
            <a:solidFill>
              <a:srgbClr val="E3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95" name="Freeform 90"/>
            <p:cNvSpPr>
              <a:spLocks/>
            </p:cNvSpPr>
            <p:nvPr/>
          </p:nvSpPr>
          <p:spPr bwMode="auto">
            <a:xfrm>
              <a:off x="1004" y="3383"/>
              <a:ext cx="27" cy="66"/>
            </a:xfrm>
            <a:custGeom>
              <a:avLst/>
              <a:gdLst>
                <a:gd name="T0" fmla="*/ 0 w 137"/>
                <a:gd name="T1" fmla="*/ 63 h 331"/>
                <a:gd name="T2" fmla="*/ 14 w 137"/>
                <a:gd name="T3" fmla="*/ 12 h 331"/>
                <a:gd name="T4" fmla="*/ 27 w 137"/>
                <a:gd name="T5" fmla="*/ 0 h 331"/>
                <a:gd name="T6" fmla="*/ 9 w 137"/>
                <a:gd name="T7" fmla="*/ 66 h 331"/>
                <a:gd name="T8" fmla="*/ 0 w 137"/>
                <a:gd name="T9" fmla="*/ 63 h 3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" h="331">
                  <a:moveTo>
                    <a:pt x="0" y="318"/>
                  </a:moveTo>
                  <a:lnTo>
                    <a:pt x="69" y="60"/>
                  </a:lnTo>
                  <a:lnTo>
                    <a:pt x="137" y="0"/>
                  </a:lnTo>
                  <a:lnTo>
                    <a:pt x="48" y="331"/>
                  </a:lnTo>
                  <a:lnTo>
                    <a:pt x="0" y="318"/>
                  </a:lnTo>
                  <a:close/>
                </a:path>
              </a:pathLst>
            </a:custGeom>
            <a:solidFill>
              <a:srgbClr val="E463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96" name="Freeform 91"/>
            <p:cNvSpPr>
              <a:spLocks/>
            </p:cNvSpPr>
            <p:nvPr/>
          </p:nvSpPr>
          <p:spPr bwMode="auto">
            <a:xfrm>
              <a:off x="1008" y="3377"/>
              <a:ext cx="30" cy="73"/>
            </a:xfrm>
            <a:custGeom>
              <a:avLst/>
              <a:gdLst>
                <a:gd name="T0" fmla="*/ 0 w 146"/>
                <a:gd name="T1" fmla="*/ 71 h 367"/>
                <a:gd name="T2" fmla="*/ 16 w 146"/>
                <a:gd name="T3" fmla="*/ 12 h 367"/>
                <a:gd name="T4" fmla="*/ 30 w 146"/>
                <a:gd name="T5" fmla="*/ 0 h 367"/>
                <a:gd name="T6" fmla="*/ 10 w 146"/>
                <a:gd name="T7" fmla="*/ 73 h 367"/>
                <a:gd name="T8" fmla="*/ 0 w 146"/>
                <a:gd name="T9" fmla="*/ 71 h 3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6" h="367">
                  <a:moveTo>
                    <a:pt x="0" y="355"/>
                  </a:moveTo>
                  <a:lnTo>
                    <a:pt x="78" y="60"/>
                  </a:lnTo>
                  <a:lnTo>
                    <a:pt x="146" y="0"/>
                  </a:lnTo>
                  <a:lnTo>
                    <a:pt x="48" y="367"/>
                  </a:lnTo>
                  <a:lnTo>
                    <a:pt x="0" y="355"/>
                  </a:lnTo>
                  <a:close/>
                </a:path>
              </a:pathLst>
            </a:custGeom>
            <a:solidFill>
              <a:srgbClr val="E568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97" name="Freeform 92"/>
            <p:cNvSpPr>
              <a:spLocks/>
            </p:cNvSpPr>
            <p:nvPr/>
          </p:nvSpPr>
          <p:spPr bwMode="auto">
            <a:xfrm>
              <a:off x="1013" y="3371"/>
              <a:ext cx="32" cy="80"/>
            </a:xfrm>
            <a:custGeom>
              <a:avLst/>
              <a:gdLst>
                <a:gd name="T0" fmla="*/ 0 w 157"/>
                <a:gd name="T1" fmla="*/ 78 h 403"/>
                <a:gd name="T2" fmla="*/ 18 w 157"/>
                <a:gd name="T3" fmla="*/ 12 h 403"/>
                <a:gd name="T4" fmla="*/ 32 w 157"/>
                <a:gd name="T5" fmla="*/ 0 h 403"/>
                <a:gd name="T6" fmla="*/ 10 w 157"/>
                <a:gd name="T7" fmla="*/ 80 h 403"/>
                <a:gd name="T8" fmla="*/ 0 w 157"/>
                <a:gd name="T9" fmla="*/ 78 h 4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7" h="403">
                  <a:moveTo>
                    <a:pt x="0" y="391"/>
                  </a:moveTo>
                  <a:lnTo>
                    <a:pt x="89" y="60"/>
                  </a:lnTo>
                  <a:lnTo>
                    <a:pt x="157" y="0"/>
                  </a:lnTo>
                  <a:lnTo>
                    <a:pt x="49" y="403"/>
                  </a:lnTo>
                  <a:lnTo>
                    <a:pt x="0" y="391"/>
                  </a:lnTo>
                  <a:close/>
                </a:path>
              </a:pathLst>
            </a:custGeom>
            <a:solidFill>
              <a:srgbClr val="E56C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98" name="Freeform 93"/>
            <p:cNvSpPr>
              <a:spLocks/>
            </p:cNvSpPr>
            <p:nvPr/>
          </p:nvSpPr>
          <p:spPr bwMode="auto">
            <a:xfrm>
              <a:off x="1018" y="3365"/>
              <a:ext cx="33" cy="88"/>
            </a:xfrm>
            <a:custGeom>
              <a:avLst/>
              <a:gdLst>
                <a:gd name="T0" fmla="*/ 0 w 166"/>
                <a:gd name="T1" fmla="*/ 85 h 440"/>
                <a:gd name="T2" fmla="*/ 19 w 166"/>
                <a:gd name="T3" fmla="*/ 12 h 440"/>
                <a:gd name="T4" fmla="*/ 33 w 166"/>
                <a:gd name="T5" fmla="*/ 0 h 440"/>
                <a:gd name="T6" fmla="*/ 10 w 166"/>
                <a:gd name="T7" fmla="*/ 88 h 440"/>
                <a:gd name="T8" fmla="*/ 0 w 166"/>
                <a:gd name="T9" fmla="*/ 85 h 4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" h="440">
                  <a:moveTo>
                    <a:pt x="0" y="427"/>
                  </a:moveTo>
                  <a:lnTo>
                    <a:pt x="98" y="60"/>
                  </a:lnTo>
                  <a:lnTo>
                    <a:pt x="166" y="0"/>
                  </a:lnTo>
                  <a:lnTo>
                    <a:pt x="49" y="440"/>
                  </a:lnTo>
                  <a:lnTo>
                    <a:pt x="0" y="427"/>
                  </a:lnTo>
                  <a:close/>
                </a:path>
              </a:pathLst>
            </a:custGeom>
            <a:solidFill>
              <a:srgbClr val="E66F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99" name="Freeform 94"/>
            <p:cNvSpPr>
              <a:spLocks/>
            </p:cNvSpPr>
            <p:nvPr/>
          </p:nvSpPr>
          <p:spPr bwMode="auto">
            <a:xfrm>
              <a:off x="1023" y="3359"/>
              <a:ext cx="35" cy="95"/>
            </a:xfrm>
            <a:custGeom>
              <a:avLst/>
              <a:gdLst>
                <a:gd name="T0" fmla="*/ 0 w 176"/>
                <a:gd name="T1" fmla="*/ 92 h 477"/>
                <a:gd name="T2" fmla="*/ 21 w 176"/>
                <a:gd name="T3" fmla="*/ 12 h 477"/>
                <a:gd name="T4" fmla="*/ 35 w 176"/>
                <a:gd name="T5" fmla="*/ 0 h 477"/>
                <a:gd name="T6" fmla="*/ 10 w 176"/>
                <a:gd name="T7" fmla="*/ 95 h 477"/>
                <a:gd name="T8" fmla="*/ 0 w 176"/>
                <a:gd name="T9" fmla="*/ 92 h 4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6" h="477">
                  <a:moveTo>
                    <a:pt x="0" y="463"/>
                  </a:moveTo>
                  <a:lnTo>
                    <a:pt x="108" y="60"/>
                  </a:lnTo>
                  <a:lnTo>
                    <a:pt x="176" y="0"/>
                  </a:lnTo>
                  <a:lnTo>
                    <a:pt x="48" y="477"/>
                  </a:lnTo>
                  <a:lnTo>
                    <a:pt x="0" y="463"/>
                  </a:lnTo>
                  <a:close/>
                </a:path>
              </a:pathLst>
            </a:custGeom>
            <a:solidFill>
              <a:srgbClr val="E6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00" name="Freeform 95"/>
            <p:cNvSpPr>
              <a:spLocks/>
            </p:cNvSpPr>
            <p:nvPr/>
          </p:nvSpPr>
          <p:spPr bwMode="auto">
            <a:xfrm>
              <a:off x="1028" y="3353"/>
              <a:ext cx="37" cy="102"/>
            </a:xfrm>
            <a:custGeom>
              <a:avLst/>
              <a:gdLst>
                <a:gd name="T0" fmla="*/ 0 w 185"/>
                <a:gd name="T1" fmla="*/ 99 h 513"/>
                <a:gd name="T2" fmla="*/ 23 w 185"/>
                <a:gd name="T3" fmla="*/ 12 h 513"/>
                <a:gd name="T4" fmla="*/ 37 w 185"/>
                <a:gd name="T5" fmla="*/ 0 h 513"/>
                <a:gd name="T6" fmla="*/ 10 w 185"/>
                <a:gd name="T7" fmla="*/ 102 h 513"/>
                <a:gd name="T8" fmla="*/ 0 w 185"/>
                <a:gd name="T9" fmla="*/ 99 h 5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5" h="513">
                  <a:moveTo>
                    <a:pt x="0" y="500"/>
                  </a:moveTo>
                  <a:lnTo>
                    <a:pt x="117" y="60"/>
                  </a:lnTo>
                  <a:lnTo>
                    <a:pt x="185" y="0"/>
                  </a:lnTo>
                  <a:lnTo>
                    <a:pt x="48" y="513"/>
                  </a:lnTo>
                  <a:lnTo>
                    <a:pt x="0" y="500"/>
                  </a:lnTo>
                  <a:close/>
                </a:path>
              </a:pathLst>
            </a:custGeom>
            <a:solidFill>
              <a:srgbClr val="E77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01" name="Freeform 96"/>
            <p:cNvSpPr>
              <a:spLocks/>
            </p:cNvSpPr>
            <p:nvPr/>
          </p:nvSpPr>
          <p:spPr bwMode="auto">
            <a:xfrm>
              <a:off x="1033" y="3347"/>
              <a:ext cx="39" cy="110"/>
            </a:xfrm>
            <a:custGeom>
              <a:avLst/>
              <a:gdLst>
                <a:gd name="T0" fmla="*/ 0 w 196"/>
                <a:gd name="T1" fmla="*/ 107 h 550"/>
                <a:gd name="T2" fmla="*/ 25 w 196"/>
                <a:gd name="T3" fmla="*/ 12 h 550"/>
                <a:gd name="T4" fmla="*/ 39 w 196"/>
                <a:gd name="T5" fmla="*/ 0 h 550"/>
                <a:gd name="T6" fmla="*/ 10 w 196"/>
                <a:gd name="T7" fmla="*/ 110 h 550"/>
                <a:gd name="T8" fmla="*/ 0 w 196"/>
                <a:gd name="T9" fmla="*/ 107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6" h="550">
                  <a:moveTo>
                    <a:pt x="0" y="537"/>
                  </a:moveTo>
                  <a:lnTo>
                    <a:pt x="128" y="60"/>
                  </a:lnTo>
                  <a:lnTo>
                    <a:pt x="196" y="0"/>
                  </a:lnTo>
                  <a:lnTo>
                    <a:pt x="48" y="550"/>
                  </a:lnTo>
                  <a:lnTo>
                    <a:pt x="0" y="537"/>
                  </a:lnTo>
                  <a:close/>
                </a:path>
              </a:pathLst>
            </a:custGeom>
            <a:solidFill>
              <a:srgbClr val="E879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02" name="Freeform 97"/>
            <p:cNvSpPr>
              <a:spLocks/>
            </p:cNvSpPr>
            <p:nvPr/>
          </p:nvSpPr>
          <p:spPr bwMode="auto">
            <a:xfrm>
              <a:off x="1037" y="3341"/>
              <a:ext cx="41" cy="117"/>
            </a:xfrm>
            <a:custGeom>
              <a:avLst/>
              <a:gdLst>
                <a:gd name="T0" fmla="*/ 0 w 205"/>
                <a:gd name="T1" fmla="*/ 114 h 587"/>
                <a:gd name="T2" fmla="*/ 27 w 205"/>
                <a:gd name="T3" fmla="*/ 12 h 587"/>
                <a:gd name="T4" fmla="*/ 41 w 205"/>
                <a:gd name="T5" fmla="*/ 0 h 587"/>
                <a:gd name="T6" fmla="*/ 10 w 205"/>
                <a:gd name="T7" fmla="*/ 117 h 587"/>
                <a:gd name="T8" fmla="*/ 0 w 205"/>
                <a:gd name="T9" fmla="*/ 114 h 5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5" h="587">
                  <a:moveTo>
                    <a:pt x="0" y="573"/>
                  </a:moveTo>
                  <a:lnTo>
                    <a:pt x="137" y="60"/>
                  </a:lnTo>
                  <a:lnTo>
                    <a:pt x="205" y="0"/>
                  </a:lnTo>
                  <a:lnTo>
                    <a:pt x="49" y="587"/>
                  </a:lnTo>
                  <a:lnTo>
                    <a:pt x="0" y="573"/>
                  </a:lnTo>
                  <a:close/>
                </a:path>
              </a:pathLst>
            </a:custGeom>
            <a:solidFill>
              <a:srgbClr val="E87C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03" name="Freeform 98"/>
            <p:cNvSpPr>
              <a:spLocks/>
            </p:cNvSpPr>
            <p:nvPr/>
          </p:nvSpPr>
          <p:spPr bwMode="auto">
            <a:xfrm>
              <a:off x="1042" y="3335"/>
              <a:ext cx="43" cy="124"/>
            </a:xfrm>
            <a:custGeom>
              <a:avLst/>
              <a:gdLst>
                <a:gd name="T0" fmla="*/ 0 w 216"/>
                <a:gd name="T1" fmla="*/ 122 h 622"/>
                <a:gd name="T2" fmla="*/ 29 w 216"/>
                <a:gd name="T3" fmla="*/ 12 h 622"/>
                <a:gd name="T4" fmla="*/ 43 w 216"/>
                <a:gd name="T5" fmla="*/ 0 h 622"/>
                <a:gd name="T6" fmla="*/ 10 w 216"/>
                <a:gd name="T7" fmla="*/ 124 h 622"/>
                <a:gd name="T8" fmla="*/ 0 w 216"/>
                <a:gd name="T9" fmla="*/ 122 h 6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" h="622">
                  <a:moveTo>
                    <a:pt x="0" y="610"/>
                  </a:moveTo>
                  <a:lnTo>
                    <a:pt x="148" y="60"/>
                  </a:lnTo>
                  <a:lnTo>
                    <a:pt x="216" y="0"/>
                  </a:lnTo>
                  <a:lnTo>
                    <a:pt x="49" y="622"/>
                  </a:lnTo>
                  <a:lnTo>
                    <a:pt x="0" y="610"/>
                  </a:lnTo>
                  <a:close/>
                </a:path>
              </a:pathLst>
            </a:custGeom>
            <a:solidFill>
              <a:srgbClr val="E98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04" name="Freeform 99"/>
            <p:cNvSpPr>
              <a:spLocks/>
            </p:cNvSpPr>
            <p:nvPr/>
          </p:nvSpPr>
          <p:spPr bwMode="auto">
            <a:xfrm>
              <a:off x="1047" y="3329"/>
              <a:ext cx="45" cy="132"/>
            </a:xfrm>
            <a:custGeom>
              <a:avLst/>
              <a:gdLst>
                <a:gd name="T0" fmla="*/ 0 w 224"/>
                <a:gd name="T1" fmla="*/ 130 h 659"/>
                <a:gd name="T2" fmla="*/ 31 w 224"/>
                <a:gd name="T3" fmla="*/ 12 h 659"/>
                <a:gd name="T4" fmla="*/ 45 w 224"/>
                <a:gd name="T5" fmla="*/ 0 h 659"/>
                <a:gd name="T6" fmla="*/ 10 w 224"/>
                <a:gd name="T7" fmla="*/ 132 h 659"/>
                <a:gd name="T8" fmla="*/ 0 w 224"/>
                <a:gd name="T9" fmla="*/ 130 h 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4" h="659">
                  <a:moveTo>
                    <a:pt x="0" y="647"/>
                  </a:moveTo>
                  <a:lnTo>
                    <a:pt x="156" y="60"/>
                  </a:lnTo>
                  <a:lnTo>
                    <a:pt x="224" y="0"/>
                  </a:lnTo>
                  <a:lnTo>
                    <a:pt x="48" y="659"/>
                  </a:lnTo>
                  <a:lnTo>
                    <a:pt x="0" y="647"/>
                  </a:lnTo>
                  <a:close/>
                </a:path>
              </a:pathLst>
            </a:custGeom>
            <a:solidFill>
              <a:srgbClr val="E983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05" name="Freeform 100"/>
            <p:cNvSpPr>
              <a:spLocks/>
            </p:cNvSpPr>
            <p:nvPr/>
          </p:nvSpPr>
          <p:spPr bwMode="auto">
            <a:xfrm>
              <a:off x="1052" y="3323"/>
              <a:ext cx="47" cy="139"/>
            </a:xfrm>
            <a:custGeom>
              <a:avLst/>
              <a:gdLst>
                <a:gd name="T0" fmla="*/ 0 w 235"/>
                <a:gd name="T1" fmla="*/ 136 h 694"/>
                <a:gd name="T2" fmla="*/ 33 w 235"/>
                <a:gd name="T3" fmla="*/ 12 h 694"/>
                <a:gd name="T4" fmla="*/ 47 w 235"/>
                <a:gd name="T5" fmla="*/ 0 h 694"/>
                <a:gd name="T6" fmla="*/ 10 w 235"/>
                <a:gd name="T7" fmla="*/ 139 h 694"/>
                <a:gd name="T8" fmla="*/ 0 w 235"/>
                <a:gd name="T9" fmla="*/ 136 h 6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5" h="694">
                  <a:moveTo>
                    <a:pt x="0" y="680"/>
                  </a:moveTo>
                  <a:lnTo>
                    <a:pt x="167" y="58"/>
                  </a:lnTo>
                  <a:lnTo>
                    <a:pt x="235" y="0"/>
                  </a:lnTo>
                  <a:lnTo>
                    <a:pt x="48" y="694"/>
                  </a:lnTo>
                  <a:lnTo>
                    <a:pt x="0" y="680"/>
                  </a:lnTo>
                  <a:close/>
                </a:path>
              </a:pathLst>
            </a:custGeom>
            <a:solidFill>
              <a:srgbClr val="EA8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06" name="Freeform 101"/>
            <p:cNvSpPr>
              <a:spLocks/>
            </p:cNvSpPr>
            <p:nvPr/>
          </p:nvSpPr>
          <p:spPr bwMode="auto">
            <a:xfrm>
              <a:off x="1057" y="3317"/>
              <a:ext cx="49" cy="146"/>
            </a:xfrm>
            <a:custGeom>
              <a:avLst/>
              <a:gdLst>
                <a:gd name="T0" fmla="*/ 0 w 244"/>
                <a:gd name="T1" fmla="*/ 143 h 730"/>
                <a:gd name="T2" fmla="*/ 35 w 244"/>
                <a:gd name="T3" fmla="*/ 12 h 730"/>
                <a:gd name="T4" fmla="*/ 49 w 244"/>
                <a:gd name="T5" fmla="*/ 0 h 730"/>
                <a:gd name="T6" fmla="*/ 10 w 244"/>
                <a:gd name="T7" fmla="*/ 146 h 730"/>
                <a:gd name="T8" fmla="*/ 0 w 244"/>
                <a:gd name="T9" fmla="*/ 143 h 7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4" h="730">
                  <a:moveTo>
                    <a:pt x="0" y="717"/>
                  </a:moveTo>
                  <a:lnTo>
                    <a:pt x="176" y="58"/>
                  </a:lnTo>
                  <a:lnTo>
                    <a:pt x="244" y="0"/>
                  </a:lnTo>
                  <a:lnTo>
                    <a:pt x="48" y="730"/>
                  </a:lnTo>
                  <a:lnTo>
                    <a:pt x="0" y="717"/>
                  </a:lnTo>
                  <a:close/>
                </a:path>
              </a:pathLst>
            </a:custGeom>
            <a:solidFill>
              <a:srgbClr val="EB8B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07" name="Freeform 102"/>
            <p:cNvSpPr>
              <a:spLocks/>
            </p:cNvSpPr>
            <p:nvPr/>
          </p:nvSpPr>
          <p:spPr bwMode="auto">
            <a:xfrm>
              <a:off x="1062" y="3311"/>
              <a:ext cx="51" cy="154"/>
            </a:xfrm>
            <a:custGeom>
              <a:avLst/>
              <a:gdLst>
                <a:gd name="T0" fmla="*/ 0 w 255"/>
                <a:gd name="T1" fmla="*/ 151 h 767"/>
                <a:gd name="T2" fmla="*/ 37 w 255"/>
                <a:gd name="T3" fmla="*/ 12 h 767"/>
                <a:gd name="T4" fmla="*/ 51 w 255"/>
                <a:gd name="T5" fmla="*/ 0 h 767"/>
                <a:gd name="T6" fmla="*/ 10 w 255"/>
                <a:gd name="T7" fmla="*/ 154 h 767"/>
                <a:gd name="T8" fmla="*/ 0 w 255"/>
                <a:gd name="T9" fmla="*/ 151 h 7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5" h="767">
                  <a:moveTo>
                    <a:pt x="0" y="754"/>
                  </a:moveTo>
                  <a:lnTo>
                    <a:pt x="187" y="60"/>
                  </a:lnTo>
                  <a:lnTo>
                    <a:pt x="255" y="0"/>
                  </a:lnTo>
                  <a:lnTo>
                    <a:pt x="49" y="767"/>
                  </a:lnTo>
                  <a:lnTo>
                    <a:pt x="0" y="754"/>
                  </a:lnTo>
                  <a:close/>
                </a:path>
              </a:pathLst>
            </a:custGeom>
            <a:solidFill>
              <a:srgbClr val="EB8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08" name="Freeform 103"/>
            <p:cNvSpPr>
              <a:spLocks/>
            </p:cNvSpPr>
            <p:nvPr/>
          </p:nvSpPr>
          <p:spPr bwMode="auto">
            <a:xfrm>
              <a:off x="1066" y="3309"/>
              <a:ext cx="50" cy="157"/>
            </a:xfrm>
            <a:custGeom>
              <a:avLst/>
              <a:gdLst>
                <a:gd name="T0" fmla="*/ 0 w 250"/>
                <a:gd name="T1" fmla="*/ 154 h 782"/>
                <a:gd name="T2" fmla="*/ 39 w 250"/>
                <a:gd name="T3" fmla="*/ 8 h 782"/>
                <a:gd name="T4" fmla="*/ 48 w 250"/>
                <a:gd name="T5" fmla="*/ 0 h 782"/>
                <a:gd name="T6" fmla="*/ 50 w 250"/>
                <a:gd name="T7" fmla="*/ 6 h 782"/>
                <a:gd name="T8" fmla="*/ 10 w 250"/>
                <a:gd name="T9" fmla="*/ 157 h 782"/>
                <a:gd name="T10" fmla="*/ 0 w 250"/>
                <a:gd name="T11" fmla="*/ 154 h 7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0" h="782">
                  <a:moveTo>
                    <a:pt x="0" y="769"/>
                  </a:moveTo>
                  <a:lnTo>
                    <a:pt x="196" y="39"/>
                  </a:lnTo>
                  <a:lnTo>
                    <a:pt x="241" y="0"/>
                  </a:lnTo>
                  <a:lnTo>
                    <a:pt x="250" y="30"/>
                  </a:lnTo>
                  <a:lnTo>
                    <a:pt x="49" y="782"/>
                  </a:lnTo>
                  <a:lnTo>
                    <a:pt x="0" y="769"/>
                  </a:lnTo>
                  <a:close/>
                </a:path>
              </a:pathLst>
            </a:custGeom>
            <a:solidFill>
              <a:srgbClr val="EC91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09" name="Freeform 104"/>
            <p:cNvSpPr>
              <a:spLocks/>
            </p:cNvSpPr>
            <p:nvPr/>
          </p:nvSpPr>
          <p:spPr bwMode="auto">
            <a:xfrm>
              <a:off x="1071" y="3309"/>
              <a:ext cx="48" cy="158"/>
            </a:xfrm>
            <a:custGeom>
              <a:avLst/>
              <a:gdLst>
                <a:gd name="T0" fmla="*/ 0 w 240"/>
                <a:gd name="T1" fmla="*/ 155 h 789"/>
                <a:gd name="T2" fmla="*/ 41 w 240"/>
                <a:gd name="T3" fmla="*/ 2 h 789"/>
                <a:gd name="T4" fmla="*/ 43 w 240"/>
                <a:gd name="T5" fmla="*/ 0 h 789"/>
                <a:gd name="T6" fmla="*/ 48 w 240"/>
                <a:gd name="T7" fmla="*/ 14 h 789"/>
                <a:gd name="T8" fmla="*/ 10 w 240"/>
                <a:gd name="T9" fmla="*/ 158 h 789"/>
                <a:gd name="T10" fmla="*/ 0 w 240"/>
                <a:gd name="T11" fmla="*/ 155 h 7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0" h="789">
                  <a:moveTo>
                    <a:pt x="0" y="776"/>
                  </a:moveTo>
                  <a:lnTo>
                    <a:pt x="206" y="9"/>
                  </a:lnTo>
                  <a:lnTo>
                    <a:pt x="216" y="0"/>
                  </a:lnTo>
                  <a:lnTo>
                    <a:pt x="240" y="72"/>
                  </a:lnTo>
                  <a:lnTo>
                    <a:pt x="48" y="789"/>
                  </a:lnTo>
                  <a:lnTo>
                    <a:pt x="0" y="776"/>
                  </a:lnTo>
                  <a:close/>
                </a:path>
              </a:pathLst>
            </a:custGeom>
            <a:solidFill>
              <a:srgbClr val="EC94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10" name="Freeform 105"/>
            <p:cNvSpPr>
              <a:spLocks/>
            </p:cNvSpPr>
            <p:nvPr/>
          </p:nvSpPr>
          <p:spPr bwMode="auto">
            <a:xfrm>
              <a:off x="1076" y="3315"/>
              <a:ext cx="46" cy="153"/>
            </a:xfrm>
            <a:custGeom>
              <a:avLst/>
              <a:gdLst>
                <a:gd name="T0" fmla="*/ 0 w 231"/>
                <a:gd name="T1" fmla="*/ 150 h 765"/>
                <a:gd name="T2" fmla="*/ 40 w 231"/>
                <a:gd name="T3" fmla="*/ 0 h 765"/>
                <a:gd name="T4" fmla="*/ 46 w 231"/>
                <a:gd name="T5" fmla="*/ 17 h 765"/>
                <a:gd name="T6" fmla="*/ 10 w 231"/>
                <a:gd name="T7" fmla="*/ 153 h 765"/>
                <a:gd name="T8" fmla="*/ 0 w 231"/>
                <a:gd name="T9" fmla="*/ 150 h 7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1" h="765">
                  <a:moveTo>
                    <a:pt x="0" y="752"/>
                  </a:moveTo>
                  <a:lnTo>
                    <a:pt x="201" y="0"/>
                  </a:lnTo>
                  <a:lnTo>
                    <a:pt x="231" y="86"/>
                  </a:lnTo>
                  <a:lnTo>
                    <a:pt x="48" y="765"/>
                  </a:lnTo>
                  <a:lnTo>
                    <a:pt x="0" y="752"/>
                  </a:lnTo>
                  <a:close/>
                </a:path>
              </a:pathLst>
            </a:custGeom>
            <a:solidFill>
              <a:srgbClr val="ED99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11" name="Freeform 106"/>
            <p:cNvSpPr>
              <a:spLocks/>
            </p:cNvSpPr>
            <p:nvPr/>
          </p:nvSpPr>
          <p:spPr bwMode="auto">
            <a:xfrm>
              <a:off x="1081" y="3324"/>
              <a:ext cx="44" cy="146"/>
            </a:xfrm>
            <a:custGeom>
              <a:avLst/>
              <a:gdLst>
                <a:gd name="T0" fmla="*/ 0 w 221"/>
                <a:gd name="T1" fmla="*/ 144 h 729"/>
                <a:gd name="T2" fmla="*/ 38 w 221"/>
                <a:gd name="T3" fmla="*/ 0 h 729"/>
                <a:gd name="T4" fmla="*/ 44 w 221"/>
                <a:gd name="T5" fmla="*/ 17 h 729"/>
                <a:gd name="T6" fmla="*/ 10 w 221"/>
                <a:gd name="T7" fmla="*/ 146 h 729"/>
                <a:gd name="T8" fmla="*/ 0 w 221"/>
                <a:gd name="T9" fmla="*/ 144 h 7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" h="729">
                  <a:moveTo>
                    <a:pt x="0" y="717"/>
                  </a:moveTo>
                  <a:lnTo>
                    <a:pt x="192" y="0"/>
                  </a:lnTo>
                  <a:lnTo>
                    <a:pt x="221" y="87"/>
                  </a:lnTo>
                  <a:lnTo>
                    <a:pt x="48" y="729"/>
                  </a:lnTo>
                  <a:lnTo>
                    <a:pt x="0" y="717"/>
                  </a:lnTo>
                  <a:close/>
                </a:path>
              </a:pathLst>
            </a:custGeom>
            <a:solidFill>
              <a:srgbClr val="EE9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12" name="Freeform 107"/>
            <p:cNvSpPr>
              <a:spLocks/>
            </p:cNvSpPr>
            <p:nvPr/>
          </p:nvSpPr>
          <p:spPr bwMode="auto">
            <a:xfrm>
              <a:off x="1086" y="3333"/>
              <a:ext cx="42" cy="138"/>
            </a:xfrm>
            <a:custGeom>
              <a:avLst/>
              <a:gdLst>
                <a:gd name="T0" fmla="*/ 0 w 212"/>
                <a:gd name="T1" fmla="*/ 135 h 692"/>
                <a:gd name="T2" fmla="*/ 36 w 212"/>
                <a:gd name="T3" fmla="*/ 0 h 692"/>
                <a:gd name="T4" fmla="*/ 42 w 212"/>
                <a:gd name="T5" fmla="*/ 17 h 692"/>
                <a:gd name="T6" fmla="*/ 10 w 212"/>
                <a:gd name="T7" fmla="*/ 138 h 692"/>
                <a:gd name="T8" fmla="*/ 0 w 212"/>
                <a:gd name="T9" fmla="*/ 135 h 6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2" h="692">
                  <a:moveTo>
                    <a:pt x="0" y="679"/>
                  </a:moveTo>
                  <a:lnTo>
                    <a:pt x="183" y="0"/>
                  </a:lnTo>
                  <a:lnTo>
                    <a:pt x="212" y="85"/>
                  </a:lnTo>
                  <a:lnTo>
                    <a:pt x="50" y="692"/>
                  </a:lnTo>
                  <a:lnTo>
                    <a:pt x="0" y="679"/>
                  </a:lnTo>
                  <a:close/>
                </a:path>
              </a:pathLst>
            </a:custGeom>
            <a:solidFill>
              <a:srgbClr val="EFA1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13" name="Freeform 108"/>
            <p:cNvSpPr>
              <a:spLocks/>
            </p:cNvSpPr>
            <p:nvPr/>
          </p:nvSpPr>
          <p:spPr bwMode="auto">
            <a:xfrm>
              <a:off x="1091" y="3341"/>
              <a:ext cx="40" cy="131"/>
            </a:xfrm>
            <a:custGeom>
              <a:avLst/>
              <a:gdLst>
                <a:gd name="T0" fmla="*/ 0 w 202"/>
                <a:gd name="T1" fmla="*/ 128 h 656"/>
                <a:gd name="T2" fmla="*/ 34 w 202"/>
                <a:gd name="T3" fmla="*/ 0 h 656"/>
                <a:gd name="T4" fmla="*/ 40 w 202"/>
                <a:gd name="T5" fmla="*/ 17 h 656"/>
                <a:gd name="T6" fmla="*/ 10 w 202"/>
                <a:gd name="T7" fmla="*/ 131 h 656"/>
                <a:gd name="T8" fmla="*/ 0 w 202"/>
                <a:gd name="T9" fmla="*/ 128 h 6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2" h="656">
                  <a:moveTo>
                    <a:pt x="0" y="642"/>
                  </a:moveTo>
                  <a:lnTo>
                    <a:pt x="173" y="0"/>
                  </a:lnTo>
                  <a:lnTo>
                    <a:pt x="202" y="85"/>
                  </a:lnTo>
                  <a:lnTo>
                    <a:pt x="50" y="656"/>
                  </a:lnTo>
                  <a:lnTo>
                    <a:pt x="0" y="642"/>
                  </a:lnTo>
                  <a:close/>
                </a:path>
              </a:pathLst>
            </a:custGeom>
            <a:solidFill>
              <a:srgbClr val="F0A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14" name="Freeform 109"/>
            <p:cNvSpPr>
              <a:spLocks/>
            </p:cNvSpPr>
            <p:nvPr/>
          </p:nvSpPr>
          <p:spPr bwMode="auto">
            <a:xfrm>
              <a:off x="1096" y="3350"/>
              <a:ext cx="38" cy="124"/>
            </a:xfrm>
            <a:custGeom>
              <a:avLst/>
              <a:gdLst>
                <a:gd name="T0" fmla="*/ 0 w 191"/>
                <a:gd name="T1" fmla="*/ 121 h 620"/>
                <a:gd name="T2" fmla="*/ 32 w 191"/>
                <a:gd name="T3" fmla="*/ 0 h 620"/>
                <a:gd name="T4" fmla="*/ 38 w 191"/>
                <a:gd name="T5" fmla="*/ 17 h 620"/>
                <a:gd name="T6" fmla="*/ 10 w 191"/>
                <a:gd name="T7" fmla="*/ 124 h 620"/>
                <a:gd name="T8" fmla="*/ 0 w 191"/>
                <a:gd name="T9" fmla="*/ 121 h 6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1" h="620">
                  <a:moveTo>
                    <a:pt x="0" y="607"/>
                  </a:moveTo>
                  <a:lnTo>
                    <a:pt x="162" y="0"/>
                  </a:lnTo>
                  <a:lnTo>
                    <a:pt x="191" y="85"/>
                  </a:lnTo>
                  <a:lnTo>
                    <a:pt x="48" y="620"/>
                  </a:lnTo>
                  <a:lnTo>
                    <a:pt x="0" y="607"/>
                  </a:lnTo>
                  <a:close/>
                </a:path>
              </a:pathLst>
            </a:custGeom>
            <a:solidFill>
              <a:srgbClr val="F0A9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15" name="Freeform 110"/>
            <p:cNvSpPr>
              <a:spLocks/>
            </p:cNvSpPr>
            <p:nvPr/>
          </p:nvSpPr>
          <p:spPr bwMode="auto">
            <a:xfrm>
              <a:off x="1101" y="3358"/>
              <a:ext cx="36" cy="117"/>
            </a:xfrm>
            <a:custGeom>
              <a:avLst/>
              <a:gdLst>
                <a:gd name="T0" fmla="*/ 0 w 181"/>
                <a:gd name="T1" fmla="*/ 114 h 584"/>
                <a:gd name="T2" fmla="*/ 30 w 181"/>
                <a:gd name="T3" fmla="*/ 0 h 584"/>
                <a:gd name="T4" fmla="*/ 36 w 181"/>
                <a:gd name="T5" fmla="*/ 17 h 584"/>
                <a:gd name="T6" fmla="*/ 10 w 181"/>
                <a:gd name="T7" fmla="*/ 117 h 584"/>
                <a:gd name="T8" fmla="*/ 0 w 181"/>
                <a:gd name="T9" fmla="*/ 114 h 5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1" h="584">
                  <a:moveTo>
                    <a:pt x="0" y="571"/>
                  </a:moveTo>
                  <a:lnTo>
                    <a:pt x="152" y="0"/>
                  </a:lnTo>
                  <a:lnTo>
                    <a:pt x="181" y="86"/>
                  </a:lnTo>
                  <a:lnTo>
                    <a:pt x="48" y="584"/>
                  </a:lnTo>
                  <a:lnTo>
                    <a:pt x="0" y="571"/>
                  </a:lnTo>
                  <a:close/>
                </a:path>
              </a:pathLst>
            </a:custGeom>
            <a:solidFill>
              <a:srgbClr val="F1AC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16" name="Freeform 111"/>
            <p:cNvSpPr>
              <a:spLocks/>
            </p:cNvSpPr>
            <p:nvPr/>
          </p:nvSpPr>
          <p:spPr bwMode="auto">
            <a:xfrm>
              <a:off x="1105" y="3367"/>
              <a:ext cx="35" cy="109"/>
            </a:xfrm>
            <a:custGeom>
              <a:avLst/>
              <a:gdLst>
                <a:gd name="T0" fmla="*/ 0 w 172"/>
                <a:gd name="T1" fmla="*/ 106 h 549"/>
                <a:gd name="T2" fmla="*/ 29 w 172"/>
                <a:gd name="T3" fmla="*/ 0 h 549"/>
                <a:gd name="T4" fmla="*/ 35 w 172"/>
                <a:gd name="T5" fmla="*/ 17 h 549"/>
                <a:gd name="T6" fmla="*/ 10 w 172"/>
                <a:gd name="T7" fmla="*/ 109 h 549"/>
                <a:gd name="T8" fmla="*/ 0 w 172"/>
                <a:gd name="T9" fmla="*/ 106 h 5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" h="549">
                  <a:moveTo>
                    <a:pt x="0" y="535"/>
                  </a:moveTo>
                  <a:lnTo>
                    <a:pt x="143" y="0"/>
                  </a:lnTo>
                  <a:lnTo>
                    <a:pt x="172" y="87"/>
                  </a:lnTo>
                  <a:lnTo>
                    <a:pt x="48" y="549"/>
                  </a:lnTo>
                  <a:lnTo>
                    <a:pt x="0" y="535"/>
                  </a:lnTo>
                  <a:close/>
                </a:path>
              </a:pathLst>
            </a:custGeom>
            <a:solidFill>
              <a:srgbClr val="F2B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17" name="Freeform 112"/>
            <p:cNvSpPr>
              <a:spLocks/>
            </p:cNvSpPr>
            <p:nvPr/>
          </p:nvSpPr>
          <p:spPr bwMode="auto">
            <a:xfrm>
              <a:off x="1110" y="3375"/>
              <a:ext cx="33" cy="102"/>
            </a:xfrm>
            <a:custGeom>
              <a:avLst/>
              <a:gdLst>
                <a:gd name="T0" fmla="*/ 0 w 163"/>
                <a:gd name="T1" fmla="*/ 100 h 510"/>
                <a:gd name="T2" fmla="*/ 27 w 163"/>
                <a:gd name="T3" fmla="*/ 0 h 510"/>
                <a:gd name="T4" fmla="*/ 33 w 163"/>
                <a:gd name="T5" fmla="*/ 17 h 510"/>
                <a:gd name="T6" fmla="*/ 10 w 163"/>
                <a:gd name="T7" fmla="*/ 102 h 510"/>
                <a:gd name="T8" fmla="*/ 0 w 163"/>
                <a:gd name="T9" fmla="*/ 100 h 5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" h="510">
                  <a:moveTo>
                    <a:pt x="0" y="498"/>
                  </a:moveTo>
                  <a:lnTo>
                    <a:pt x="133" y="0"/>
                  </a:lnTo>
                  <a:lnTo>
                    <a:pt x="163" y="85"/>
                  </a:lnTo>
                  <a:lnTo>
                    <a:pt x="49" y="510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rgbClr val="F3B6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18" name="Freeform 113"/>
            <p:cNvSpPr>
              <a:spLocks/>
            </p:cNvSpPr>
            <p:nvPr/>
          </p:nvSpPr>
          <p:spPr bwMode="auto">
            <a:xfrm>
              <a:off x="1115" y="3384"/>
              <a:ext cx="30" cy="95"/>
            </a:xfrm>
            <a:custGeom>
              <a:avLst/>
              <a:gdLst>
                <a:gd name="T0" fmla="*/ 0 w 152"/>
                <a:gd name="T1" fmla="*/ 93 h 474"/>
                <a:gd name="T2" fmla="*/ 24 w 152"/>
                <a:gd name="T3" fmla="*/ 0 h 474"/>
                <a:gd name="T4" fmla="*/ 30 w 152"/>
                <a:gd name="T5" fmla="*/ 17 h 474"/>
                <a:gd name="T6" fmla="*/ 10 w 152"/>
                <a:gd name="T7" fmla="*/ 95 h 474"/>
                <a:gd name="T8" fmla="*/ 0 w 152"/>
                <a:gd name="T9" fmla="*/ 93 h 4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2" h="474">
                  <a:moveTo>
                    <a:pt x="0" y="462"/>
                  </a:moveTo>
                  <a:lnTo>
                    <a:pt x="124" y="0"/>
                  </a:lnTo>
                  <a:lnTo>
                    <a:pt x="152" y="85"/>
                  </a:lnTo>
                  <a:lnTo>
                    <a:pt x="49" y="474"/>
                  </a:lnTo>
                  <a:lnTo>
                    <a:pt x="0" y="462"/>
                  </a:lnTo>
                  <a:close/>
                </a:path>
              </a:pathLst>
            </a:custGeom>
            <a:solidFill>
              <a:srgbClr val="F4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19" name="Freeform 114"/>
            <p:cNvSpPr>
              <a:spLocks/>
            </p:cNvSpPr>
            <p:nvPr/>
          </p:nvSpPr>
          <p:spPr bwMode="auto">
            <a:xfrm>
              <a:off x="1120" y="3392"/>
              <a:ext cx="28" cy="88"/>
            </a:xfrm>
            <a:custGeom>
              <a:avLst/>
              <a:gdLst>
                <a:gd name="T0" fmla="*/ 0 w 142"/>
                <a:gd name="T1" fmla="*/ 85 h 438"/>
                <a:gd name="T2" fmla="*/ 22 w 142"/>
                <a:gd name="T3" fmla="*/ 0 h 438"/>
                <a:gd name="T4" fmla="*/ 28 w 142"/>
                <a:gd name="T5" fmla="*/ 17 h 438"/>
                <a:gd name="T6" fmla="*/ 9 w 142"/>
                <a:gd name="T7" fmla="*/ 88 h 438"/>
                <a:gd name="T8" fmla="*/ 0 w 142"/>
                <a:gd name="T9" fmla="*/ 85 h 4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2" h="438">
                  <a:moveTo>
                    <a:pt x="0" y="425"/>
                  </a:moveTo>
                  <a:lnTo>
                    <a:pt x="114" y="0"/>
                  </a:lnTo>
                  <a:lnTo>
                    <a:pt x="142" y="86"/>
                  </a:lnTo>
                  <a:lnTo>
                    <a:pt x="48" y="438"/>
                  </a:lnTo>
                  <a:lnTo>
                    <a:pt x="0" y="425"/>
                  </a:lnTo>
                  <a:close/>
                </a:path>
              </a:pathLst>
            </a:custGeom>
            <a:solidFill>
              <a:srgbClr val="F5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20" name="Freeform 115"/>
            <p:cNvSpPr>
              <a:spLocks/>
            </p:cNvSpPr>
            <p:nvPr/>
          </p:nvSpPr>
          <p:spPr bwMode="auto">
            <a:xfrm>
              <a:off x="1125" y="3401"/>
              <a:ext cx="26" cy="80"/>
            </a:xfrm>
            <a:custGeom>
              <a:avLst/>
              <a:gdLst>
                <a:gd name="T0" fmla="*/ 0 w 132"/>
                <a:gd name="T1" fmla="*/ 77 h 402"/>
                <a:gd name="T2" fmla="*/ 20 w 132"/>
                <a:gd name="T3" fmla="*/ 0 h 402"/>
                <a:gd name="T4" fmla="*/ 26 w 132"/>
                <a:gd name="T5" fmla="*/ 17 h 402"/>
                <a:gd name="T6" fmla="*/ 9 w 132"/>
                <a:gd name="T7" fmla="*/ 80 h 402"/>
                <a:gd name="T8" fmla="*/ 0 w 132"/>
                <a:gd name="T9" fmla="*/ 77 h 4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402">
                  <a:moveTo>
                    <a:pt x="0" y="389"/>
                  </a:moveTo>
                  <a:lnTo>
                    <a:pt x="103" y="0"/>
                  </a:lnTo>
                  <a:lnTo>
                    <a:pt x="132" y="86"/>
                  </a:lnTo>
                  <a:lnTo>
                    <a:pt x="48" y="402"/>
                  </a:lnTo>
                  <a:lnTo>
                    <a:pt x="0" y="389"/>
                  </a:lnTo>
                  <a:close/>
                </a:path>
              </a:pathLst>
            </a:custGeom>
            <a:solidFill>
              <a:srgbClr val="F6C4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21" name="Freeform 116"/>
            <p:cNvSpPr>
              <a:spLocks/>
            </p:cNvSpPr>
            <p:nvPr/>
          </p:nvSpPr>
          <p:spPr bwMode="auto">
            <a:xfrm>
              <a:off x="1130" y="3410"/>
              <a:ext cx="24" cy="73"/>
            </a:xfrm>
            <a:custGeom>
              <a:avLst/>
              <a:gdLst>
                <a:gd name="T0" fmla="*/ 0 w 123"/>
                <a:gd name="T1" fmla="*/ 70 h 366"/>
                <a:gd name="T2" fmla="*/ 18 w 123"/>
                <a:gd name="T3" fmla="*/ 0 h 366"/>
                <a:gd name="T4" fmla="*/ 24 w 123"/>
                <a:gd name="T5" fmla="*/ 17 h 366"/>
                <a:gd name="T6" fmla="*/ 9 w 123"/>
                <a:gd name="T7" fmla="*/ 73 h 366"/>
                <a:gd name="T8" fmla="*/ 0 w 123"/>
                <a:gd name="T9" fmla="*/ 70 h 3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3" h="366">
                  <a:moveTo>
                    <a:pt x="0" y="352"/>
                  </a:moveTo>
                  <a:lnTo>
                    <a:pt x="94" y="0"/>
                  </a:lnTo>
                  <a:lnTo>
                    <a:pt x="123" y="86"/>
                  </a:lnTo>
                  <a:lnTo>
                    <a:pt x="48" y="366"/>
                  </a:lnTo>
                  <a:lnTo>
                    <a:pt x="0" y="352"/>
                  </a:lnTo>
                  <a:close/>
                </a:path>
              </a:pathLst>
            </a:custGeom>
            <a:solidFill>
              <a:srgbClr val="F7CA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22" name="Freeform 117"/>
            <p:cNvSpPr>
              <a:spLocks/>
            </p:cNvSpPr>
            <p:nvPr/>
          </p:nvSpPr>
          <p:spPr bwMode="auto">
            <a:xfrm>
              <a:off x="1134" y="3418"/>
              <a:ext cx="23" cy="66"/>
            </a:xfrm>
            <a:custGeom>
              <a:avLst/>
              <a:gdLst>
                <a:gd name="T0" fmla="*/ 0 w 114"/>
                <a:gd name="T1" fmla="*/ 63 h 329"/>
                <a:gd name="T2" fmla="*/ 17 w 114"/>
                <a:gd name="T3" fmla="*/ 0 h 329"/>
                <a:gd name="T4" fmla="*/ 23 w 114"/>
                <a:gd name="T5" fmla="*/ 17 h 329"/>
                <a:gd name="T6" fmla="*/ 10 w 114"/>
                <a:gd name="T7" fmla="*/ 66 h 329"/>
                <a:gd name="T8" fmla="*/ 0 w 114"/>
                <a:gd name="T9" fmla="*/ 63 h 3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4" h="329">
                  <a:moveTo>
                    <a:pt x="0" y="316"/>
                  </a:moveTo>
                  <a:lnTo>
                    <a:pt x="84" y="0"/>
                  </a:lnTo>
                  <a:lnTo>
                    <a:pt x="114" y="86"/>
                  </a:lnTo>
                  <a:lnTo>
                    <a:pt x="49" y="329"/>
                  </a:lnTo>
                  <a:lnTo>
                    <a:pt x="0" y="316"/>
                  </a:lnTo>
                  <a:close/>
                </a:path>
              </a:pathLst>
            </a:custGeom>
            <a:solidFill>
              <a:srgbClr val="F8C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23" name="Freeform 118"/>
            <p:cNvSpPr>
              <a:spLocks/>
            </p:cNvSpPr>
            <p:nvPr/>
          </p:nvSpPr>
          <p:spPr bwMode="auto">
            <a:xfrm>
              <a:off x="1139" y="3427"/>
              <a:ext cx="21" cy="58"/>
            </a:xfrm>
            <a:custGeom>
              <a:avLst/>
              <a:gdLst>
                <a:gd name="T0" fmla="*/ 0 w 104"/>
                <a:gd name="T1" fmla="*/ 55 h 293"/>
                <a:gd name="T2" fmla="*/ 15 w 104"/>
                <a:gd name="T3" fmla="*/ 0 h 293"/>
                <a:gd name="T4" fmla="*/ 21 w 104"/>
                <a:gd name="T5" fmla="*/ 17 h 293"/>
                <a:gd name="T6" fmla="*/ 10 w 104"/>
                <a:gd name="T7" fmla="*/ 58 h 293"/>
                <a:gd name="T8" fmla="*/ 0 w 104"/>
                <a:gd name="T9" fmla="*/ 55 h 2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" h="293">
                  <a:moveTo>
                    <a:pt x="0" y="280"/>
                  </a:moveTo>
                  <a:lnTo>
                    <a:pt x="75" y="0"/>
                  </a:lnTo>
                  <a:lnTo>
                    <a:pt x="104" y="85"/>
                  </a:lnTo>
                  <a:lnTo>
                    <a:pt x="49" y="293"/>
                  </a:lnTo>
                  <a:lnTo>
                    <a:pt x="0" y="280"/>
                  </a:lnTo>
                  <a:close/>
                </a:path>
              </a:pathLst>
            </a:custGeom>
            <a:solidFill>
              <a:srgbClr val="F9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24" name="Freeform 119"/>
            <p:cNvSpPr>
              <a:spLocks/>
            </p:cNvSpPr>
            <p:nvPr/>
          </p:nvSpPr>
          <p:spPr bwMode="auto">
            <a:xfrm>
              <a:off x="1144" y="3435"/>
              <a:ext cx="19" cy="52"/>
            </a:xfrm>
            <a:custGeom>
              <a:avLst/>
              <a:gdLst>
                <a:gd name="T0" fmla="*/ 0 w 94"/>
                <a:gd name="T1" fmla="*/ 49 h 256"/>
                <a:gd name="T2" fmla="*/ 13 w 94"/>
                <a:gd name="T3" fmla="*/ 0 h 256"/>
                <a:gd name="T4" fmla="*/ 19 w 94"/>
                <a:gd name="T5" fmla="*/ 17 h 256"/>
                <a:gd name="T6" fmla="*/ 10 w 94"/>
                <a:gd name="T7" fmla="*/ 52 h 256"/>
                <a:gd name="T8" fmla="*/ 0 w 94"/>
                <a:gd name="T9" fmla="*/ 49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4" h="256">
                  <a:moveTo>
                    <a:pt x="0" y="243"/>
                  </a:moveTo>
                  <a:lnTo>
                    <a:pt x="65" y="0"/>
                  </a:lnTo>
                  <a:lnTo>
                    <a:pt x="94" y="85"/>
                  </a:lnTo>
                  <a:lnTo>
                    <a:pt x="48" y="256"/>
                  </a:lnTo>
                  <a:lnTo>
                    <a:pt x="0" y="243"/>
                  </a:lnTo>
                  <a:close/>
                </a:path>
              </a:pathLst>
            </a:custGeom>
            <a:solidFill>
              <a:srgbClr val="FAD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25" name="Freeform 120"/>
            <p:cNvSpPr>
              <a:spLocks/>
            </p:cNvSpPr>
            <p:nvPr/>
          </p:nvSpPr>
          <p:spPr bwMode="auto">
            <a:xfrm>
              <a:off x="1149" y="3444"/>
              <a:ext cx="17" cy="44"/>
            </a:xfrm>
            <a:custGeom>
              <a:avLst/>
              <a:gdLst>
                <a:gd name="T0" fmla="*/ 0 w 84"/>
                <a:gd name="T1" fmla="*/ 42 h 220"/>
                <a:gd name="T2" fmla="*/ 11 w 84"/>
                <a:gd name="T3" fmla="*/ 0 h 220"/>
                <a:gd name="T4" fmla="*/ 17 w 84"/>
                <a:gd name="T5" fmla="*/ 17 h 220"/>
                <a:gd name="T6" fmla="*/ 10 w 84"/>
                <a:gd name="T7" fmla="*/ 44 h 220"/>
                <a:gd name="T8" fmla="*/ 0 w 84"/>
                <a:gd name="T9" fmla="*/ 42 h 2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20">
                  <a:moveTo>
                    <a:pt x="0" y="208"/>
                  </a:moveTo>
                  <a:lnTo>
                    <a:pt x="55" y="0"/>
                  </a:lnTo>
                  <a:lnTo>
                    <a:pt x="84" y="85"/>
                  </a:lnTo>
                  <a:lnTo>
                    <a:pt x="48" y="220"/>
                  </a:lnTo>
                  <a:lnTo>
                    <a:pt x="0" y="208"/>
                  </a:lnTo>
                  <a:close/>
                </a:path>
              </a:pathLst>
            </a:custGeom>
            <a:solidFill>
              <a:srgbClr val="FADF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26" name="Freeform 121"/>
            <p:cNvSpPr>
              <a:spLocks/>
            </p:cNvSpPr>
            <p:nvPr/>
          </p:nvSpPr>
          <p:spPr bwMode="auto">
            <a:xfrm>
              <a:off x="1154" y="3452"/>
              <a:ext cx="15" cy="37"/>
            </a:xfrm>
            <a:custGeom>
              <a:avLst/>
              <a:gdLst>
                <a:gd name="T0" fmla="*/ 0 w 75"/>
                <a:gd name="T1" fmla="*/ 34 h 184"/>
                <a:gd name="T2" fmla="*/ 9 w 75"/>
                <a:gd name="T3" fmla="*/ 0 h 184"/>
                <a:gd name="T4" fmla="*/ 15 w 75"/>
                <a:gd name="T5" fmla="*/ 17 h 184"/>
                <a:gd name="T6" fmla="*/ 10 w 75"/>
                <a:gd name="T7" fmla="*/ 37 h 184"/>
                <a:gd name="T8" fmla="*/ 0 w 75"/>
                <a:gd name="T9" fmla="*/ 34 h 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184">
                  <a:moveTo>
                    <a:pt x="0" y="171"/>
                  </a:moveTo>
                  <a:lnTo>
                    <a:pt x="46" y="0"/>
                  </a:lnTo>
                  <a:lnTo>
                    <a:pt x="75" y="86"/>
                  </a:lnTo>
                  <a:lnTo>
                    <a:pt x="48" y="184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FBE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27" name="Freeform 122"/>
            <p:cNvSpPr>
              <a:spLocks/>
            </p:cNvSpPr>
            <p:nvPr/>
          </p:nvSpPr>
          <p:spPr bwMode="auto">
            <a:xfrm>
              <a:off x="1159" y="3461"/>
              <a:ext cx="13" cy="30"/>
            </a:xfrm>
            <a:custGeom>
              <a:avLst/>
              <a:gdLst>
                <a:gd name="T0" fmla="*/ 0 w 65"/>
                <a:gd name="T1" fmla="*/ 27 h 149"/>
                <a:gd name="T2" fmla="*/ 7 w 65"/>
                <a:gd name="T3" fmla="*/ 0 h 149"/>
                <a:gd name="T4" fmla="*/ 13 w 65"/>
                <a:gd name="T5" fmla="*/ 18 h 149"/>
                <a:gd name="T6" fmla="*/ 10 w 65"/>
                <a:gd name="T7" fmla="*/ 30 h 149"/>
                <a:gd name="T8" fmla="*/ 0 w 65"/>
                <a:gd name="T9" fmla="*/ 27 h 1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" h="149">
                  <a:moveTo>
                    <a:pt x="0" y="135"/>
                  </a:moveTo>
                  <a:lnTo>
                    <a:pt x="36" y="0"/>
                  </a:lnTo>
                  <a:lnTo>
                    <a:pt x="65" y="87"/>
                  </a:lnTo>
                  <a:lnTo>
                    <a:pt x="49" y="149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CED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28" name="Freeform 123"/>
            <p:cNvSpPr>
              <a:spLocks/>
            </p:cNvSpPr>
            <p:nvPr/>
          </p:nvSpPr>
          <p:spPr bwMode="auto">
            <a:xfrm>
              <a:off x="1163" y="3470"/>
              <a:ext cx="12" cy="22"/>
            </a:xfrm>
            <a:custGeom>
              <a:avLst/>
              <a:gdLst>
                <a:gd name="T0" fmla="*/ 0 w 56"/>
                <a:gd name="T1" fmla="*/ 19 h 111"/>
                <a:gd name="T2" fmla="*/ 6 w 56"/>
                <a:gd name="T3" fmla="*/ 0 h 111"/>
                <a:gd name="T4" fmla="*/ 12 w 56"/>
                <a:gd name="T5" fmla="*/ 17 h 111"/>
                <a:gd name="T6" fmla="*/ 11 w 56"/>
                <a:gd name="T7" fmla="*/ 22 h 111"/>
                <a:gd name="T8" fmla="*/ 0 w 56"/>
                <a:gd name="T9" fmla="*/ 19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111">
                  <a:moveTo>
                    <a:pt x="0" y="98"/>
                  </a:moveTo>
                  <a:lnTo>
                    <a:pt x="27" y="0"/>
                  </a:lnTo>
                  <a:lnTo>
                    <a:pt x="56" y="85"/>
                  </a:lnTo>
                  <a:lnTo>
                    <a:pt x="49" y="111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FDF3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29" name="Freeform 124"/>
            <p:cNvSpPr>
              <a:spLocks/>
            </p:cNvSpPr>
            <p:nvPr/>
          </p:nvSpPr>
          <p:spPr bwMode="auto">
            <a:xfrm>
              <a:off x="1168" y="3478"/>
              <a:ext cx="9" cy="15"/>
            </a:xfrm>
            <a:custGeom>
              <a:avLst/>
              <a:gdLst>
                <a:gd name="T0" fmla="*/ 0 w 41"/>
                <a:gd name="T1" fmla="*/ 13 h 72"/>
                <a:gd name="T2" fmla="*/ 4 w 41"/>
                <a:gd name="T3" fmla="*/ 0 h 72"/>
                <a:gd name="T4" fmla="*/ 9 w 41"/>
                <a:gd name="T5" fmla="*/ 15 h 72"/>
                <a:gd name="T6" fmla="*/ 0 w 41"/>
                <a:gd name="T7" fmla="*/ 13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" h="72">
                  <a:moveTo>
                    <a:pt x="0" y="62"/>
                  </a:moveTo>
                  <a:lnTo>
                    <a:pt x="16" y="0"/>
                  </a:lnTo>
                  <a:lnTo>
                    <a:pt x="41" y="72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FEF8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30" name="Freeform 125"/>
            <p:cNvSpPr>
              <a:spLocks/>
            </p:cNvSpPr>
            <p:nvPr/>
          </p:nvSpPr>
          <p:spPr bwMode="auto">
            <a:xfrm>
              <a:off x="1173" y="3487"/>
              <a:ext cx="4" cy="6"/>
            </a:xfrm>
            <a:custGeom>
              <a:avLst/>
              <a:gdLst>
                <a:gd name="T0" fmla="*/ 0 w 17"/>
                <a:gd name="T1" fmla="*/ 5 h 30"/>
                <a:gd name="T2" fmla="*/ 2 w 17"/>
                <a:gd name="T3" fmla="*/ 0 h 30"/>
                <a:gd name="T4" fmla="*/ 4 w 17"/>
                <a:gd name="T5" fmla="*/ 6 h 30"/>
                <a:gd name="T6" fmla="*/ 0 w 17"/>
                <a:gd name="T7" fmla="*/ 5 h 3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30">
                  <a:moveTo>
                    <a:pt x="0" y="26"/>
                  </a:moveTo>
                  <a:lnTo>
                    <a:pt x="7" y="0"/>
                  </a:lnTo>
                  <a:lnTo>
                    <a:pt x="17" y="3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31" name="Freeform 126"/>
            <p:cNvSpPr>
              <a:spLocks/>
            </p:cNvSpPr>
            <p:nvPr/>
          </p:nvSpPr>
          <p:spPr bwMode="auto">
            <a:xfrm>
              <a:off x="1092" y="3310"/>
              <a:ext cx="130" cy="809"/>
            </a:xfrm>
            <a:custGeom>
              <a:avLst/>
              <a:gdLst>
                <a:gd name="T0" fmla="*/ 72 w 652"/>
                <a:gd name="T1" fmla="*/ 807 h 4047"/>
                <a:gd name="T2" fmla="*/ 81 w 652"/>
                <a:gd name="T3" fmla="*/ 796 h 4047"/>
                <a:gd name="T4" fmla="*/ 90 w 652"/>
                <a:gd name="T5" fmla="*/ 777 h 4047"/>
                <a:gd name="T6" fmla="*/ 98 w 652"/>
                <a:gd name="T7" fmla="*/ 750 h 4047"/>
                <a:gd name="T8" fmla="*/ 106 w 652"/>
                <a:gd name="T9" fmla="*/ 716 h 4047"/>
                <a:gd name="T10" fmla="*/ 113 w 652"/>
                <a:gd name="T11" fmla="*/ 676 h 4047"/>
                <a:gd name="T12" fmla="*/ 119 w 652"/>
                <a:gd name="T13" fmla="*/ 631 h 4047"/>
                <a:gd name="T14" fmla="*/ 124 w 652"/>
                <a:gd name="T15" fmla="*/ 580 h 4047"/>
                <a:gd name="T16" fmla="*/ 127 w 652"/>
                <a:gd name="T17" fmla="*/ 525 h 4047"/>
                <a:gd name="T18" fmla="*/ 129 w 652"/>
                <a:gd name="T19" fmla="*/ 466 h 4047"/>
                <a:gd name="T20" fmla="*/ 130 w 652"/>
                <a:gd name="T21" fmla="*/ 405 h 4047"/>
                <a:gd name="T22" fmla="*/ 129 w 652"/>
                <a:gd name="T23" fmla="*/ 343 h 4047"/>
                <a:gd name="T24" fmla="*/ 127 w 652"/>
                <a:gd name="T25" fmla="*/ 284 h 4047"/>
                <a:gd name="T26" fmla="*/ 124 w 652"/>
                <a:gd name="T27" fmla="*/ 229 h 4047"/>
                <a:gd name="T28" fmla="*/ 119 w 652"/>
                <a:gd name="T29" fmla="*/ 179 h 4047"/>
                <a:gd name="T30" fmla="*/ 113 w 652"/>
                <a:gd name="T31" fmla="*/ 133 h 4047"/>
                <a:gd name="T32" fmla="*/ 106 w 652"/>
                <a:gd name="T33" fmla="*/ 93 h 4047"/>
                <a:gd name="T34" fmla="*/ 98 w 652"/>
                <a:gd name="T35" fmla="*/ 59 h 4047"/>
                <a:gd name="T36" fmla="*/ 90 w 652"/>
                <a:gd name="T37" fmla="*/ 32 h 4047"/>
                <a:gd name="T38" fmla="*/ 81 w 652"/>
                <a:gd name="T39" fmla="*/ 13 h 4047"/>
                <a:gd name="T40" fmla="*/ 72 w 652"/>
                <a:gd name="T41" fmla="*/ 2 h 4047"/>
                <a:gd name="T42" fmla="*/ 62 w 652"/>
                <a:gd name="T43" fmla="*/ 0 h 4047"/>
                <a:gd name="T44" fmla="*/ 52 w 652"/>
                <a:gd name="T45" fmla="*/ 8 h 4047"/>
                <a:gd name="T46" fmla="*/ 43 w 652"/>
                <a:gd name="T47" fmla="*/ 25 h 4047"/>
                <a:gd name="T48" fmla="*/ 34 w 652"/>
                <a:gd name="T49" fmla="*/ 49 h 4047"/>
                <a:gd name="T50" fmla="*/ 26 w 652"/>
                <a:gd name="T51" fmla="*/ 81 h 4047"/>
                <a:gd name="T52" fmla="*/ 19 w 652"/>
                <a:gd name="T53" fmla="*/ 119 h 4047"/>
                <a:gd name="T54" fmla="*/ 13 w 652"/>
                <a:gd name="T55" fmla="*/ 163 h 4047"/>
                <a:gd name="T56" fmla="*/ 8 w 652"/>
                <a:gd name="T57" fmla="*/ 212 h 4047"/>
                <a:gd name="T58" fmla="*/ 4 w 652"/>
                <a:gd name="T59" fmla="*/ 266 h 4047"/>
                <a:gd name="T60" fmla="*/ 1 w 652"/>
                <a:gd name="T61" fmla="*/ 323 h 4047"/>
                <a:gd name="T62" fmla="*/ 0 w 652"/>
                <a:gd name="T63" fmla="*/ 384 h 4047"/>
                <a:gd name="T64" fmla="*/ 0 w 652"/>
                <a:gd name="T65" fmla="*/ 446 h 4047"/>
                <a:gd name="T66" fmla="*/ 2 w 652"/>
                <a:gd name="T67" fmla="*/ 506 h 4047"/>
                <a:gd name="T68" fmla="*/ 5 w 652"/>
                <a:gd name="T69" fmla="*/ 562 h 4047"/>
                <a:gd name="T70" fmla="*/ 9 w 652"/>
                <a:gd name="T71" fmla="*/ 614 h 4047"/>
                <a:gd name="T72" fmla="*/ 15 w 652"/>
                <a:gd name="T73" fmla="*/ 662 h 4047"/>
                <a:gd name="T74" fmla="*/ 21 w 652"/>
                <a:gd name="T75" fmla="*/ 704 h 4047"/>
                <a:gd name="T76" fmla="*/ 29 w 652"/>
                <a:gd name="T77" fmla="*/ 740 h 4047"/>
                <a:gd name="T78" fmla="*/ 37 w 652"/>
                <a:gd name="T79" fmla="*/ 769 h 4047"/>
                <a:gd name="T80" fmla="*/ 46 w 652"/>
                <a:gd name="T81" fmla="*/ 791 h 4047"/>
                <a:gd name="T82" fmla="*/ 55 w 652"/>
                <a:gd name="T83" fmla="*/ 804 h 4047"/>
                <a:gd name="T84" fmla="*/ 65 w 652"/>
                <a:gd name="T85" fmla="*/ 809 h 404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52" h="4047">
                  <a:moveTo>
                    <a:pt x="326" y="4047"/>
                  </a:moveTo>
                  <a:lnTo>
                    <a:pt x="342" y="4045"/>
                  </a:lnTo>
                  <a:lnTo>
                    <a:pt x="360" y="4037"/>
                  </a:lnTo>
                  <a:lnTo>
                    <a:pt x="376" y="4024"/>
                  </a:lnTo>
                  <a:lnTo>
                    <a:pt x="392" y="4007"/>
                  </a:lnTo>
                  <a:lnTo>
                    <a:pt x="407" y="3984"/>
                  </a:lnTo>
                  <a:lnTo>
                    <a:pt x="423" y="3956"/>
                  </a:lnTo>
                  <a:lnTo>
                    <a:pt x="438" y="3925"/>
                  </a:lnTo>
                  <a:lnTo>
                    <a:pt x="453" y="3888"/>
                  </a:lnTo>
                  <a:lnTo>
                    <a:pt x="467" y="3848"/>
                  </a:lnTo>
                  <a:lnTo>
                    <a:pt x="482" y="3803"/>
                  </a:lnTo>
                  <a:lnTo>
                    <a:pt x="494" y="3754"/>
                  </a:lnTo>
                  <a:lnTo>
                    <a:pt x="508" y="3702"/>
                  </a:lnTo>
                  <a:lnTo>
                    <a:pt x="521" y="3645"/>
                  </a:lnTo>
                  <a:lnTo>
                    <a:pt x="533" y="3584"/>
                  </a:lnTo>
                  <a:lnTo>
                    <a:pt x="545" y="3521"/>
                  </a:lnTo>
                  <a:lnTo>
                    <a:pt x="556" y="3454"/>
                  </a:lnTo>
                  <a:lnTo>
                    <a:pt x="567" y="3384"/>
                  </a:lnTo>
                  <a:lnTo>
                    <a:pt x="577" y="3310"/>
                  </a:lnTo>
                  <a:lnTo>
                    <a:pt x="586" y="3233"/>
                  </a:lnTo>
                  <a:lnTo>
                    <a:pt x="596" y="3155"/>
                  </a:lnTo>
                  <a:lnTo>
                    <a:pt x="605" y="3072"/>
                  </a:lnTo>
                  <a:lnTo>
                    <a:pt x="613" y="2988"/>
                  </a:lnTo>
                  <a:lnTo>
                    <a:pt x="620" y="2900"/>
                  </a:lnTo>
                  <a:lnTo>
                    <a:pt x="627" y="2810"/>
                  </a:lnTo>
                  <a:lnTo>
                    <a:pt x="633" y="2718"/>
                  </a:lnTo>
                  <a:lnTo>
                    <a:pt x="637" y="2625"/>
                  </a:lnTo>
                  <a:lnTo>
                    <a:pt x="642" y="2529"/>
                  </a:lnTo>
                  <a:lnTo>
                    <a:pt x="645" y="2431"/>
                  </a:lnTo>
                  <a:lnTo>
                    <a:pt x="649" y="2331"/>
                  </a:lnTo>
                  <a:lnTo>
                    <a:pt x="650" y="2230"/>
                  </a:lnTo>
                  <a:lnTo>
                    <a:pt x="651" y="2127"/>
                  </a:lnTo>
                  <a:lnTo>
                    <a:pt x="652" y="2024"/>
                  </a:lnTo>
                  <a:lnTo>
                    <a:pt x="651" y="1920"/>
                  </a:lnTo>
                  <a:lnTo>
                    <a:pt x="650" y="1817"/>
                  </a:lnTo>
                  <a:lnTo>
                    <a:pt x="649" y="1716"/>
                  </a:lnTo>
                  <a:lnTo>
                    <a:pt x="645" y="1617"/>
                  </a:lnTo>
                  <a:lnTo>
                    <a:pt x="642" y="1519"/>
                  </a:lnTo>
                  <a:lnTo>
                    <a:pt x="637" y="1423"/>
                  </a:lnTo>
                  <a:lnTo>
                    <a:pt x="633" y="1329"/>
                  </a:lnTo>
                  <a:lnTo>
                    <a:pt x="627" y="1237"/>
                  </a:lnTo>
                  <a:lnTo>
                    <a:pt x="620" y="1148"/>
                  </a:lnTo>
                  <a:lnTo>
                    <a:pt x="613" y="1061"/>
                  </a:lnTo>
                  <a:lnTo>
                    <a:pt x="605" y="975"/>
                  </a:lnTo>
                  <a:lnTo>
                    <a:pt x="596" y="894"/>
                  </a:lnTo>
                  <a:lnTo>
                    <a:pt x="586" y="814"/>
                  </a:lnTo>
                  <a:lnTo>
                    <a:pt x="577" y="738"/>
                  </a:lnTo>
                  <a:lnTo>
                    <a:pt x="567" y="664"/>
                  </a:lnTo>
                  <a:lnTo>
                    <a:pt x="556" y="594"/>
                  </a:lnTo>
                  <a:lnTo>
                    <a:pt x="545" y="526"/>
                  </a:lnTo>
                  <a:lnTo>
                    <a:pt x="533" y="463"/>
                  </a:lnTo>
                  <a:lnTo>
                    <a:pt x="521" y="403"/>
                  </a:lnTo>
                  <a:lnTo>
                    <a:pt x="508" y="346"/>
                  </a:lnTo>
                  <a:lnTo>
                    <a:pt x="494" y="293"/>
                  </a:lnTo>
                  <a:lnTo>
                    <a:pt x="482" y="245"/>
                  </a:lnTo>
                  <a:lnTo>
                    <a:pt x="467" y="200"/>
                  </a:lnTo>
                  <a:lnTo>
                    <a:pt x="453" y="159"/>
                  </a:lnTo>
                  <a:lnTo>
                    <a:pt x="438" y="123"/>
                  </a:lnTo>
                  <a:lnTo>
                    <a:pt x="423" y="91"/>
                  </a:lnTo>
                  <a:lnTo>
                    <a:pt x="407" y="63"/>
                  </a:lnTo>
                  <a:lnTo>
                    <a:pt x="392" y="41"/>
                  </a:lnTo>
                  <a:lnTo>
                    <a:pt x="376" y="23"/>
                  </a:lnTo>
                  <a:lnTo>
                    <a:pt x="360" y="10"/>
                  </a:lnTo>
                  <a:lnTo>
                    <a:pt x="342" y="2"/>
                  </a:lnTo>
                  <a:lnTo>
                    <a:pt x="326" y="0"/>
                  </a:lnTo>
                  <a:lnTo>
                    <a:pt x="309" y="2"/>
                  </a:lnTo>
                  <a:lnTo>
                    <a:pt x="293" y="10"/>
                  </a:lnTo>
                  <a:lnTo>
                    <a:pt x="277" y="23"/>
                  </a:lnTo>
                  <a:lnTo>
                    <a:pt x="260" y="41"/>
                  </a:lnTo>
                  <a:lnTo>
                    <a:pt x="244" y="63"/>
                  </a:lnTo>
                  <a:lnTo>
                    <a:pt x="229" y="91"/>
                  </a:lnTo>
                  <a:lnTo>
                    <a:pt x="214" y="123"/>
                  </a:lnTo>
                  <a:lnTo>
                    <a:pt x="199" y="159"/>
                  </a:lnTo>
                  <a:lnTo>
                    <a:pt x="184" y="200"/>
                  </a:lnTo>
                  <a:lnTo>
                    <a:pt x="171" y="245"/>
                  </a:lnTo>
                  <a:lnTo>
                    <a:pt x="157" y="293"/>
                  </a:lnTo>
                  <a:lnTo>
                    <a:pt x="144" y="346"/>
                  </a:lnTo>
                  <a:lnTo>
                    <a:pt x="131" y="403"/>
                  </a:lnTo>
                  <a:lnTo>
                    <a:pt x="119" y="463"/>
                  </a:lnTo>
                  <a:lnTo>
                    <a:pt x="107" y="526"/>
                  </a:lnTo>
                  <a:lnTo>
                    <a:pt x="96" y="594"/>
                  </a:lnTo>
                  <a:lnTo>
                    <a:pt x="84" y="664"/>
                  </a:lnTo>
                  <a:lnTo>
                    <a:pt x="75" y="738"/>
                  </a:lnTo>
                  <a:lnTo>
                    <a:pt x="65" y="814"/>
                  </a:lnTo>
                  <a:lnTo>
                    <a:pt x="55" y="894"/>
                  </a:lnTo>
                  <a:lnTo>
                    <a:pt x="47" y="975"/>
                  </a:lnTo>
                  <a:lnTo>
                    <a:pt x="39" y="1061"/>
                  </a:lnTo>
                  <a:lnTo>
                    <a:pt x="32" y="1148"/>
                  </a:lnTo>
                  <a:lnTo>
                    <a:pt x="25" y="1237"/>
                  </a:lnTo>
                  <a:lnTo>
                    <a:pt x="20" y="1329"/>
                  </a:lnTo>
                  <a:lnTo>
                    <a:pt x="14" y="1423"/>
                  </a:lnTo>
                  <a:lnTo>
                    <a:pt x="10" y="1519"/>
                  </a:lnTo>
                  <a:lnTo>
                    <a:pt x="6" y="1617"/>
                  </a:lnTo>
                  <a:lnTo>
                    <a:pt x="4" y="1716"/>
                  </a:lnTo>
                  <a:lnTo>
                    <a:pt x="1" y="1817"/>
                  </a:lnTo>
                  <a:lnTo>
                    <a:pt x="0" y="1920"/>
                  </a:lnTo>
                  <a:lnTo>
                    <a:pt x="0" y="2024"/>
                  </a:lnTo>
                  <a:lnTo>
                    <a:pt x="0" y="2127"/>
                  </a:lnTo>
                  <a:lnTo>
                    <a:pt x="1" y="2230"/>
                  </a:lnTo>
                  <a:lnTo>
                    <a:pt x="4" y="2331"/>
                  </a:lnTo>
                  <a:lnTo>
                    <a:pt x="6" y="2431"/>
                  </a:lnTo>
                  <a:lnTo>
                    <a:pt x="10" y="2529"/>
                  </a:lnTo>
                  <a:lnTo>
                    <a:pt x="14" y="2625"/>
                  </a:lnTo>
                  <a:lnTo>
                    <a:pt x="20" y="2718"/>
                  </a:lnTo>
                  <a:lnTo>
                    <a:pt x="25" y="2810"/>
                  </a:lnTo>
                  <a:lnTo>
                    <a:pt x="32" y="2900"/>
                  </a:lnTo>
                  <a:lnTo>
                    <a:pt x="39" y="2988"/>
                  </a:lnTo>
                  <a:lnTo>
                    <a:pt x="47" y="3072"/>
                  </a:lnTo>
                  <a:lnTo>
                    <a:pt x="55" y="3155"/>
                  </a:lnTo>
                  <a:lnTo>
                    <a:pt x="65" y="3233"/>
                  </a:lnTo>
                  <a:lnTo>
                    <a:pt x="75" y="3310"/>
                  </a:lnTo>
                  <a:lnTo>
                    <a:pt x="84" y="3384"/>
                  </a:lnTo>
                  <a:lnTo>
                    <a:pt x="96" y="3454"/>
                  </a:lnTo>
                  <a:lnTo>
                    <a:pt x="107" y="3521"/>
                  </a:lnTo>
                  <a:lnTo>
                    <a:pt x="119" y="3584"/>
                  </a:lnTo>
                  <a:lnTo>
                    <a:pt x="131" y="3645"/>
                  </a:lnTo>
                  <a:lnTo>
                    <a:pt x="144" y="3702"/>
                  </a:lnTo>
                  <a:lnTo>
                    <a:pt x="157" y="3754"/>
                  </a:lnTo>
                  <a:lnTo>
                    <a:pt x="171" y="3803"/>
                  </a:lnTo>
                  <a:lnTo>
                    <a:pt x="184" y="3848"/>
                  </a:lnTo>
                  <a:lnTo>
                    <a:pt x="199" y="3888"/>
                  </a:lnTo>
                  <a:lnTo>
                    <a:pt x="214" y="3925"/>
                  </a:lnTo>
                  <a:lnTo>
                    <a:pt x="229" y="3956"/>
                  </a:lnTo>
                  <a:lnTo>
                    <a:pt x="244" y="3984"/>
                  </a:lnTo>
                  <a:lnTo>
                    <a:pt x="260" y="4007"/>
                  </a:lnTo>
                  <a:lnTo>
                    <a:pt x="277" y="4024"/>
                  </a:lnTo>
                  <a:lnTo>
                    <a:pt x="293" y="4037"/>
                  </a:lnTo>
                  <a:lnTo>
                    <a:pt x="309" y="4045"/>
                  </a:lnTo>
                  <a:lnTo>
                    <a:pt x="326" y="4047"/>
                  </a:lnTo>
                </a:path>
              </a:pathLst>
            </a:custGeom>
            <a:noFill/>
            <a:ln w="952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32" name="Line 127"/>
            <p:cNvSpPr>
              <a:spLocks noChangeShapeType="1"/>
            </p:cNvSpPr>
            <p:nvPr/>
          </p:nvSpPr>
          <p:spPr bwMode="auto">
            <a:xfrm>
              <a:off x="1092" y="3690"/>
              <a:ext cx="1" cy="65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33" name="Freeform 128"/>
            <p:cNvSpPr>
              <a:spLocks/>
            </p:cNvSpPr>
            <p:nvPr/>
          </p:nvSpPr>
          <p:spPr bwMode="auto">
            <a:xfrm>
              <a:off x="1069" y="3690"/>
              <a:ext cx="46" cy="53"/>
            </a:xfrm>
            <a:custGeom>
              <a:avLst/>
              <a:gdLst>
                <a:gd name="T0" fmla="*/ 46 w 228"/>
                <a:gd name="T1" fmla="*/ 53 h 267"/>
                <a:gd name="T2" fmla="*/ 45 w 228"/>
                <a:gd name="T3" fmla="*/ 52 h 267"/>
                <a:gd name="T4" fmla="*/ 44 w 228"/>
                <a:gd name="T5" fmla="*/ 52 h 267"/>
                <a:gd name="T6" fmla="*/ 42 w 228"/>
                <a:gd name="T7" fmla="*/ 51 h 267"/>
                <a:gd name="T8" fmla="*/ 41 w 228"/>
                <a:gd name="T9" fmla="*/ 51 h 267"/>
                <a:gd name="T10" fmla="*/ 40 w 228"/>
                <a:gd name="T11" fmla="*/ 50 h 267"/>
                <a:gd name="T12" fmla="*/ 38 w 228"/>
                <a:gd name="T13" fmla="*/ 50 h 267"/>
                <a:gd name="T14" fmla="*/ 37 w 228"/>
                <a:gd name="T15" fmla="*/ 49 h 267"/>
                <a:gd name="T16" fmla="*/ 35 w 228"/>
                <a:gd name="T17" fmla="*/ 49 h 267"/>
                <a:gd name="T18" fmla="*/ 34 w 228"/>
                <a:gd name="T19" fmla="*/ 48 h 267"/>
                <a:gd name="T20" fmla="*/ 32 w 228"/>
                <a:gd name="T21" fmla="*/ 48 h 267"/>
                <a:gd name="T22" fmla="*/ 31 w 228"/>
                <a:gd name="T23" fmla="*/ 48 h 267"/>
                <a:gd name="T24" fmla="*/ 29 w 228"/>
                <a:gd name="T25" fmla="*/ 48 h 267"/>
                <a:gd name="T26" fmla="*/ 28 w 228"/>
                <a:gd name="T27" fmla="*/ 47 h 267"/>
                <a:gd name="T28" fmla="*/ 26 w 228"/>
                <a:gd name="T29" fmla="*/ 47 h 267"/>
                <a:gd name="T30" fmla="*/ 25 w 228"/>
                <a:gd name="T31" fmla="*/ 47 h 267"/>
                <a:gd name="T32" fmla="*/ 24 w 228"/>
                <a:gd name="T33" fmla="*/ 47 h 267"/>
                <a:gd name="T34" fmla="*/ 22 w 228"/>
                <a:gd name="T35" fmla="*/ 47 h 267"/>
                <a:gd name="T36" fmla="*/ 21 w 228"/>
                <a:gd name="T37" fmla="*/ 47 h 267"/>
                <a:gd name="T38" fmla="*/ 19 w 228"/>
                <a:gd name="T39" fmla="*/ 47 h 267"/>
                <a:gd name="T40" fmla="*/ 18 w 228"/>
                <a:gd name="T41" fmla="*/ 47 h 267"/>
                <a:gd name="T42" fmla="*/ 17 w 228"/>
                <a:gd name="T43" fmla="*/ 48 h 267"/>
                <a:gd name="T44" fmla="*/ 15 w 228"/>
                <a:gd name="T45" fmla="*/ 48 h 267"/>
                <a:gd name="T46" fmla="*/ 14 w 228"/>
                <a:gd name="T47" fmla="*/ 48 h 267"/>
                <a:gd name="T48" fmla="*/ 12 w 228"/>
                <a:gd name="T49" fmla="*/ 48 h 267"/>
                <a:gd name="T50" fmla="*/ 11 w 228"/>
                <a:gd name="T51" fmla="*/ 49 h 267"/>
                <a:gd name="T52" fmla="*/ 9 w 228"/>
                <a:gd name="T53" fmla="*/ 49 h 267"/>
                <a:gd name="T54" fmla="*/ 8 w 228"/>
                <a:gd name="T55" fmla="*/ 50 h 267"/>
                <a:gd name="T56" fmla="*/ 6 w 228"/>
                <a:gd name="T57" fmla="*/ 50 h 267"/>
                <a:gd name="T58" fmla="*/ 5 w 228"/>
                <a:gd name="T59" fmla="*/ 51 h 267"/>
                <a:gd name="T60" fmla="*/ 3 w 228"/>
                <a:gd name="T61" fmla="*/ 51 h 267"/>
                <a:gd name="T62" fmla="*/ 2 w 228"/>
                <a:gd name="T63" fmla="*/ 52 h 267"/>
                <a:gd name="T64" fmla="*/ 1 w 228"/>
                <a:gd name="T65" fmla="*/ 52 h 267"/>
                <a:gd name="T66" fmla="*/ 23 w 228"/>
                <a:gd name="T67" fmla="*/ 0 h 26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8" h="267">
                  <a:moveTo>
                    <a:pt x="114" y="0"/>
                  </a:moveTo>
                  <a:lnTo>
                    <a:pt x="228" y="267"/>
                  </a:lnTo>
                  <a:lnTo>
                    <a:pt x="224" y="264"/>
                  </a:lnTo>
                  <a:lnTo>
                    <a:pt x="220" y="263"/>
                  </a:lnTo>
                  <a:lnTo>
                    <a:pt x="217" y="261"/>
                  </a:lnTo>
                  <a:lnTo>
                    <a:pt x="213" y="260"/>
                  </a:lnTo>
                  <a:lnTo>
                    <a:pt x="210" y="258"/>
                  </a:lnTo>
                  <a:lnTo>
                    <a:pt x="206" y="256"/>
                  </a:lnTo>
                  <a:lnTo>
                    <a:pt x="203" y="255"/>
                  </a:lnTo>
                  <a:lnTo>
                    <a:pt x="199" y="254"/>
                  </a:lnTo>
                  <a:lnTo>
                    <a:pt x="196" y="253"/>
                  </a:lnTo>
                  <a:lnTo>
                    <a:pt x="192" y="252"/>
                  </a:lnTo>
                  <a:lnTo>
                    <a:pt x="189" y="250"/>
                  </a:lnTo>
                  <a:lnTo>
                    <a:pt x="186" y="249"/>
                  </a:lnTo>
                  <a:lnTo>
                    <a:pt x="181" y="248"/>
                  </a:lnTo>
                  <a:lnTo>
                    <a:pt x="177" y="247"/>
                  </a:lnTo>
                  <a:lnTo>
                    <a:pt x="174" y="246"/>
                  </a:lnTo>
                  <a:lnTo>
                    <a:pt x="171" y="245"/>
                  </a:lnTo>
                  <a:lnTo>
                    <a:pt x="167" y="243"/>
                  </a:lnTo>
                  <a:lnTo>
                    <a:pt x="164" y="243"/>
                  </a:lnTo>
                  <a:lnTo>
                    <a:pt x="160" y="242"/>
                  </a:lnTo>
                  <a:lnTo>
                    <a:pt x="157" y="241"/>
                  </a:lnTo>
                  <a:lnTo>
                    <a:pt x="153" y="241"/>
                  </a:lnTo>
                  <a:lnTo>
                    <a:pt x="150" y="240"/>
                  </a:lnTo>
                  <a:lnTo>
                    <a:pt x="146" y="240"/>
                  </a:lnTo>
                  <a:lnTo>
                    <a:pt x="142" y="240"/>
                  </a:lnTo>
                  <a:lnTo>
                    <a:pt x="138" y="239"/>
                  </a:lnTo>
                  <a:lnTo>
                    <a:pt x="135" y="239"/>
                  </a:lnTo>
                  <a:lnTo>
                    <a:pt x="131" y="239"/>
                  </a:lnTo>
                  <a:lnTo>
                    <a:pt x="128" y="238"/>
                  </a:lnTo>
                  <a:lnTo>
                    <a:pt x="124" y="238"/>
                  </a:lnTo>
                  <a:lnTo>
                    <a:pt x="121" y="238"/>
                  </a:lnTo>
                  <a:lnTo>
                    <a:pt x="118" y="238"/>
                  </a:lnTo>
                  <a:lnTo>
                    <a:pt x="114" y="238"/>
                  </a:lnTo>
                  <a:lnTo>
                    <a:pt x="111" y="238"/>
                  </a:lnTo>
                  <a:lnTo>
                    <a:pt x="107" y="238"/>
                  </a:lnTo>
                  <a:lnTo>
                    <a:pt x="103" y="238"/>
                  </a:lnTo>
                  <a:lnTo>
                    <a:pt x="99" y="238"/>
                  </a:lnTo>
                  <a:lnTo>
                    <a:pt x="96" y="239"/>
                  </a:lnTo>
                  <a:lnTo>
                    <a:pt x="92" y="239"/>
                  </a:lnTo>
                  <a:lnTo>
                    <a:pt x="89" y="239"/>
                  </a:lnTo>
                  <a:lnTo>
                    <a:pt x="85" y="240"/>
                  </a:lnTo>
                  <a:lnTo>
                    <a:pt x="82" y="240"/>
                  </a:lnTo>
                  <a:lnTo>
                    <a:pt x="78" y="240"/>
                  </a:lnTo>
                  <a:lnTo>
                    <a:pt x="75" y="241"/>
                  </a:lnTo>
                  <a:lnTo>
                    <a:pt x="71" y="241"/>
                  </a:lnTo>
                  <a:lnTo>
                    <a:pt x="68" y="242"/>
                  </a:lnTo>
                  <a:lnTo>
                    <a:pt x="63" y="243"/>
                  </a:lnTo>
                  <a:lnTo>
                    <a:pt x="60" y="243"/>
                  </a:lnTo>
                  <a:lnTo>
                    <a:pt x="57" y="245"/>
                  </a:lnTo>
                  <a:lnTo>
                    <a:pt x="53" y="246"/>
                  </a:lnTo>
                  <a:lnTo>
                    <a:pt x="50" y="247"/>
                  </a:lnTo>
                  <a:lnTo>
                    <a:pt x="46" y="248"/>
                  </a:lnTo>
                  <a:lnTo>
                    <a:pt x="43" y="249"/>
                  </a:lnTo>
                  <a:lnTo>
                    <a:pt x="39" y="250"/>
                  </a:lnTo>
                  <a:lnTo>
                    <a:pt x="36" y="252"/>
                  </a:lnTo>
                  <a:lnTo>
                    <a:pt x="32" y="253"/>
                  </a:lnTo>
                  <a:lnTo>
                    <a:pt x="29" y="254"/>
                  </a:lnTo>
                  <a:lnTo>
                    <a:pt x="25" y="255"/>
                  </a:lnTo>
                  <a:lnTo>
                    <a:pt x="21" y="256"/>
                  </a:lnTo>
                  <a:lnTo>
                    <a:pt x="17" y="258"/>
                  </a:lnTo>
                  <a:lnTo>
                    <a:pt x="14" y="260"/>
                  </a:lnTo>
                  <a:lnTo>
                    <a:pt x="10" y="261"/>
                  </a:lnTo>
                  <a:lnTo>
                    <a:pt x="7" y="263"/>
                  </a:lnTo>
                  <a:lnTo>
                    <a:pt x="4" y="264"/>
                  </a:lnTo>
                  <a:lnTo>
                    <a:pt x="0" y="26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34" name="Rectangle 129"/>
            <p:cNvSpPr>
              <a:spLocks noChangeArrowheads="1"/>
            </p:cNvSpPr>
            <p:nvPr/>
          </p:nvSpPr>
          <p:spPr bwMode="auto">
            <a:xfrm>
              <a:off x="1179" y="3671"/>
              <a:ext cx="477" cy="16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42235" name="Freeform 130"/>
            <p:cNvSpPr>
              <a:spLocks/>
            </p:cNvSpPr>
            <p:nvPr/>
          </p:nvSpPr>
          <p:spPr bwMode="auto">
            <a:xfrm>
              <a:off x="1652" y="3633"/>
              <a:ext cx="92" cy="92"/>
            </a:xfrm>
            <a:custGeom>
              <a:avLst/>
              <a:gdLst>
                <a:gd name="T0" fmla="*/ 92 w 462"/>
                <a:gd name="T1" fmla="*/ 46 h 461"/>
                <a:gd name="T2" fmla="*/ 0 w 462"/>
                <a:gd name="T3" fmla="*/ 0 h 461"/>
                <a:gd name="T4" fmla="*/ 0 w 462"/>
                <a:gd name="T5" fmla="*/ 92 h 461"/>
                <a:gd name="T6" fmla="*/ 92 w 462"/>
                <a:gd name="T7" fmla="*/ 46 h 461"/>
                <a:gd name="T8" fmla="*/ 92 w 462"/>
                <a:gd name="T9" fmla="*/ 46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2" h="461">
                  <a:moveTo>
                    <a:pt x="462" y="230"/>
                  </a:moveTo>
                  <a:lnTo>
                    <a:pt x="0" y="0"/>
                  </a:lnTo>
                  <a:lnTo>
                    <a:pt x="0" y="461"/>
                  </a:lnTo>
                  <a:lnTo>
                    <a:pt x="462" y="23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236" name="Rectangle 131"/>
            <p:cNvSpPr>
              <a:spLocks noChangeArrowheads="1"/>
            </p:cNvSpPr>
            <p:nvPr/>
          </p:nvSpPr>
          <p:spPr bwMode="auto">
            <a:xfrm>
              <a:off x="1565" y="3466"/>
              <a:ext cx="9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1F1A17"/>
                  </a:solidFill>
                  <a:latin typeface="Times New Roman" pitchFamily="18" charset="0"/>
                </a:rPr>
                <a:t>B</a:t>
              </a: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2237" name="Rectangle 132"/>
            <p:cNvSpPr>
              <a:spLocks noChangeArrowheads="1"/>
            </p:cNvSpPr>
            <p:nvPr/>
          </p:nvSpPr>
          <p:spPr bwMode="auto">
            <a:xfrm>
              <a:off x="1655" y="3554"/>
              <a:ext cx="36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00">
                  <a:solidFill>
                    <a:srgbClr val="1F1A17"/>
                  </a:solidFill>
                  <a:latin typeface="Times New Roman" pitchFamily="18" charset="0"/>
                </a:rPr>
                <a:t>0</a:t>
              </a: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2238" name="Rectangle 133"/>
            <p:cNvSpPr>
              <a:spLocks noChangeArrowheads="1"/>
            </p:cNvSpPr>
            <p:nvPr/>
          </p:nvSpPr>
          <p:spPr bwMode="auto">
            <a:xfrm>
              <a:off x="819" y="3580"/>
              <a:ext cx="12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1F1A17"/>
                  </a:solidFill>
                  <a:latin typeface="Times New Roman" pitchFamily="18" charset="0"/>
                </a:rPr>
                <a:t>M</a:t>
              </a: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41991" name="Group 134"/>
          <p:cNvGrpSpPr>
            <a:grpSpLocks/>
          </p:cNvGrpSpPr>
          <p:nvPr/>
        </p:nvGrpSpPr>
        <p:grpSpPr bwMode="auto">
          <a:xfrm>
            <a:off x="4114800" y="4038602"/>
            <a:ext cx="1733550" cy="809626"/>
            <a:chOff x="1821" y="2254"/>
            <a:chExt cx="1092" cy="510"/>
          </a:xfrm>
        </p:grpSpPr>
        <p:sp>
          <p:nvSpPr>
            <p:cNvPr id="42108" name="Rectangle 135"/>
            <p:cNvSpPr>
              <a:spLocks noChangeArrowheads="1"/>
            </p:cNvSpPr>
            <p:nvPr/>
          </p:nvSpPr>
          <p:spPr bwMode="auto">
            <a:xfrm>
              <a:off x="1821" y="2254"/>
              <a:ext cx="48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 dirty="0" err="1">
                  <a:solidFill>
                    <a:srgbClr val="002060"/>
                  </a:solidFill>
                  <a:latin typeface="Times New Roman" pitchFamily="18" charset="0"/>
                </a:rPr>
                <a:t>Nb</a:t>
              </a:r>
              <a:r>
                <a:rPr lang="en-US" altLang="en-US" sz="1700" dirty="0">
                  <a:solidFill>
                    <a:srgbClr val="002060"/>
                  </a:solidFill>
                  <a:latin typeface="Times New Roman" pitchFamily="18" charset="0"/>
                </a:rPr>
                <a:t> wire,</a:t>
              </a:r>
              <a:endParaRPr lang="en-US" altLang="en-US" sz="1800" dirty="0">
                <a:solidFill>
                  <a:srgbClr val="002060"/>
                </a:solidFill>
              </a:endParaRPr>
            </a:p>
          </p:txBody>
        </p:sp>
        <p:sp>
          <p:nvSpPr>
            <p:cNvPr id="42109" name="Rectangle 136"/>
            <p:cNvSpPr>
              <a:spLocks noChangeArrowheads="1"/>
            </p:cNvSpPr>
            <p:nvPr/>
          </p:nvSpPr>
          <p:spPr bwMode="auto">
            <a:xfrm>
              <a:off x="1821" y="2404"/>
              <a:ext cx="109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00" dirty="0">
                  <a:solidFill>
                    <a:srgbClr val="002060"/>
                  </a:solidFill>
                  <a:latin typeface="Times New Roman" pitchFamily="18" charset="0"/>
                </a:rPr>
                <a:t>second order gradiometer:</a:t>
              </a:r>
              <a:endParaRPr lang="en-US" altLang="en-US" sz="1800" dirty="0">
                <a:solidFill>
                  <a:srgbClr val="002060"/>
                </a:solidFill>
              </a:endParaRPr>
            </a:p>
          </p:txBody>
        </p:sp>
        <p:sp>
          <p:nvSpPr>
            <p:cNvPr id="42110" name="Rectangle 137"/>
            <p:cNvSpPr>
              <a:spLocks noChangeArrowheads="1"/>
            </p:cNvSpPr>
            <p:nvPr/>
          </p:nvSpPr>
          <p:spPr bwMode="auto">
            <a:xfrm>
              <a:off x="1821" y="2521"/>
              <a:ext cx="74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00" dirty="0">
                  <a:solidFill>
                    <a:srgbClr val="002060"/>
                  </a:solidFill>
                  <a:latin typeface="Times New Roman" pitchFamily="18" charset="0"/>
                </a:rPr>
                <a:t>baseline = 76 mm</a:t>
              </a:r>
              <a:endParaRPr lang="en-US" altLang="en-US" sz="1800" dirty="0">
                <a:solidFill>
                  <a:srgbClr val="002060"/>
                </a:solidFill>
              </a:endParaRPr>
            </a:p>
          </p:txBody>
        </p:sp>
        <p:sp>
          <p:nvSpPr>
            <p:cNvPr id="42111" name="Rectangle 138"/>
            <p:cNvSpPr>
              <a:spLocks noChangeArrowheads="1"/>
            </p:cNvSpPr>
            <p:nvPr/>
          </p:nvSpPr>
          <p:spPr bwMode="auto">
            <a:xfrm>
              <a:off x="1821" y="2638"/>
              <a:ext cx="77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00" dirty="0">
                  <a:solidFill>
                    <a:srgbClr val="002060"/>
                  </a:solidFill>
                  <a:latin typeface="Times New Roman" pitchFamily="18" charset="0"/>
                </a:rPr>
                <a:t>diameter = 63 mm</a:t>
              </a:r>
              <a:endParaRPr lang="en-US" altLang="en-US" sz="18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1992" name="Group 139"/>
          <p:cNvGrpSpPr>
            <a:grpSpLocks/>
          </p:cNvGrpSpPr>
          <p:nvPr/>
        </p:nvGrpSpPr>
        <p:grpSpPr bwMode="auto">
          <a:xfrm>
            <a:off x="2400300" y="3209925"/>
            <a:ext cx="1347788" cy="1919288"/>
            <a:chOff x="552" y="2022"/>
            <a:chExt cx="849" cy="1209"/>
          </a:xfrm>
        </p:grpSpPr>
        <p:sp>
          <p:nvSpPr>
            <p:cNvPr id="42102" name="Freeform 140"/>
            <p:cNvSpPr>
              <a:spLocks/>
            </p:cNvSpPr>
            <p:nvPr/>
          </p:nvSpPr>
          <p:spPr bwMode="auto">
            <a:xfrm>
              <a:off x="552" y="2022"/>
              <a:ext cx="842" cy="179"/>
            </a:xfrm>
            <a:custGeom>
              <a:avLst/>
              <a:gdLst>
                <a:gd name="T0" fmla="*/ 464 w 4208"/>
                <a:gd name="T1" fmla="*/ 179 h 895"/>
                <a:gd name="T2" fmla="*/ 526 w 4208"/>
                <a:gd name="T3" fmla="*/ 176 h 895"/>
                <a:gd name="T4" fmla="*/ 585 w 4208"/>
                <a:gd name="T5" fmla="*/ 172 h 895"/>
                <a:gd name="T6" fmla="*/ 639 w 4208"/>
                <a:gd name="T7" fmla="*/ 166 h 895"/>
                <a:gd name="T8" fmla="*/ 689 w 4208"/>
                <a:gd name="T9" fmla="*/ 158 h 895"/>
                <a:gd name="T10" fmla="*/ 733 w 4208"/>
                <a:gd name="T11" fmla="*/ 150 h 895"/>
                <a:gd name="T12" fmla="*/ 770 w 4208"/>
                <a:gd name="T13" fmla="*/ 140 h 895"/>
                <a:gd name="T14" fmla="*/ 801 w 4208"/>
                <a:gd name="T15" fmla="*/ 128 h 895"/>
                <a:gd name="T16" fmla="*/ 823 w 4208"/>
                <a:gd name="T17" fmla="*/ 116 h 895"/>
                <a:gd name="T18" fmla="*/ 837 w 4208"/>
                <a:gd name="T19" fmla="*/ 103 h 895"/>
                <a:gd name="T20" fmla="*/ 842 w 4208"/>
                <a:gd name="T21" fmla="*/ 89 h 895"/>
                <a:gd name="T22" fmla="*/ 837 w 4208"/>
                <a:gd name="T23" fmla="*/ 76 h 895"/>
                <a:gd name="T24" fmla="*/ 823 w 4208"/>
                <a:gd name="T25" fmla="*/ 63 h 895"/>
                <a:gd name="T26" fmla="*/ 801 w 4208"/>
                <a:gd name="T27" fmla="*/ 51 h 895"/>
                <a:gd name="T28" fmla="*/ 770 w 4208"/>
                <a:gd name="T29" fmla="*/ 39 h 895"/>
                <a:gd name="T30" fmla="*/ 733 w 4208"/>
                <a:gd name="T31" fmla="*/ 29 h 895"/>
                <a:gd name="T32" fmla="*/ 689 w 4208"/>
                <a:gd name="T33" fmla="*/ 20 h 895"/>
                <a:gd name="T34" fmla="*/ 639 w 4208"/>
                <a:gd name="T35" fmla="*/ 13 h 895"/>
                <a:gd name="T36" fmla="*/ 585 w 4208"/>
                <a:gd name="T37" fmla="*/ 7 h 895"/>
                <a:gd name="T38" fmla="*/ 526 w 4208"/>
                <a:gd name="T39" fmla="*/ 3 h 895"/>
                <a:gd name="T40" fmla="*/ 464 w 4208"/>
                <a:gd name="T41" fmla="*/ 0 h 895"/>
                <a:gd name="T42" fmla="*/ 400 w 4208"/>
                <a:gd name="T43" fmla="*/ 0 h 895"/>
                <a:gd name="T44" fmla="*/ 336 w 4208"/>
                <a:gd name="T45" fmla="*/ 2 h 895"/>
                <a:gd name="T46" fmla="*/ 277 w 4208"/>
                <a:gd name="T47" fmla="*/ 5 h 895"/>
                <a:gd name="T48" fmla="*/ 221 w 4208"/>
                <a:gd name="T49" fmla="*/ 11 h 895"/>
                <a:gd name="T50" fmla="*/ 169 w 4208"/>
                <a:gd name="T51" fmla="*/ 18 h 895"/>
                <a:gd name="T52" fmla="*/ 124 w 4208"/>
                <a:gd name="T53" fmla="*/ 26 h 895"/>
                <a:gd name="T54" fmla="*/ 84 w 4208"/>
                <a:gd name="T55" fmla="*/ 36 h 895"/>
                <a:gd name="T56" fmla="*/ 51 w 4208"/>
                <a:gd name="T57" fmla="*/ 47 h 895"/>
                <a:gd name="T58" fmla="*/ 26 w 4208"/>
                <a:gd name="T59" fmla="*/ 59 h 895"/>
                <a:gd name="T60" fmla="*/ 9 w 4208"/>
                <a:gd name="T61" fmla="*/ 71 h 895"/>
                <a:gd name="T62" fmla="*/ 1 w 4208"/>
                <a:gd name="T63" fmla="*/ 85 h 895"/>
                <a:gd name="T64" fmla="*/ 2 w 4208"/>
                <a:gd name="T65" fmla="*/ 99 h 895"/>
                <a:gd name="T66" fmla="*/ 13 w 4208"/>
                <a:gd name="T67" fmla="*/ 112 h 895"/>
                <a:gd name="T68" fmla="*/ 33 w 4208"/>
                <a:gd name="T69" fmla="*/ 124 h 895"/>
                <a:gd name="T70" fmla="*/ 61 w 4208"/>
                <a:gd name="T71" fmla="*/ 136 h 895"/>
                <a:gd name="T72" fmla="*/ 96 w 4208"/>
                <a:gd name="T73" fmla="*/ 146 h 895"/>
                <a:gd name="T74" fmla="*/ 138 w 4208"/>
                <a:gd name="T75" fmla="*/ 156 h 895"/>
                <a:gd name="T76" fmla="*/ 186 w 4208"/>
                <a:gd name="T77" fmla="*/ 164 h 895"/>
                <a:gd name="T78" fmla="*/ 239 w 4208"/>
                <a:gd name="T79" fmla="*/ 170 h 895"/>
                <a:gd name="T80" fmla="*/ 296 w 4208"/>
                <a:gd name="T81" fmla="*/ 175 h 895"/>
                <a:gd name="T82" fmla="*/ 357 w 4208"/>
                <a:gd name="T83" fmla="*/ 178 h 895"/>
                <a:gd name="T84" fmla="*/ 421 w 4208"/>
                <a:gd name="T85" fmla="*/ 179 h 89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208" h="895">
                  <a:moveTo>
                    <a:pt x="2105" y="895"/>
                  </a:moveTo>
                  <a:lnTo>
                    <a:pt x="2212" y="895"/>
                  </a:lnTo>
                  <a:lnTo>
                    <a:pt x="2319" y="893"/>
                  </a:lnTo>
                  <a:lnTo>
                    <a:pt x="2424" y="890"/>
                  </a:lnTo>
                  <a:lnTo>
                    <a:pt x="2528" y="886"/>
                  </a:lnTo>
                  <a:lnTo>
                    <a:pt x="2629" y="881"/>
                  </a:lnTo>
                  <a:lnTo>
                    <a:pt x="2729" y="875"/>
                  </a:lnTo>
                  <a:lnTo>
                    <a:pt x="2827" y="868"/>
                  </a:lnTo>
                  <a:lnTo>
                    <a:pt x="2922" y="860"/>
                  </a:lnTo>
                  <a:lnTo>
                    <a:pt x="3015" y="851"/>
                  </a:lnTo>
                  <a:lnTo>
                    <a:pt x="3106" y="841"/>
                  </a:lnTo>
                  <a:lnTo>
                    <a:pt x="3195" y="830"/>
                  </a:lnTo>
                  <a:lnTo>
                    <a:pt x="3280" y="819"/>
                  </a:lnTo>
                  <a:lnTo>
                    <a:pt x="3362" y="806"/>
                  </a:lnTo>
                  <a:lnTo>
                    <a:pt x="3441" y="792"/>
                  </a:lnTo>
                  <a:lnTo>
                    <a:pt x="3518" y="779"/>
                  </a:lnTo>
                  <a:lnTo>
                    <a:pt x="3591" y="764"/>
                  </a:lnTo>
                  <a:lnTo>
                    <a:pt x="3661" y="749"/>
                  </a:lnTo>
                  <a:lnTo>
                    <a:pt x="3727" y="732"/>
                  </a:lnTo>
                  <a:lnTo>
                    <a:pt x="3790" y="715"/>
                  </a:lnTo>
                  <a:lnTo>
                    <a:pt x="3849" y="698"/>
                  </a:lnTo>
                  <a:lnTo>
                    <a:pt x="3903" y="679"/>
                  </a:lnTo>
                  <a:lnTo>
                    <a:pt x="3954" y="661"/>
                  </a:lnTo>
                  <a:lnTo>
                    <a:pt x="4001" y="641"/>
                  </a:lnTo>
                  <a:lnTo>
                    <a:pt x="4042" y="622"/>
                  </a:lnTo>
                  <a:lnTo>
                    <a:pt x="4080" y="601"/>
                  </a:lnTo>
                  <a:lnTo>
                    <a:pt x="4114" y="580"/>
                  </a:lnTo>
                  <a:lnTo>
                    <a:pt x="4143" y="559"/>
                  </a:lnTo>
                  <a:lnTo>
                    <a:pt x="4166" y="538"/>
                  </a:lnTo>
                  <a:lnTo>
                    <a:pt x="4184" y="516"/>
                  </a:lnTo>
                  <a:lnTo>
                    <a:pt x="4198" y="493"/>
                  </a:lnTo>
                  <a:lnTo>
                    <a:pt x="4206" y="470"/>
                  </a:lnTo>
                  <a:lnTo>
                    <a:pt x="4208" y="447"/>
                  </a:lnTo>
                  <a:lnTo>
                    <a:pt x="4206" y="425"/>
                  </a:lnTo>
                  <a:lnTo>
                    <a:pt x="4198" y="402"/>
                  </a:lnTo>
                  <a:lnTo>
                    <a:pt x="4184" y="379"/>
                  </a:lnTo>
                  <a:lnTo>
                    <a:pt x="4166" y="357"/>
                  </a:lnTo>
                  <a:lnTo>
                    <a:pt x="4143" y="335"/>
                  </a:lnTo>
                  <a:lnTo>
                    <a:pt x="4114" y="314"/>
                  </a:lnTo>
                  <a:lnTo>
                    <a:pt x="4080" y="294"/>
                  </a:lnTo>
                  <a:lnTo>
                    <a:pt x="4042" y="273"/>
                  </a:lnTo>
                  <a:lnTo>
                    <a:pt x="4001" y="253"/>
                  </a:lnTo>
                  <a:lnTo>
                    <a:pt x="3954" y="234"/>
                  </a:lnTo>
                  <a:lnTo>
                    <a:pt x="3903" y="215"/>
                  </a:lnTo>
                  <a:lnTo>
                    <a:pt x="3849" y="197"/>
                  </a:lnTo>
                  <a:lnTo>
                    <a:pt x="3790" y="180"/>
                  </a:lnTo>
                  <a:lnTo>
                    <a:pt x="3727" y="162"/>
                  </a:lnTo>
                  <a:lnTo>
                    <a:pt x="3661" y="146"/>
                  </a:lnTo>
                  <a:lnTo>
                    <a:pt x="3591" y="131"/>
                  </a:lnTo>
                  <a:lnTo>
                    <a:pt x="3518" y="116"/>
                  </a:lnTo>
                  <a:lnTo>
                    <a:pt x="3441" y="102"/>
                  </a:lnTo>
                  <a:lnTo>
                    <a:pt x="3362" y="89"/>
                  </a:lnTo>
                  <a:lnTo>
                    <a:pt x="3280" y="76"/>
                  </a:lnTo>
                  <a:lnTo>
                    <a:pt x="3195" y="64"/>
                  </a:lnTo>
                  <a:lnTo>
                    <a:pt x="3106" y="54"/>
                  </a:lnTo>
                  <a:lnTo>
                    <a:pt x="3015" y="44"/>
                  </a:lnTo>
                  <a:lnTo>
                    <a:pt x="2922" y="34"/>
                  </a:lnTo>
                  <a:lnTo>
                    <a:pt x="2827" y="26"/>
                  </a:lnTo>
                  <a:lnTo>
                    <a:pt x="2729" y="19"/>
                  </a:lnTo>
                  <a:lnTo>
                    <a:pt x="2629" y="14"/>
                  </a:lnTo>
                  <a:lnTo>
                    <a:pt x="2528" y="9"/>
                  </a:lnTo>
                  <a:lnTo>
                    <a:pt x="2424" y="4"/>
                  </a:lnTo>
                  <a:lnTo>
                    <a:pt x="2319" y="2"/>
                  </a:lnTo>
                  <a:lnTo>
                    <a:pt x="2212" y="0"/>
                  </a:lnTo>
                  <a:lnTo>
                    <a:pt x="2105" y="0"/>
                  </a:lnTo>
                  <a:lnTo>
                    <a:pt x="1997" y="0"/>
                  </a:lnTo>
                  <a:lnTo>
                    <a:pt x="1889" y="2"/>
                  </a:lnTo>
                  <a:lnTo>
                    <a:pt x="1785" y="4"/>
                  </a:lnTo>
                  <a:lnTo>
                    <a:pt x="1681" y="9"/>
                  </a:lnTo>
                  <a:lnTo>
                    <a:pt x="1580" y="14"/>
                  </a:lnTo>
                  <a:lnTo>
                    <a:pt x="1479" y="19"/>
                  </a:lnTo>
                  <a:lnTo>
                    <a:pt x="1383" y="26"/>
                  </a:lnTo>
                  <a:lnTo>
                    <a:pt x="1287" y="34"/>
                  </a:lnTo>
                  <a:lnTo>
                    <a:pt x="1194" y="44"/>
                  </a:lnTo>
                  <a:lnTo>
                    <a:pt x="1103" y="54"/>
                  </a:lnTo>
                  <a:lnTo>
                    <a:pt x="1015" y="64"/>
                  </a:lnTo>
                  <a:lnTo>
                    <a:pt x="930" y="76"/>
                  </a:lnTo>
                  <a:lnTo>
                    <a:pt x="847" y="89"/>
                  </a:lnTo>
                  <a:lnTo>
                    <a:pt x="767" y="102"/>
                  </a:lnTo>
                  <a:lnTo>
                    <a:pt x="691" y="116"/>
                  </a:lnTo>
                  <a:lnTo>
                    <a:pt x="618" y="131"/>
                  </a:lnTo>
                  <a:lnTo>
                    <a:pt x="547" y="146"/>
                  </a:lnTo>
                  <a:lnTo>
                    <a:pt x="482" y="162"/>
                  </a:lnTo>
                  <a:lnTo>
                    <a:pt x="420" y="180"/>
                  </a:lnTo>
                  <a:lnTo>
                    <a:pt x="361" y="197"/>
                  </a:lnTo>
                  <a:lnTo>
                    <a:pt x="305" y="215"/>
                  </a:lnTo>
                  <a:lnTo>
                    <a:pt x="255" y="234"/>
                  </a:lnTo>
                  <a:lnTo>
                    <a:pt x="209" y="253"/>
                  </a:lnTo>
                  <a:lnTo>
                    <a:pt x="166" y="273"/>
                  </a:lnTo>
                  <a:lnTo>
                    <a:pt x="128" y="294"/>
                  </a:lnTo>
                  <a:lnTo>
                    <a:pt x="95" y="314"/>
                  </a:lnTo>
                  <a:lnTo>
                    <a:pt x="67" y="335"/>
                  </a:lnTo>
                  <a:lnTo>
                    <a:pt x="43" y="357"/>
                  </a:lnTo>
                  <a:lnTo>
                    <a:pt x="24" y="379"/>
                  </a:lnTo>
                  <a:lnTo>
                    <a:pt x="11" y="402"/>
                  </a:lnTo>
                  <a:lnTo>
                    <a:pt x="3" y="425"/>
                  </a:lnTo>
                  <a:lnTo>
                    <a:pt x="0" y="447"/>
                  </a:lnTo>
                  <a:lnTo>
                    <a:pt x="3" y="470"/>
                  </a:lnTo>
                  <a:lnTo>
                    <a:pt x="11" y="493"/>
                  </a:lnTo>
                  <a:lnTo>
                    <a:pt x="24" y="516"/>
                  </a:lnTo>
                  <a:lnTo>
                    <a:pt x="43" y="538"/>
                  </a:lnTo>
                  <a:lnTo>
                    <a:pt x="67" y="559"/>
                  </a:lnTo>
                  <a:lnTo>
                    <a:pt x="95" y="580"/>
                  </a:lnTo>
                  <a:lnTo>
                    <a:pt x="128" y="601"/>
                  </a:lnTo>
                  <a:lnTo>
                    <a:pt x="166" y="622"/>
                  </a:lnTo>
                  <a:lnTo>
                    <a:pt x="209" y="641"/>
                  </a:lnTo>
                  <a:lnTo>
                    <a:pt x="255" y="661"/>
                  </a:lnTo>
                  <a:lnTo>
                    <a:pt x="305" y="679"/>
                  </a:lnTo>
                  <a:lnTo>
                    <a:pt x="361" y="698"/>
                  </a:lnTo>
                  <a:lnTo>
                    <a:pt x="420" y="715"/>
                  </a:lnTo>
                  <a:lnTo>
                    <a:pt x="482" y="732"/>
                  </a:lnTo>
                  <a:lnTo>
                    <a:pt x="547" y="749"/>
                  </a:lnTo>
                  <a:lnTo>
                    <a:pt x="618" y="764"/>
                  </a:lnTo>
                  <a:lnTo>
                    <a:pt x="691" y="779"/>
                  </a:lnTo>
                  <a:lnTo>
                    <a:pt x="767" y="792"/>
                  </a:lnTo>
                  <a:lnTo>
                    <a:pt x="847" y="806"/>
                  </a:lnTo>
                  <a:lnTo>
                    <a:pt x="930" y="819"/>
                  </a:lnTo>
                  <a:lnTo>
                    <a:pt x="1015" y="830"/>
                  </a:lnTo>
                  <a:lnTo>
                    <a:pt x="1103" y="841"/>
                  </a:lnTo>
                  <a:lnTo>
                    <a:pt x="1194" y="851"/>
                  </a:lnTo>
                  <a:lnTo>
                    <a:pt x="1287" y="860"/>
                  </a:lnTo>
                  <a:lnTo>
                    <a:pt x="1383" y="868"/>
                  </a:lnTo>
                  <a:lnTo>
                    <a:pt x="1479" y="875"/>
                  </a:lnTo>
                  <a:lnTo>
                    <a:pt x="1580" y="881"/>
                  </a:lnTo>
                  <a:lnTo>
                    <a:pt x="1681" y="886"/>
                  </a:lnTo>
                  <a:lnTo>
                    <a:pt x="1785" y="890"/>
                  </a:lnTo>
                  <a:lnTo>
                    <a:pt x="1889" y="893"/>
                  </a:lnTo>
                  <a:lnTo>
                    <a:pt x="1997" y="895"/>
                  </a:lnTo>
                  <a:lnTo>
                    <a:pt x="2105" y="895"/>
                  </a:lnTo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03" name="Freeform 141"/>
            <p:cNvSpPr>
              <a:spLocks/>
            </p:cNvSpPr>
            <p:nvPr/>
          </p:nvSpPr>
          <p:spPr bwMode="auto">
            <a:xfrm>
              <a:off x="552" y="2510"/>
              <a:ext cx="842" cy="179"/>
            </a:xfrm>
            <a:custGeom>
              <a:avLst/>
              <a:gdLst>
                <a:gd name="T0" fmla="*/ 464 w 4208"/>
                <a:gd name="T1" fmla="*/ 178 h 897"/>
                <a:gd name="T2" fmla="*/ 526 w 4208"/>
                <a:gd name="T3" fmla="*/ 176 h 897"/>
                <a:gd name="T4" fmla="*/ 585 w 4208"/>
                <a:gd name="T5" fmla="*/ 172 h 897"/>
                <a:gd name="T6" fmla="*/ 639 w 4208"/>
                <a:gd name="T7" fmla="*/ 166 h 897"/>
                <a:gd name="T8" fmla="*/ 689 w 4208"/>
                <a:gd name="T9" fmla="*/ 158 h 897"/>
                <a:gd name="T10" fmla="*/ 733 w 4208"/>
                <a:gd name="T11" fmla="*/ 150 h 897"/>
                <a:gd name="T12" fmla="*/ 770 w 4208"/>
                <a:gd name="T13" fmla="*/ 140 h 897"/>
                <a:gd name="T14" fmla="*/ 801 w 4208"/>
                <a:gd name="T15" fmla="*/ 128 h 897"/>
                <a:gd name="T16" fmla="*/ 823 w 4208"/>
                <a:gd name="T17" fmla="*/ 116 h 897"/>
                <a:gd name="T18" fmla="*/ 837 w 4208"/>
                <a:gd name="T19" fmla="*/ 103 h 897"/>
                <a:gd name="T20" fmla="*/ 842 w 4208"/>
                <a:gd name="T21" fmla="*/ 89 h 897"/>
                <a:gd name="T22" fmla="*/ 837 w 4208"/>
                <a:gd name="T23" fmla="*/ 76 h 897"/>
                <a:gd name="T24" fmla="*/ 823 w 4208"/>
                <a:gd name="T25" fmla="*/ 63 h 897"/>
                <a:gd name="T26" fmla="*/ 801 w 4208"/>
                <a:gd name="T27" fmla="*/ 51 h 897"/>
                <a:gd name="T28" fmla="*/ 770 w 4208"/>
                <a:gd name="T29" fmla="*/ 40 h 897"/>
                <a:gd name="T30" fmla="*/ 733 w 4208"/>
                <a:gd name="T31" fmla="*/ 30 h 897"/>
                <a:gd name="T32" fmla="*/ 689 w 4208"/>
                <a:gd name="T33" fmla="*/ 21 h 897"/>
                <a:gd name="T34" fmla="*/ 639 w 4208"/>
                <a:gd name="T35" fmla="*/ 13 h 897"/>
                <a:gd name="T36" fmla="*/ 585 w 4208"/>
                <a:gd name="T37" fmla="*/ 7 h 897"/>
                <a:gd name="T38" fmla="*/ 526 w 4208"/>
                <a:gd name="T39" fmla="*/ 3 h 897"/>
                <a:gd name="T40" fmla="*/ 464 w 4208"/>
                <a:gd name="T41" fmla="*/ 1 h 897"/>
                <a:gd name="T42" fmla="*/ 400 w 4208"/>
                <a:gd name="T43" fmla="*/ 0 h 897"/>
                <a:gd name="T44" fmla="*/ 336 w 4208"/>
                <a:gd name="T45" fmla="*/ 2 h 897"/>
                <a:gd name="T46" fmla="*/ 277 w 4208"/>
                <a:gd name="T47" fmla="*/ 6 h 897"/>
                <a:gd name="T48" fmla="*/ 221 w 4208"/>
                <a:gd name="T49" fmla="*/ 11 h 897"/>
                <a:gd name="T50" fmla="*/ 169 w 4208"/>
                <a:gd name="T51" fmla="*/ 18 h 897"/>
                <a:gd name="T52" fmla="*/ 124 w 4208"/>
                <a:gd name="T53" fmla="*/ 27 h 897"/>
                <a:gd name="T54" fmla="*/ 84 w 4208"/>
                <a:gd name="T55" fmla="*/ 36 h 897"/>
                <a:gd name="T56" fmla="*/ 51 w 4208"/>
                <a:gd name="T57" fmla="*/ 47 h 897"/>
                <a:gd name="T58" fmla="*/ 26 w 4208"/>
                <a:gd name="T59" fmla="*/ 59 h 897"/>
                <a:gd name="T60" fmla="*/ 9 w 4208"/>
                <a:gd name="T61" fmla="*/ 72 h 897"/>
                <a:gd name="T62" fmla="*/ 1 w 4208"/>
                <a:gd name="T63" fmla="*/ 85 h 897"/>
                <a:gd name="T64" fmla="*/ 2 w 4208"/>
                <a:gd name="T65" fmla="*/ 99 h 897"/>
                <a:gd name="T66" fmla="*/ 13 w 4208"/>
                <a:gd name="T67" fmla="*/ 112 h 897"/>
                <a:gd name="T68" fmla="*/ 33 w 4208"/>
                <a:gd name="T69" fmla="*/ 124 h 897"/>
                <a:gd name="T70" fmla="*/ 61 w 4208"/>
                <a:gd name="T71" fmla="*/ 136 h 897"/>
                <a:gd name="T72" fmla="*/ 96 w 4208"/>
                <a:gd name="T73" fmla="*/ 146 h 897"/>
                <a:gd name="T74" fmla="*/ 138 w 4208"/>
                <a:gd name="T75" fmla="*/ 156 h 897"/>
                <a:gd name="T76" fmla="*/ 186 w 4208"/>
                <a:gd name="T77" fmla="*/ 164 h 897"/>
                <a:gd name="T78" fmla="*/ 239 w 4208"/>
                <a:gd name="T79" fmla="*/ 170 h 897"/>
                <a:gd name="T80" fmla="*/ 296 w 4208"/>
                <a:gd name="T81" fmla="*/ 175 h 897"/>
                <a:gd name="T82" fmla="*/ 357 w 4208"/>
                <a:gd name="T83" fmla="*/ 178 h 897"/>
                <a:gd name="T84" fmla="*/ 421 w 4208"/>
                <a:gd name="T85" fmla="*/ 179 h 89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208" h="897">
                  <a:moveTo>
                    <a:pt x="2105" y="897"/>
                  </a:moveTo>
                  <a:lnTo>
                    <a:pt x="2212" y="897"/>
                  </a:lnTo>
                  <a:lnTo>
                    <a:pt x="2319" y="894"/>
                  </a:lnTo>
                  <a:lnTo>
                    <a:pt x="2424" y="892"/>
                  </a:lnTo>
                  <a:lnTo>
                    <a:pt x="2528" y="887"/>
                  </a:lnTo>
                  <a:lnTo>
                    <a:pt x="2629" y="883"/>
                  </a:lnTo>
                  <a:lnTo>
                    <a:pt x="2729" y="877"/>
                  </a:lnTo>
                  <a:lnTo>
                    <a:pt x="2827" y="870"/>
                  </a:lnTo>
                  <a:lnTo>
                    <a:pt x="2922" y="862"/>
                  </a:lnTo>
                  <a:lnTo>
                    <a:pt x="3015" y="853"/>
                  </a:lnTo>
                  <a:lnTo>
                    <a:pt x="3106" y="842"/>
                  </a:lnTo>
                  <a:lnTo>
                    <a:pt x="3195" y="832"/>
                  </a:lnTo>
                  <a:lnTo>
                    <a:pt x="3280" y="821"/>
                  </a:lnTo>
                  <a:lnTo>
                    <a:pt x="3362" y="808"/>
                  </a:lnTo>
                  <a:lnTo>
                    <a:pt x="3441" y="794"/>
                  </a:lnTo>
                  <a:lnTo>
                    <a:pt x="3518" y="780"/>
                  </a:lnTo>
                  <a:lnTo>
                    <a:pt x="3591" y="765"/>
                  </a:lnTo>
                  <a:lnTo>
                    <a:pt x="3661" y="750"/>
                  </a:lnTo>
                  <a:lnTo>
                    <a:pt x="3727" y="733"/>
                  </a:lnTo>
                  <a:lnTo>
                    <a:pt x="3790" y="717"/>
                  </a:lnTo>
                  <a:lnTo>
                    <a:pt x="3849" y="700"/>
                  </a:lnTo>
                  <a:lnTo>
                    <a:pt x="3903" y="681"/>
                  </a:lnTo>
                  <a:lnTo>
                    <a:pt x="3954" y="662"/>
                  </a:lnTo>
                  <a:lnTo>
                    <a:pt x="4001" y="643"/>
                  </a:lnTo>
                  <a:lnTo>
                    <a:pt x="4042" y="622"/>
                  </a:lnTo>
                  <a:lnTo>
                    <a:pt x="4080" y="603"/>
                  </a:lnTo>
                  <a:lnTo>
                    <a:pt x="4114" y="582"/>
                  </a:lnTo>
                  <a:lnTo>
                    <a:pt x="4143" y="560"/>
                  </a:lnTo>
                  <a:lnTo>
                    <a:pt x="4166" y="539"/>
                  </a:lnTo>
                  <a:lnTo>
                    <a:pt x="4184" y="516"/>
                  </a:lnTo>
                  <a:lnTo>
                    <a:pt x="4198" y="495"/>
                  </a:lnTo>
                  <a:lnTo>
                    <a:pt x="4206" y="472"/>
                  </a:lnTo>
                  <a:lnTo>
                    <a:pt x="4208" y="448"/>
                  </a:lnTo>
                  <a:lnTo>
                    <a:pt x="4206" y="425"/>
                  </a:lnTo>
                  <a:lnTo>
                    <a:pt x="4198" y="404"/>
                  </a:lnTo>
                  <a:lnTo>
                    <a:pt x="4184" y="381"/>
                  </a:lnTo>
                  <a:lnTo>
                    <a:pt x="4166" y="359"/>
                  </a:lnTo>
                  <a:lnTo>
                    <a:pt x="4143" y="337"/>
                  </a:lnTo>
                  <a:lnTo>
                    <a:pt x="4114" y="316"/>
                  </a:lnTo>
                  <a:lnTo>
                    <a:pt x="4080" y="295"/>
                  </a:lnTo>
                  <a:lnTo>
                    <a:pt x="4042" y="275"/>
                  </a:lnTo>
                  <a:lnTo>
                    <a:pt x="4001" y="255"/>
                  </a:lnTo>
                  <a:lnTo>
                    <a:pt x="3954" y="235"/>
                  </a:lnTo>
                  <a:lnTo>
                    <a:pt x="3903" y="217"/>
                  </a:lnTo>
                  <a:lnTo>
                    <a:pt x="3849" y="199"/>
                  </a:lnTo>
                  <a:lnTo>
                    <a:pt x="3790" y="181"/>
                  </a:lnTo>
                  <a:lnTo>
                    <a:pt x="3727" y="164"/>
                  </a:lnTo>
                  <a:lnTo>
                    <a:pt x="3661" y="148"/>
                  </a:lnTo>
                  <a:lnTo>
                    <a:pt x="3591" y="133"/>
                  </a:lnTo>
                  <a:lnTo>
                    <a:pt x="3518" y="118"/>
                  </a:lnTo>
                  <a:lnTo>
                    <a:pt x="3441" y="103"/>
                  </a:lnTo>
                  <a:lnTo>
                    <a:pt x="3362" y="90"/>
                  </a:lnTo>
                  <a:lnTo>
                    <a:pt x="3280" y="78"/>
                  </a:lnTo>
                  <a:lnTo>
                    <a:pt x="3195" y="66"/>
                  </a:lnTo>
                  <a:lnTo>
                    <a:pt x="3106" y="56"/>
                  </a:lnTo>
                  <a:lnTo>
                    <a:pt x="3015" y="45"/>
                  </a:lnTo>
                  <a:lnTo>
                    <a:pt x="2922" y="36"/>
                  </a:lnTo>
                  <a:lnTo>
                    <a:pt x="2827" y="28"/>
                  </a:lnTo>
                  <a:lnTo>
                    <a:pt x="2729" y="21"/>
                  </a:lnTo>
                  <a:lnTo>
                    <a:pt x="2629" y="15"/>
                  </a:lnTo>
                  <a:lnTo>
                    <a:pt x="2528" y="10"/>
                  </a:lnTo>
                  <a:lnTo>
                    <a:pt x="2424" y="6"/>
                  </a:lnTo>
                  <a:lnTo>
                    <a:pt x="2319" y="3"/>
                  </a:lnTo>
                  <a:lnTo>
                    <a:pt x="2212" y="2"/>
                  </a:lnTo>
                  <a:lnTo>
                    <a:pt x="2105" y="0"/>
                  </a:lnTo>
                  <a:lnTo>
                    <a:pt x="1997" y="2"/>
                  </a:lnTo>
                  <a:lnTo>
                    <a:pt x="1889" y="3"/>
                  </a:lnTo>
                  <a:lnTo>
                    <a:pt x="1785" y="6"/>
                  </a:lnTo>
                  <a:lnTo>
                    <a:pt x="1681" y="10"/>
                  </a:lnTo>
                  <a:lnTo>
                    <a:pt x="1580" y="15"/>
                  </a:lnTo>
                  <a:lnTo>
                    <a:pt x="1479" y="21"/>
                  </a:lnTo>
                  <a:lnTo>
                    <a:pt x="1383" y="28"/>
                  </a:lnTo>
                  <a:lnTo>
                    <a:pt x="1287" y="36"/>
                  </a:lnTo>
                  <a:lnTo>
                    <a:pt x="1194" y="45"/>
                  </a:lnTo>
                  <a:lnTo>
                    <a:pt x="1103" y="56"/>
                  </a:lnTo>
                  <a:lnTo>
                    <a:pt x="1015" y="66"/>
                  </a:lnTo>
                  <a:lnTo>
                    <a:pt x="930" y="78"/>
                  </a:lnTo>
                  <a:lnTo>
                    <a:pt x="847" y="90"/>
                  </a:lnTo>
                  <a:lnTo>
                    <a:pt x="767" y="103"/>
                  </a:lnTo>
                  <a:lnTo>
                    <a:pt x="691" y="118"/>
                  </a:lnTo>
                  <a:lnTo>
                    <a:pt x="618" y="133"/>
                  </a:lnTo>
                  <a:lnTo>
                    <a:pt x="547" y="148"/>
                  </a:lnTo>
                  <a:lnTo>
                    <a:pt x="482" y="164"/>
                  </a:lnTo>
                  <a:lnTo>
                    <a:pt x="420" y="181"/>
                  </a:lnTo>
                  <a:lnTo>
                    <a:pt x="361" y="199"/>
                  </a:lnTo>
                  <a:lnTo>
                    <a:pt x="305" y="217"/>
                  </a:lnTo>
                  <a:lnTo>
                    <a:pt x="255" y="235"/>
                  </a:lnTo>
                  <a:lnTo>
                    <a:pt x="209" y="255"/>
                  </a:lnTo>
                  <a:lnTo>
                    <a:pt x="166" y="275"/>
                  </a:lnTo>
                  <a:lnTo>
                    <a:pt x="128" y="295"/>
                  </a:lnTo>
                  <a:lnTo>
                    <a:pt x="95" y="316"/>
                  </a:lnTo>
                  <a:lnTo>
                    <a:pt x="67" y="337"/>
                  </a:lnTo>
                  <a:lnTo>
                    <a:pt x="43" y="359"/>
                  </a:lnTo>
                  <a:lnTo>
                    <a:pt x="24" y="381"/>
                  </a:lnTo>
                  <a:lnTo>
                    <a:pt x="11" y="404"/>
                  </a:lnTo>
                  <a:lnTo>
                    <a:pt x="3" y="425"/>
                  </a:lnTo>
                  <a:lnTo>
                    <a:pt x="0" y="448"/>
                  </a:lnTo>
                  <a:lnTo>
                    <a:pt x="3" y="472"/>
                  </a:lnTo>
                  <a:lnTo>
                    <a:pt x="11" y="495"/>
                  </a:lnTo>
                  <a:lnTo>
                    <a:pt x="24" y="516"/>
                  </a:lnTo>
                  <a:lnTo>
                    <a:pt x="43" y="539"/>
                  </a:lnTo>
                  <a:lnTo>
                    <a:pt x="67" y="560"/>
                  </a:lnTo>
                  <a:lnTo>
                    <a:pt x="95" y="582"/>
                  </a:lnTo>
                  <a:lnTo>
                    <a:pt x="128" y="603"/>
                  </a:lnTo>
                  <a:lnTo>
                    <a:pt x="166" y="622"/>
                  </a:lnTo>
                  <a:lnTo>
                    <a:pt x="209" y="643"/>
                  </a:lnTo>
                  <a:lnTo>
                    <a:pt x="255" y="662"/>
                  </a:lnTo>
                  <a:lnTo>
                    <a:pt x="305" y="681"/>
                  </a:lnTo>
                  <a:lnTo>
                    <a:pt x="361" y="700"/>
                  </a:lnTo>
                  <a:lnTo>
                    <a:pt x="420" y="717"/>
                  </a:lnTo>
                  <a:lnTo>
                    <a:pt x="482" y="733"/>
                  </a:lnTo>
                  <a:lnTo>
                    <a:pt x="547" y="750"/>
                  </a:lnTo>
                  <a:lnTo>
                    <a:pt x="618" y="765"/>
                  </a:lnTo>
                  <a:lnTo>
                    <a:pt x="691" y="780"/>
                  </a:lnTo>
                  <a:lnTo>
                    <a:pt x="767" y="794"/>
                  </a:lnTo>
                  <a:lnTo>
                    <a:pt x="847" y="808"/>
                  </a:lnTo>
                  <a:lnTo>
                    <a:pt x="930" y="821"/>
                  </a:lnTo>
                  <a:lnTo>
                    <a:pt x="1015" y="832"/>
                  </a:lnTo>
                  <a:lnTo>
                    <a:pt x="1103" y="842"/>
                  </a:lnTo>
                  <a:lnTo>
                    <a:pt x="1194" y="853"/>
                  </a:lnTo>
                  <a:lnTo>
                    <a:pt x="1287" y="862"/>
                  </a:lnTo>
                  <a:lnTo>
                    <a:pt x="1383" y="870"/>
                  </a:lnTo>
                  <a:lnTo>
                    <a:pt x="1479" y="877"/>
                  </a:lnTo>
                  <a:lnTo>
                    <a:pt x="1580" y="883"/>
                  </a:lnTo>
                  <a:lnTo>
                    <a:pt x="1681" y="887"/>
                  </a:lnTo>
                  <a:lnTo>
                    <a:pt x="1785" y="892"/>
                  </a:lnTo>
                  <a:lnTo>
                    <a:pt x="1889" y="894"/>
                  </a:lnTo>
                  <a:lnTo>
                    <a:pt x="1997" y="897"/>
                  </a:lnTo>
                  <a:lnTo>
                    <a:pt x="2105" y="897"/>
                  </a:lnTo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04" name="Freeform 142"/>
            <p:cNvSpPr>
              <a:spLocks/>
            </p:cNvSpPr>
            <p:nvPr/>
          </p:nvSpPr>
          <p:spPr bwMode="auto">
            <a:xfrm>
              <a:off x="552" y="2564"/>
              <a:ext cx="842" cy="179"/>
            </a:xfrm>
            <a:custGeom>
              <a:avLst/>
              <a:gdLst>
                <a:gd name="T0" fmla="*/ 464 w 4208"/>
                <a:gd name="T1" fmla="*/ 179 h 896"/>
                <a:gd name="T2" fmla="*/ 526 w 4208"/>
                <a:gd name="T3" fmla="*/ 176 h 896"/>
                <a:gd name="T4" fmla="*/ 585 w 4208"/>
                <a:gd name="T5" fmla="*/ 172 h 896"/>
                <a:gd name="T6" fmla="*/ 639 w 4208"/>
                <a:gd name="T7" fmla="*/ 166 h 896"/>
                <a:gd name="T8" fmla="*/ 689 w 4208"/>
                <a:gd name="T9" fmla="*/ 159 h 896"/>
                <a:gd name="T10" fmla="*/ 733 w 4208"/>
                <a:gd name="T11" fmla="*/ 150 h 896"/>
                <a:gd name="T12" fmla="*/ 770 w 4208"/>
                <a:gd name="T13" fmla="*/ 139 h 896"/>
                <a:gd name="T14" fmla="*/ 801 w 4208"/>
                <a:gd name="T15" fmla="*/ 128 h 896"/>
                <a:gd name="T16" fmla="*/ 823 w 4208"/>
                <a:gd name="T17" fmla="*/ 116 h 896"/>
                <a:gd name="T18" fmla="*/ 837 w 4208"/>
                <a:gd name="T19" fmla="*/ 103 h 896"/>
                <a:gd name="T20" fmla="*/ 842 w 4208"/>
                <a:gd name="T21" fmla="*/ 90 h 896"/>
                <a:gd name="T22" fmla="*/ 837 w 4208"/>
                <a:gd name="T23" fmla="*/ 76 h 896"/>
                <a:gd name="T24" fmla="*/ 823 w 4208"/>
                <a:gd name="T25" fmla="*/ 63 h 896"/>
                <a:gd name="T26" fmla="*/ 801 w 4208"/>
                <a:gd name="T27" fmla="*/ 51 h 896"/>
                <a:gd name="T28" fmla="*/ 770 w 4208"/>
                <a:gd name="T29" fmla="*/ 39 h 896"/>
                <a:gd name="T30" fmla="*/ 733 w 4208"/>
                <a:gd name="T31" fmla="*/ 29 h 896"/>
                <a:gd name="T32" fmla="*/ 689 w 4208"/>
                <a:gd name="T33" fmla="*/ 21 h 896"/>
                <a:gd name="T34" fmla="*/ 639 w 4208"/>
                <a:gd name="T35" fmla="*/ 13 h 896"/>
                <a:gd name="T36" fmla="*/ 585 w 4208"/>
                <a:gd name="T37" fmla="*/ 7 h 896"/>
                <a:gd name="T38" fmla="*/ 526 w 4208"/>
                <a:gd name="T39" fmla="*/ 3 h 896"/>
                <a:gd name="T40" fmla="*/ 464 w 4208"/>
                <a:gd name="T41" fmla="*/ 1 h 896"/>
                <a:gd name="T42" fmla="*/ 400 w 4208"/>
                <a:gd name="T43" fmla="*/ 0 h 896"/>
                <a:gd name="T44" fmla="*/ 336 w 4208"/>
                <a:gd name="T45" fmla="*/ 2 h 896"/>
                <a:gd name="T46" fmla="*/ 277 w 4208"/>
                <a:gd name="T47" fmla="*/ 5 h 896"/>
                <a:gd name="T48" fmla="*/ 221 w 4208"/>
                <a:gd name="T49" fmla="*/ 11 h 896"/>
                <a:gd name="T50" fmla="*/ 169 w 4208"/>
                <a:gd name="T51" fmla="*/ 18 h 896"/>
                <a:gd name="T52" fmla="*/ 124 w 4208"/>
                <a:gd name="T53" fmla="*/ 26 h 896"/>
                <a:gd name="T54" fmla="*/ 84 w 4208"/>
                <a:gd name="T55" fmla="*/ 36 h 896"/>
                <a:gd name="T56" fmla="*/ 51 w 4208"/>
                <a:gd name="T57" fmla="*/ 47 h 896"/>
                <a:gd name="T58" fmla="*/ 26 w 4208"/>
                <a:gd name="T59" fmla="*/ 59 h 896"/>
                <a:gd name="T60" fmla="*/ 9 w 4208"/>
                <a:gd name="T61" fmla="*/ 71 h 896"/>
                <a:gd name="T62" fmla="*/ 1 w 4208"/>
                <a:gd name="T63" fmla="*/ 85 h 896"/>
                <a:gd name="T64" fmla="*/ 2 w 4208"/>
                <a:gd name="T65" fmla="*/ 98 h 896"/>
                <a:gd name="T66" fmla="*/ 13 w 4208"/>
                <a:gd name="T67" fmla="*/ 112 h 896"/>
                <a:gd name="T68" fmla="*/ 33 w 4208"/>
                <a:gd name="T69" fmla="*/ 124 h 896"/>
                <a:gd name="T70" fmla="*/ 61 w 4208"/>
                <a:gd name="T71" fmla="*/ 136 h 896"/>
                <a:gd name="T72" fmla="*/ 96 w 4208"/>
                <a:gd name="T73" fmla="*/ 146 h 896"/>
                <a:gd name="T74" fmla="*/ 138 w 4208"/>
                <a:gd name="T75" fmla="*/ 156 h 896"/>
                <a:gd name="T76" fmla="*/ 186 w 4208"/>
                <a:gd name="T77" fmla="*/ 164 h 896"/>
                <a:gd name="T78" fmla="*/ 239 w 4208"/>
                <a:gd name="T79" fmla="*/ 170 h 896"/>
                <a:gd name="T80" fmla="*/ 296 w 4208"/>
                <a:gd name="T81" fmla="*/ 175 h 896"/>
                <a:gd name="T82" fmla="*/ 357 w 4208"/>
                <a:gd name="T83" fmla="*/ 178 h 896"/>
                <a:gd name="T84" fmla="*/ 421 w 4208"/>
                <a:gd name="T85" fmla="*/ 179 h 89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208" h="896">
                  <a:moveTo>
                    <a:pt x="2105" y="896"/>
                  </a:moveTo>
                  <a:lnTo>
                    <a:pt x="2212" y="895"/>
                  </a:lnTo>
                  <a:lnTo>
                    <a:pt x="2319" y="894"/>
                  </a:lnTo>
                  <a:lnTo>
                    <a:pt x="2424" y="891"/>
                  </a:lnTo>
                  <a:lnTo>
                    <a:pt x="2528" y="887"/>
                  </a:lnTo>
                  <a:lnTo>
                    <a:pt x="2629" y="881"/>
                  </a:lnTo>
                  <a:lnTo>
                    <a:pt x="2729" y="876"/>
                  </a:lnTo>
                  <a:lnTo>
                    <a:pt x="2827" y="869"/>
                  </a:lnTo>
                  <a:lnTo>
                    <a:pt x="2922" y="861"/>
                  </a:lnTo>
                  <a:lnTo>
                    <a:pt x="3015" y="851"/>
                  </a:lnTo>
                  <a:lnTo>
                    <a:pt x="3106" y="841"/>
                  </a:lnTo>
                  <a:lnTo>
                    <a:pt x="3195" y="831"/>
                  </a:lnTo>
                  <a:lnTo>
                    <a:pt x="3280" y="819"/>
                  </a:lnTo>
                  <a:lnTo>
                    <a:pt x="3362" y="807"/>
                  </a:lnTo>
                  <a:lnTo>
                    <a:pt x="3441" y="794"/>
                  </a:lnTo>
                  <a:lnTo>
                    <a:pt x="3518" y="779"/>
                  </a:lnTo>
                  <a:lnTo>
                    <a:pt x="3591" y="764"/>
                  </a:lnTo>
                  <a:lnTo>
                    <a:pt x="3661" y="749"/>
                  </a:lnTo>
                  <a:lnTo>
                    <a:pt x="3727" y="733"/>
                  </a:lnTo>
                  <a:lnTo>
                    <a:pt x="3790" y="716"/>
                  </a:lnTo>
                  <a:lnTo>
                    <a:pt x="3849" y="698"/>
                  </a:lnTo>
                  <a:lnTo>
                    <a:pt x="3903" y="680"/>
                  </a:lnTo>
                  <a:lnTo>
                    <a:pt x="3954" y="661"/>
                  </a:lnTo>
                  <a:lnTo>
                    <a:pt x="4001" y="642"/>
                  </a:lnTo>
                  <a:lnTo>
                    <a:pt x="4042" y="622"/>
                  </a:lnTo>
                  <a:lnTo>
                    <a:pt x="4080" y="602"/>
                  </a:lnTo>
                  <a:lnTo>
                    <a:pt x="4114" y="581"/>
                  </a:lnTo>
                  <a:lnTo>
                    <a:pt x="4143" y="560"/>
                  </a:lnTo>
                  <a:lnTo>
                    <a:pt x="4166" y="538"/>
                  </a:lnTo>
                  <a:lnTo>
                    <a:pt x="4184" y="516"/>
                  </a:lnTo>
                  <a:lnTo>
                    <a:pt x="4198" y="493"/>
                  </a:lnTo>
                  <a:lnTo>
                    <a:pt x="4206" y="471"/>
                  </a:lnTo>
                  <a:lnTo>
                    <a:pt x="4208" y="448"/>
                  </a:lnTo>
                  <a:lnTo>
                    <a:pt x="4206" y="425"/>
                  </a:lnTo>
                  <a:lnTo>
                    <a:pt x="4198" y="402"/>
                  </a:lnTo>
                  <a:lnTo>
                    <a:pt x="4184" y="380"/>
                  </a:lnTo>
                  <a:lnTo>
                    <a:pt x="4166" y="357"/>
                  </a:lnTo>
                  <a:lnTo>
                    <a:pt x="4143" y="337"/>
                  </a:lnTo>
                  <a:lnTo>
                    <a:pt x="4114" y="315"/>
                  </a:lnTo>
                  <a:lnTo>
                    <a:pt x="4080" y="294"/>
                  </a:lnTo>
                  <a:lnTo>
                    <a:pt x="4042" y="274"/>
                  </a:lnTo>
                  <a:lnTo>
                    <a:pt x="4001" y="254"/>
                  </a:lnTo>
                  <a:lnTo>
                    <a:pt x="3954" y="235"/>
                  </a:lnTo>
                  <a:lnTo>
                    <a:pt x="3903" y="216"/>
                  </a:lnTo>
                  <a:lnTo>
                    <a:pt x="3849" y="197"/>
                  </a:lnTo>
                  <a:lnTo>
                    <a:pt x="3790" y="180"/>
                  </a:lnTo>
                  <a:lnTo>
                    <a:pt x="3727" y="164"/>
                  </a:lnTo>
                  <a:lnTo>
                    <a:pt x="3661" y="147"/>
                  </a:lnTo>
                  <a:lnTo>
                    <a:pt x="3591" y="132"/>
                  </a:lnTo>
                  <a:lnTo>
                    <a:pt x="3518" y="117"/>
                  </a:lnTo>
                  <a:lnTo>
                    <a:pt x="3441" y="103"/>
                  </a:lnTo>
                  <a:lnTo>
                    <a:pt x="3362" y="89"/>
                  </a:lnTo>
                  <a:lnTo>
                    <a:pt x="3280" y="76"/>
                  </a:lnTo>
                  <a:lnTo>
                    <a:pt x="3195" y="65"/>
                  </a:lnTo>
                  <a:lnTo>
                    <a:pt x="3106" y="54"/>
                  </a:lnTo>
                  <a:lnTo>
                    <a:pt x="3015" y="44"/>
                  </a:lnTo>
                  <a:lnTo>
                    <a:pt x="2922" y="35"/>
                  </a:lnTo>
                  <a:lnTo>
                    <a:pt x="2827" y="27"/>
                  </a:lnTo>
                  <a:lnTo>
                    <a:pt x="2729" y="20"/>
                  </a:lnTo>
                  <a:lnTo>
                    <a:pt x="2629" y="14"/>
                  </a:lnTo>
                  <a:lnTo>
                    <a:pt x="2528" y="9"/>
                  </a:lnTo>
                  <a:lnTo>
                    <a:pt x="2424" y="5"/>
                  </a:lnTo>
                  <a:lnTo>
                    <a:pt x="2319" y="3"/>
                  </a:lnTo>
                  <a:lnTo>
                    <a:pt x="2212" y="0"/>
                  </a:lnTo>
                  <a:lnTo>
                    <a:pt x="2105" y="0"/>
                  </a:lnTo>
                  <a:lnTo>
                    <a:pt x="1997" y="0"/>
                  </a:lnTo>
                  <a:lnTo>
                    <a:pt x="1889" y="3"/>
                  </a:lnTo>
                  <a:lnTo>
                    <a:pt x="1785" y="5"/>
                  </a:lnTo>
                  <a:lnTo>
                    <a:pt x="1681" y="9"/>
                  </a:lnTo>
                  <a:lnTo>
                    <a:pt x="1580" y="14"/>
                  </a:lnTo>
                  <a:lnTo>
                    <a:pt x="1479" y="20"/>
                  </a:lnTo>
                  <a:lnTo>
                    <a:pt x="1383" y="27"/>
                  </a:lnTo>
                  <a:lnTo>
                    <a:pt x="1287" y="35"/>
                  </a:lnTo>
                  <a:lnTo>
                    <a:pt x="1194" y="44"/>
                  </a:lnTo>
                  <a:lnTo>
                    <a:pt x="1103" y="54"/>
                  </a:lnTo>
                  <a:lnTo>
                    <a:pt x="1015" y="65"/>
                  </a:lnTo>
                  <a:lnTo>
                    <a:pt x="930" y="76"/>
                  </a:lnTo>
                  <a:lnTo>
                    <a:pt x="847" y="89"/>
                  </a:lnTo>
                  <a:lnTo>
                    <a:pt x="767" y="103"/>
                  </a:lnTo>
                  <a:lnTo>
                    <a:pt x="691" y="117"/>
                  </a:lnTo>
                  <a:lnTo>
                    <a:pt x="618" y="132"/>
                  </a:lnTo>
                  <a:lnTo>
                    <a:pt x="547" y="147"/>
                  </a:lnTo>
                  <a:lnTo>
                    <a:pt x="482" y="164"/>
                  </a:lnTo>
                  <a:lnTo>
                    <a:pt x="420" y="180"/>
                  </a:lnTo>
                  <a:lnTo>
                    <a:pt x="361" y="197"/>
                  </a:lnTo>
                  <a:lnTo>
                    <a:pt x="305" y="216"/>
                  </a:lnTo>
                  <a:lnTo>
                    <a:pt x="255" y="235"/>
                  </a:lnTo>
                  <a:lnTo>
                    <a:pt x="209" y="254"/>
                  </a:lnTo>
                  <a:lnTo>
                    <a:pt x="166" y="274"/>
                  </a:lnTo>
                  <a:lnTo>
                    <a:pt x="128" y="294"/>
                  </a:lnTo>
                  <a:lnTo>
                    <a:pt x="95" y="315"/>
                  </a:lnTo>
                  <a:lnTo>
                    <a:pt x="67" y="337"/>
                  </a:lnTo>
                  <a:lnTo>
                    <a:pt x="43" y="357"/>
                  </a:lnTo>
                  <a:lnTo>
                    <a:pt x="24" y="380"/>
                  </a:lnTo>
                  <a:lnTo>
                    <a:pt x="11" y="402"/>
                  </a:lnTo>
                  <a:lnTo>
                    <a:pt x="3" y="425"/>
                  </a:lnTo>
                  <a:lnTo>
                    <a:pt x="0" y="448"/>
                  </a:lnTo>
                  <a:lnTo>
                    <a:pt x="3" y="471"/>
                  </a:lnTo>
                  <a:lnTo>
                    <a:pt x="11" y="493"/>
                  </a:lnTo>
                  <a:lnTo>
                    <a:pt x="24" y="516"/>
                  </a:lnTo>
                  <a:lnTo>
                    <a:pt x="43" y="538"/>
                  </a:lnTo>
                  <a:lnTo>
                    <a:pt x="67" y="560"/>
                  </a:lnTo>
                  <a:lnTo>
                    <a:pt x="95" y="581"/>
                  </a:lnTo>
                  <a:lnTo>
                    <a:pt x="128" y="602"/>
                  </a:lnTo>
                  <a:lnTo>
                    <a:pt x="166" y="622"/>
                  </a:lnTo>
                  <a:lnTo>
                    <a:pt x="209" y="642"/>
                  </a:lnTo>
                  <a:lnTo>
                    <a:pt x="255" y="661"/>
                  </a:lnTo>
                  <a:lnTo>
                    <a:pt x="305" y="680"/>
                  </a:lnTo>
                  <a:lnTo>
                    <a:pt x="361" y="698"/>
                  </a:lnTo>
                  <a:lnTo>
                    <a:pt x="420" y="716"/>
                  </a:lnTo>
                  <a:lnTo>
                    <a:pt x="482" y="733"/>
                  </a:lnTo>
                  <a:lnTo>
                    <a:pt x="547" y="749"/>
                  </a:lnTo>
                  <a:lnTo>
                    <a:pt x="618" y="764"/>
                  </a:lnTo>
                  <a:lnTo>
                    <a:pt x="691" y="779"/>
                  </a:lnTo>
                  <a:lnTo>
                    <a:pt x="767" y="794"/>
                  </a:lnTo>
                  <a:lnTo>
                    <a:pt x="847" y="807"/>
                  </a:lnTo>
                  <a:lnTo>
                    <a:pt x="930" y="819"/>
                  </a:lnTo>
                  <a:lnTo>
                    <a:pt x="1015" y="831"/>
                  </a:lnTo>
                  <a:lnTo>
                    <a:pt x="1103" y="841"/>
                  </a:lnTo>
                  <a:lnTo>
                    <a:pt x="1194" y="851"/>
                  </a:lnTo>
                  <a:lnTo>
                    <a:pt x="1287" y="861"/>
                  </a:lnTo>
                  <a:lnTo>
                    <a:pt x="1383" y="869"/>
                  </a:lnTo>
                  <a:lnTo>
                    <a:pt x="1479" y="876"/>
                  </a:lnTo>
                  <a:lnTo>
                    <a:pt x="1580" y="881"/>
                  </a:lnTo>
                  <a:lnTo>
                    <a:pt x="1681" y="887"/>
                  </a:lnTo>
                  <a:lnTo>
                    <a:pt x="1785" y="891"/>
                  </a:lnTo>
                  <a:lnTo>
                    <a:pt x="1889" y="894"/>
                  </a:lnTo>
                  <a:lnTo>
                    <a:pt x="1997" y="895"/>
                  </a:lnTo>
                  <a:lnTo>
                    <a:pt x="2105" y="896"/>
                  </a:lnTo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05" name="Freeform 143"/>
            <p:cNvSpPr>
              <a:spLocks/>
            </p:cNvSpPr>
            <p:nvPr/>
          </p:nvSpPr>
          <p:spPr bwMode="auto">
            <a:xfrm>
              <a:off x="552" y="3052"/>
              <a:ext cx="842" cy="179"/>
            </a:xfrm>
            <a:custGeom>
              <a:avLst/>
              <a:gdLst>
                <a:gd name="T0" fmla="*/ 464 w 4208"/>
                <a:gd name="T1" fmla="*/ 179 h 895"/>
                <a:gd name="T2" fmla="*/ 526 w 4208"/>
                <a:gd name="T3" fmla="*/ 176 h 895"/>
                <a:gd name="T4" fmla="*/ 585 w 4208"/>
                <a:gd name="T5" fmla="*/ 172 h 895"/>
                <a:gd name="T6" fmla="*/ 639 w 4208"/>
                <a:gd name="T7" fmla="*/ 166 h 895"/>
                <a:gd name="T8" fmla="*/ 689 w 4208"/>
                <a:gd name="T9" fmla="*/ 158 h 895"/>
                <a:gd name="T10" fmla="*/ 733 w 4208"/>
                <a:gd name="T11" fmla="*/ 150 h 895"/>
                <a:gd name="T12" fmla="*/ 770 w 4208"/>
                <a:gd name="T13" fmla="*/ 140 h 895"/>
                <a:gd name="T14" fmla="*/ 801 w 4208"/>
                <a:gd name="T15" fmla="*/ 128 h 895"/>
                <a:gd name="T16" fmla="*/ 823 w 4208"/>
                <a:gd name="T17" fmla="*/ 116 h 895"/>
                <a:gd name="T18" fmla="*/ 837 w 4208"/>
                <a:gd name="T19" fmla="*/ 103 h 895"/>
                <a:gd name="T20" fmla="*/ 842 w 4208"/>
                <a:gd name="T21" fmla="*/ 89 h 895"/>
                <a:gd name="T22" fmla="*/ 837 w 4208"/>
                <a:gd name="T23" fmla="*/ 76 h 895"/>
                <a:gd name="T24" fmla="*/ 823 w 4208"/>
                <a:gd name="T25" fmla="*/ 63 h 895"/>
                <a:gd name="T26" fmla="*/ 801 w 4208"/>
                <a:gd name="T27" fmla="*/ 51 h 895"/>
                <a:gd name="T28" fmla="*/ 770 w 4208"/>
                <a:gd name="T29" fmla="*/ 39 h 895"/>
                <a:gd name="T30" fmla="*/ 733 w 4208"/>
                <a:gd name="T31" fmla="*/ 29 h 895"/>
                <a:gd name="T32" fmla="*/ 689 w 4208"/>
                <a:gd name="T33" fmla="*/ 20 h 895"/>
                <a:gd name="T34" fmla="*/ 639 w 4208"/>
                <a:gd name="T35" fmla="*/ 13 h 895"/>
                <a:gd name="T36" fmla="*/ 585 w 4208"/>
                <a:gd name="T37" fmla="*/ 7 h 895"/>
                <a:gd name="T38" fmla="*/ 526 w 4208"/>
                <a:gd name="T39" fmla="*/ 3 h 895"/>
                <a:gd name="T40" fmla="*/ 464 w 4208"/>
                <a:gd name="T41" fmla="*/ 0 h 895"/>
                <a:gd name="T42" fmla="*/ 400 w 4208"/>
                <a:gd name="T43" fmla="*/ 0 h 895"/>
                <a:gd name="T44" fmla="*/ 336 w 4208"/>
                <a:gd name="T45" fmla="*/ 2 h 895"/>
                <a:gd name="T46" fmla="*/ 277 w 4208"/>
                <a:gd name="T47" fmla="*/ 5 h 895"/>
                <a:gd name="T48" fmla="*/ 221 w 4208"/>
                <a:gd name="T49" fmla="*/ 11 h 895"/>
                <a:gd name="T50" fmla="*/ 169 w 4208"/>
                <a:gd name="T51" fmla="*/ 18 h 895"/>
                <a:gd name="T52" fmla="*/ 124 w 4208"/>
                <a:gd name="T53" fmla="*/ 26 h 895"/>
                <a:gd name="T54" fmla="*/ 84 w 4208"/>
                <a:gd name="T55" fmla="*/ 36 h 895"/>
                <a:gd name="T56" fmla="*/ 51 w 4208"/>
                <a:gd name="T57" fmla="*/ 47 h 895"/>
                <a:gd name="T58" fmla="*/ 26 w 4208"/>
                <a:gd name="T59" fmla="*/ 59 h 895"/>
                <a:gd name="T60" fmla="*/ 9 w 4208"/>
                <a:gd name="T61" fmla="*/ 71 h 895"/>
                <a:gd name="T62" fmla="*/ 1 w 4208"/>
                <a:gd name="T63" fmla="*/ 85 h 895"/>
                <a:gd name="T64" fmla="*/ 2 w 4208"/>
                <a:gd name="T65" fmla="*/ 99 h 895"/>
                <a:gd name="T66" fmla="*/ 13 w 4208"/>
                <a:gd name="T67" fmla="*/ 112 h 895"/>
                <a:gd name="T68" fmla="*/ 33 w 4208"/>
                <a:gd name="T69" fmla="*/ 124 h 895"/>
                <a:gd name="T70" fmla="*/ 61 w 4208"/>
                <a:gd name="T71" fmla="*/ 136 h 895"/>
                <a:gd name="T72" fmla="*/ 96 w 4208"/>
                <a:gd name="T73" fmla="*/ 147 h 895"/>
                <a:gd name="T74" fmla="*/ 138 w 4208"/>
                <a:gd name="T75" fmla="*/ 156 h 895"/>
                <a:gd name="T76" fmla="*/ 186 w 4208"/>
                <a:gd name="T77" fmla="*/ 164 h 895"/>
                <a:gd name="T78" fmla="*/ 239 w 4208"/>
                <a:gd name="T79" fmla="*/ 170 h 895"/>
                <a:gd name="T80" fmla="*/ 296 w 4208"/>
                <a:gd name="T81" fmla="*/ 175 h 895"/>
                <a:gd name="T82" fmla="*/ 357 w 4208"/>
                <a:gd name="T83" fmla="*/ 178 h 895"/>
                <a:gd name="T84" fmla="*/ 421 w 4208"/>
                <a:gd name="T85" fmla="*/ 179 h 89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208" h="895">
                  <a:moveTo>
                    <a:pt x="2105" y="895"/>
                  </a:moveTo>
                  <a:lnTo>
                    <a:pt x="2212" y="895"/>
                  </a:lnTo>
                  <a:lnTo>
                    <a:pt x="2319" y="893"/>
                  </a:lnTo>
                  <a:lnTo>
                    <a:pt x="2424" y="890"/>
                  </a:lnTo>
                  <a:lnTo>
                    <a:pt x="2528" y="886"/>
                  </a:lnTo>
                  <a:lnTo>
                    <a:pt x="2629" y="881"/>
                  </a:lnTo>
                  <a:lnTo>
                    <a:pt x="2729" y="875"/>
                  </a:lnTo>
                  <a:lnTo>
                    <a:pt x="2827" y="868"/>
                  </a:lnTo>
                  <a:lnTo>
                    <a:pt x="2922" y="860"/>
                  </a:lnTo>
                  <a:lnTo>
                    <a:pt x="3015" y="851"/>
                  </a:lnTo>
                  <a:lnTo>
                    <a:pt x="3106" y="841"/>
                  </a:lnTo>
                  <a:lnTo>
                    <a:pt x="3195" y="830"/>
                  </a:lnTo>
                  <a:lnTo>
                    <a:pt x="3280" y="819"/>
                  </a:lnTo>
                  <a:lnTo>
                    <a:pt x="3362" y="806"/>
                  </a:lnTo>
                  <a:lnTo>
                    <a:pt x="3441" y="792"/>
                  </a:lnTo>
                  <a:lnTo>
                    <a:pt x="3518" y="779"/>
                  </a:lnTo>
                  <a:lnTo>
                    <a:pt x="3591" y="764"/>
                  </a:lnTo>
                  <a:lnTo>
                    <a:pt x="3661" y="749"/>
                  </a:lnTo>
                  <a:lnTo>
                    <a:pt x="3727" y="733"/>
                  </a:lnTo>
                  <a:lnTo>
                    <a:pt x="3790" y="715"/>
                  </a:lnTo>
                  <a:lnTo>
                    <a:pt x="3849" y="698"/>
                  </a:lnTo>
                  <a:lnTo>
                    <a:pt x="3903" y="680"/>
                  </a:lnTo>
                  <a:lnTo>
                    <a:pt x="3954" y="661"/>
                  </a:lnTo>
                  <a:lnTo>
                    <a:pt x="4001" y="642"/>
                  </a:lnTo>
                  <a:lnTo>
                    <a:pt x="4042" y="622"/>
                  </a:lnTo>
                  <a:lnTo>
                    <a:pt x="4080" y="601"/>
                  </a:lnTo>
                  <a:lnTo>
                    <a:pt x="4114" y="580"/>
                  </a:lnTo>
                  <a:lnTo>
                    <a:pt x="4143" y="560"/>
                  </a:lnTo>
                  <a:lnTo>
                    <a:pt x="4166" y="538"/>
                  </a:lnTo>
                  <a:lnTo>
                    <a:pt x="4184" y="516"/>
                  </a:lnTo>
                  <a:lnTo>
                    <a:pt x="4198" y="493"/>
                  </a:lnTo>
                  <a:lnTo>
                    <a:pt x="4206" y="470"/>
                  </a:lnTo>
                  <a:lnTo>
                    <a:pt x="4208" y="447"/>
                  </a:lnTo>
                  <a:lnTo>
                    <a:pt x="4206" y="425"/>
                  </a:lnTo>
                  <a:lnTo>
                    <a:pt x="4198" y="402"/>
                  </a:lnTo>
                  <a:lnTo>
                    <a:pt x="4184" y="379"/>
                  </a:lnTo>
                  <a:lnTo>
                    <a:pt x="4166" y="357"/>
                  </a:lnTo>
                  <a:lnTo>
                    <a:pt x="4143" y="336"/>
                  </a:lnTo>
                  <a:lnTo>
                    <a:pt x="4114" y="314"/>
                  </a:lnTo>
                  <a:lnTo>
                    <a:pt x="4080" y="294"/>
                  </a:lnTo>
                  <a:lnTo>
                    <a:pt x="4042" y="273"/>
                  </a:lnTo>
                  <a:lnTo>
                    <a:pt x="4001" y="253"/>
                  </a:lnTo>
                  <a:lnTo>
                    <a:pt x="3954" y="234"/>
                  </a:lnTo>
                  <a:lnTo>
                    <a:pt x="3903" y="215"/>
                  </a:lnTo>
                  <a:lnTo>
                    <a:pt x="3849" y="197"/>
                  </a:lnTo>
                  <a:lnTo>
                    <a:pt x="3790" y="180"/>
                  </a:lnTo>
                  <a:lnTo>
                    <a:pt x="3727" y="162"/>
                  </a:lnTo>
                  <a:lnTo>
                    <a:pt x="3661" y="146"/>
                  </a:lnTo>
                  <a:lnTo>
                    <a:pt x="3591" y="131"/>
                  </a:lnTo>
                  <a:lnTo>
                    <a:pt x="3518" y="116"/>
                  </a:lnTo>
                  <a:lnTo>
                    <a:pt x="3441" y="102"/>
                  </a:lnTo>
                  <a:lnTo>
                    <a:pt x="3362" y="89"/>
                  </a:lnTo>
                  <a:lnTo>
                    <a:pt x="3280" y="76"/>
                  </a:lnTo>
                  <a:lnTo>
                    <a:pt x="3195" y="64"/>
                  </a:lnTo>
                  <a:lnTo>
                    <a:pt x="3106" y="54"/>
                  </a:lnTo>
                  <a:lnTo>
                    <a:pt x="3015" y="44"/>
                  </a:lnTo>
                  <a:lnTo>
                    <a:pt x="2922" y="34"/>
                  </a:lnTo>
                  <a:lnTo>
                    <a:pt x="2827" y="26"/>
                  </a:lnTo>
                  <a:lnTo>
                    <a:pt x="2729" y="19"/>
                  </a:lnTo>
                  <a:lnTo>
                    <a:pt x="2629" y="14"/>
                  </a:lnTo>
                  <a:lnTo>
                    <a:pt x="2528" y="9"/>
                  </a:lnTo>
                  <a:lnTo>
                    <a:pt x="2424" y="5"/>
                  </a:lnTo>
                  <a:lnTo>
                    <a:pt x="2319" y="2"/>
                  </a:lnTo>
                  <a:lnTo>
                    <a:pt x="2212" y="0"/>
                  </a:lnTo>
                  <a:lnTo>
                    <a:pt x="2105" y="0"/>
                  </a:lnTo>
                  <a:lnTo>
                    <a:pt x="1997" y="0"/>
                  </a:lnTo>
                  <a:lnTo>
                    <a:pt x="1889" y="2"/>
                  </a:lnTo>
                  <a:lnTo>
                    <a:pt x="1785" y="5"/>
                  </a:lnTo>
                  <a:lnTo>
                    <a:pt x="1681" y="9"/>
                  </a:lnTo>
                  <a:lnTo>
                    <a:pt x="1580" y="14"/>
                  </a:lnTo>
                  <a:lnTo>
                    <a:pt x="1479" y="19"/>
                  </a:lnTo>
                  <a:lnTo>
                    <a:pt x="1383" y="26"/>
                  </a:lnTo>
                  <a:lnTo>
                    <a:pt x="1287" y="34"/>
                  </a:lnTo>
                  <a:lnTo>
                    <a:pt x="1194" y="44"/>
                  </a:lnTo>
                  <a:lnTo>
                    <a:pt x="1103" y="54"/>
                  </a:lnTo>
                  <a:lnTo>
                    <a:pt x="1015" y="64"/>
                  </a:lnTo>
                  <a:lnTo>
                    <a:pt x="930" y="76"/>
                  </a:lnTo>
                  <a:lnTo>
                    <a:pt x="847" y="89"/>
                  </a:lnTo>
                  <a:lnTo>
                    <a:pt x="767" y="102"/>
                  </a:lnTo>
                  <a:lnTo>
                    <a:pt x="691" y="116"/>
                  </a:lnTo>
                  <a:lnTo>
                    <a:pt x="618" y="131"/>
                  </a:lnTo>
                  <a:lnTo>
                    <a:pt x="547" y="146"/>
                  </a:lnTo>
                  <a:lnTo>
                    <a:pt x="482" y="162"/>
                  </a:lnTo>
                  <a:lnTo>
                    <a:pt x="420" y="180"/>
                  </a:lnTo>
                  <a:lnTo>
                    <a:pt x="361" y="197"/>
                  </a:lnTo>
                  <a:lnTo>
                    <a:pt x="305" y="215"/>
                  </a:lnTo>
                  <a:lnTo>
                    <a:pt x="255" y="234"/>
                  </a:lnTo>
                  <a:lnTo>
                    <a:pt x="209" y="253"/>
                  </a:lnTo>
                  <a:lnTo>
                    <a:pt x="166" y="273"/>
                  </a:lnTo>
                  <a:lnTo>
                    <a:pt x="128" y="294"/>
                  </a:lnTo>
                  <a:lnTo>
                    <a:pt x="95" y="314"/>
                  </a:lnTo>
                  <a:lnTo>
                    <a:pt x="67" y="336"/>
                  </a:lnTo>
                  <a:lnTo>
                    <a:pt x="43" y="357"/>
                  </a:lnTo>
                  <a:lnTo>
                    <a:pt x="24" y="379"/>
                  </a:lnTo>
                  <a:lnTo>
                    <a:pt x="11" y="402"/>
                  </a:lnTo>
                  <a:lnTo>
                    <a:pt x="3" y="425"/>
                  </a:lnTo>
                  <a:lnTo>
                    <a:pt x="0" y="447"/>
                  </a:lnTo>
                  <a:lnTo>
                    <a:pt x="3" y="470"/>
                  </a:lnTo>
                  <a:lnTo>
                    <a:pt x="11" y="493"/>
                  </a:lnTo>
                  <a:lnTo>
                    <a:pt x="24" y="516"/>
                  </a:lnTo>
                  <a:lnTo>
                    <a:pt x="43" y="538"/>
                  </a:lnTo>
                  <a:lnTo>
                    <a:pt x="67" y="560"/>
                  </a:lnTo>
                  <a:lnTo>
                    <a:pt x="95" y="580"/>
                  </a:lnTo>
                  <a:lnTo>
                    <a:pt x="128" y="601"/>
                  </a:lnTo>
                  <a:lnTo>
                    <a:pt x="166" y="622"/>
                  </a:lnTo>
                  <a:lnTo>
                    <a:pt x="209" y="642"/>
                  </a:lnTo>
                  <a:lnTo>
                    <a:pt x="255" y="661"/>
                  </a:lnTo>
                  <a:lnTo>
                    <a:pt x="305" y="680"/>
                  </a:lnTo>
                  <a:lnTo>
                    <a:pt x="361" y="698"/>
                  </a:lnTo>
                  <a:lnTo>
                    <a:pt x="420" y="715"/>
                  </a:lnTo>
                  <a:lnTo>
                    <a:pt x="482" y="733"/>
                  </a:lnTo>
                  <a:lnTo>
                    <a:pt x="547" y="749"/>
                  </a:lnTo>
                  <a:lnTo>
                    <a:pt x="618" y="764"/>
                  </a:lnTo>
                  <a:lnTo>
                    <a:pt x="691" y="779"/>
                  </a:lnTo>
                  <a:lnTo>
                    <a:pt x="767" y="792"/>
                  </a:lnTo>
                  <a:lnTo>
                    <a:pt x="847" y="806"/>
                  </a:lnTo>
                  <a:lnTo>
                    <a:pt x="930" y="819"/>
                  </a:lnTo>
                  <a:lnTo>
                    <a:pt x="1015" y="830"/>
                  </a:lnTo>
                  <a:lnTo>
                    <a:pt x="1103" y="841"/>
                  </a:lnTo>
                  <a:lnTo>
                    <a:pt x="1194" y="851"/>
                  </a:lnTo>
                  <a:lnTo>
                    <a:pt x="1287" y="860"/>
                  </a:lnTo>
                  <a:lnTo>
                    <a:pt x="1383" y="868"/>
                  </a:lnTo>
                  <a:lnTo>
                    <a:pt x="1479" y="875"/>
                  </a:lnTo>
                  <a:lnTo>
                    <a:pt x="1580" y="881"/>
                  </a:lnTo>
                  <a:lnTo>
                    <a:pt x="1681" y="886"/>
                  </a:lnTo>
                  <a:lnTo>
                    <a:pt x="1785" y="890"/>
                  </a:lnTo>
                  <a:lnTo>
                    <a:pt x="1889" y="893"/>
                  </a:lnTo>
                  <a:lnTo>
                    <a:pt x="1997" y="895"/>
                  </a:lnTo>
                  <a:lnTo>
                    <a:pt x="2105" y="895"/>
                  </a:lnTo>
                </a:path>
              </a:pathLst>
            </a:custGeom>
            <a:noFill/>
            <a:ln w="635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06" name="Line 144"/>
            <p:cNvSpPr>
              <a:spLocks noChangeShapeType="1"/>
            </p:cNvSpPr>
            <p:nvPr/>
          </p:nvSpPr>
          <p:spPr bwMode="auto">
            <a:xfrm flipV="1">
              <a:off x="1400" y="2098"/>
              <a:ext cx="1" cy="1053"/>
            </a:xfrm>
            <a:prstGeom prst="line">
              <a:avLst/>
            </a:prstGeom>
            <a:noFill/>
            <a:ln w="635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07" name="Line 145"/>
            <p:cNvSpPr>
              <a:spLocks noChangeShapeType="1"/>
            </p:cNvSpPr>
            <p:nvPr/>
          </p:nvSpPr>
          <p:spPr bwMode="auto">
            <a:xfrm flipV="1">
              <a:off x="1372" y="2125"/>
              <a:ext cx="1" cy="1053"/>
            </a:xfrm>
            <a:prstGeom prst="line">
              <a:avLst/>
            </a:prstGeom>
            <a:noFill/>
            <a:ln w="635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</p:grpSp>
      <p:grpSp>
        <p:nvGrpSpPr>
          <p:cNvPr id="41993" name="Group 146"/>
          <p:cNvGrpSpPr>
            <a:grpSpLocks/>
          </p:cNvGrpSpPr>
          <p:nvPr/>
        </p:nvGrpSpPr>
        <p:grpSpPr bwMode="auto">
          <a:xfrm>
            <a:off x="5999163" y="1657351"/>
            <a:ext cx="3746500" cy="1363663"/>
            <a:chOff x="2819" y="1044"/>
            <a:chExt cx="2360" cy="859"/>
          </a:xfrm>
        </p:grpSpPr>
        <p:sp>
          <p:nvSpPr>
            <p:cNvPr id="42040" name="Freeform 147"/>
            <p:cNvSpPr>
              <a:spLocks/>
            </p:cNvSpPr>
            <p:nvPr/>
          </p:nvSpPr>
          <p:spPr bwMode="auto">
            <a:xfrm>
              <a:off x="4653" y="1553"/>
              <a:ext cx="139" cy="28"/>
            </a:xfrm>
            <a:custGeom>
              <a:avLst/>
              <a:gdLst>
                <a:gd name="T0" fmla="*/ 135 w 697"/>
                <a:gd name="T1" fmla="*/ 0 h 139"/>
                <a:gd name="T2" fmla="*/ 139 w 697"/>
                <a:gd name="T3" fmla="*/ 28 h 139"/>
                <a:gd name="T4" fmla="*/ 5 w 697"/>
                <a:gd name="T5" fmla="*/ 28 h 139"/>
                <a:gd name="T6" fmla="*/ 0 w 697"/>
                <a:gd name="T7" fmla="*/ 0 h 139"/>
                <a:gd name="T8" fmla="*/ 135 w 697"/>
                <a:gd name="T9" fmla="*/ 0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7" h="139">
                  <a:moveTo>
                    <a:pt x="677" y="0"/>
                  </a:moveTo>
                  <a:lnTo>
                    <a:pt x="697" y="139"/>
                  </a:lnTo>
                  <a:lnTo>
                    <a:pt x="25" y="139"/>
                  </a:lnTo>
                  <a:lnTo>
                    <a:pt x="0" y="0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41" name="Freeform 148"/>
            <p:cNvSpPr>
              <a:spLocks/>
            </p:cNvSpPr>
            <p:nvPr/>
          </p:nvSpPr>
          <p:spPr bwMode="auto">
            <a:xfrm>
              <a:off x="4653" y="1553"/>
              <a:ext cx="139" cy="28"/>
            </a:xfrm>
            <a:custGeom>
              <a:avLst/>
              <a:gdLst>
                <a:gd name="T0" fmla="*/ 135 w 697"/>
                <a:gd name="T1" fmla="*/ 0 h 139"/>
                <a:gd name="T2" fmla="*/ 139 w 697"/>
                <a:gd name="T3" fmla="*/ 28 h 139"/>
                <a:gd name="T4" fmla="*/ 5 w 697"/>
                <a:gd name="T5" fmla="*/ 28 h 139"/>
                <a:gd name="T6" fmla="*/ 0 w 697"/>
                <a:gd name="T7" fmla="*/ 0 h 139"/>
                <a:gd name="T8" fmla="*/ 135 w 697"/>
                <a:gd name="T9" fmla="*/ 0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7" h="139">
                  <a:moveTo>
                    <a:pt x="677" y="0"/>
                  </a:moveTo>
                  <a:lnTo>
                    <a:pt x="697" y="139"/>
                  </a:lnTo>
                  <a:lnTo>
                    <a:pt x="25" y="139"/>
                  </a:lnTo>
                  <a:lnTo>
                    <a:pt x="0" y="0"/>
                  </a:lnTo>
                  <a:lnTo>
                    <a:pt x="677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42" name="Freeform 149"/>
            <p:cNvSpPr>
              <a:spLocks/>
            </p:cNvSpPr>
            <p:nvPr/>
          </p:nvSpPr>
          <p:spPr bwMode="auto">
            <a:xfrm>
              <a:off x="4445" y="1553"/>
              <a:ext cx="213" cy="350"/>
            </a:xfrm>
            <a:custGeom>
              <a:avLst/>
              <a:gdLst>
                <a:gd name="T0" fmla="*/ 208 w 1064"/>
                <a:gd name="T1" fmla="*/ 0 h 1747"/>
                <a:gd name="T2" fmla="*/ 213 w 1064"/>
                <a:gd name="T3" fmla="*/ 28 h 1747"/>
                <a:gd name="T4" fmla="*/ 7 w 1064"/>
                <a:gd name="T5" fmla="*/ 350 h 1747"/>
                <a:gd name="T6" fmla="*/ 0 w 1064"/>
                <a:gd name="T7" fmla="*/ 325 h 1747"/>
                <a:gd name="T8" fmla="*/ 208 w 1064"/>
                <a:gd name="T9" fmla="*/ 0 h 17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4" h="1747">
                  <a:moveTo>
                    <a:pt x="1039" y="0"/>
                  </a:moveTo>
                  <a:lnTo>
                    <a:pt x="1064" y="139"/>
                  </a:lnTo>
                  <a:lnTo>
                    <a:pt x="36" y="1747"/>
                  </a:lnTo>
                  <a:lnTo>
                    <a:pt x="0" y="1623"/>
                  </a:lnTo>
                  <a:lnTo>
                    <a:pt x="1039" y="0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43" name="Freeform 150"/>
            <p:cNvSpPr>
              <a:spLocks/>
            </p:cNvSpPr>
            <p:nvPr/>
          </p:nvSpPr>
          <p:spPr bwMode="auto">
            <a:xfrm>
              <a:off x="4445" y="1553"/>
              <a:ext cx="213" cy="350"/>
            </a:xfrm>
            <a:custGeom>
              <a:avLst/>
              <a:gdLst>
                <a:gd name="T0" fmla="*/ 208 w 1064"/>
                <a:gd name="T1" fmla="*/ 0 h 1747"/>
                <a:gd name="T2" fmla="*/ 213 w 1064"/>
                <a:gd name="T3" fmla="*/ 28 h 1747"/>
                <a:gd name="T4" fmla="*/ 7 w 1064"/>
                <a:gd name="T5" fmla="*/ 350 h 1747"/>
                <a:gd name="T6" fmla="*/ 0 w 1064"/>
                <a:gd name="T7" fmla="*/ 325 h 1747"/>
                <a:gd name="T8" fmla="*/ 208 w 1064"/>
                <a:gd name="T9" fmla="*/ 0 h 17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4" h="1747">
                  <a:moveTo>
                    <a:pt x="1039" y="0"/>
                  </a:moveTo>
                  <a:lnTo>
                    <a:pt x="1064" y="139"/>
                  </a:lnTo>
                  <a:lnTo>
                    <a:pt x="36" y="1747"/>
                  </a:lnTo>
                  <a:lnTo>
                    <a:pt x="0" y="1623"/>
                  </a:lnTo>
                  <a:lnTo>
                    <a:pt x="103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44" name="Freeform 151"/>
            <p:cNvSpPr>
              <a:spLocks/>
            </p:cNvSpPr>
            <p:nvPr/>
          </p:nvSpPr>
          <p:spPr bwMode="auto">
            <a:xfrm>
              <a:off x="2873" y="1467"/>
              <a:ext cx="269" cy="414"/>
            </a:xfrm>
            <a:custGeom>
              <a:avLst/>
              <a:gdLst>
                <a:gd name="T0" fmla="*/ 248 w 1346"/>
                <a:gd name="T1" fmla="*/ 0 h 2067"/>
                <a:gd name="T2" fmla="*/ 269 w 1346"/>
                <a:gd name="T3" fmla="*/ 29 h 2067"/>
                <a:gd name="T4" fmla="*/ 23 w 1346"/>
                <a:gd name="T5" fmla="*/ 414 h 2067"/>
                <a:gd name="T6" fmla="*/ 0 w 1346"/>
                <a:gd name="T7" fmla="*/ 389 h 2067"/>
                <a:gd name="T8" fmla="*/ 248 w 1346"/>
                <a:gd name="T9" fmla="*/ 0 h 20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6" h="2067">
                  <a:moveTo>
                    <a:pt x="1243" y="0"/>
                  </a:moveTo>
                  <a:lnTo>
                    <a:pt x="1346" y="144"/>
                  </a:lnTo>
                  <a:lnTo>
                    <a:pt x="115" y="2067"/>
                  </a:lnTo>
                  <a:lnTo>
                    <a:pt x="0" y="1941"/>
                  </a:lnTo>
                  <a:lnTo>
                    <a:pt x="1243" y="0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45" name="Freeform 152"/>
            <p:cNvSpPr>
              <a:spLocks/>
            </p:cNvSpPr>
            <p:nvPr/>
          </p:nvSpPr>
          <p:spPr bwMode="auto">
            <a:xfrm>
              <a:off x="2873" y="1467"/>
              <a:ext cx="269" cy="414"/>
            </a:xfrm>
            <a:custGeom>
              <a:avLst/>
              <a:gdLst>
                <a:gd name="T0" fmla="*/ 248 w 1346"/>
                <a:gd name="T1" fmla="*/ 0 h 2067"/>
                <a:gd name="T2" fmla="*/ 269 w 1346"/>
                <a:gd name="T3" fmla="*/ 29 h 2067"/>
                <a:gd name="T4" fmla="*/ 23 w 1346"/>
                <a:gd name="T5" fmla="*/ 414 h 2067"/>
                <a:gd name="T6" fmla="*/ 0 w 1346"/>
                <a:gd name="T7" fmla="*/ 389 h 2067"/>
                <a:gd name="T8" fmla="*/ 248 w 1346"/>
                <a:gd name="T9" fmla="*/ 0 h 20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6" h="2067">
                  <a:moveTo>
                    <a:pt x="1243" y="0"/>
                  </a:moveTo>
                  <a:lnTo>
                    <a:pt x="1346" y="144"/>
                  </a:lnTo>
                  <a:lnTo>
                    <a:pt x="115" y="2067"/>
                  </a:lnTo>
                  <a:lnTo>
                    <a:pt x="0" y="1941"/>
                  </a:lnTo>
                  <a:lnTo>
                    <a:pt x="1243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46" name="Freeform 153"/>
            <p:cNvSpPr>
              <a:spLocks/>
            </p:cNvSpPr>
            <p:nvPr/>
          </p:nvSpPr>
          <p:spPr bwMode="auto">
            <a:xfrm>
              <a:off x="4465" y="1093"/>
              <a:ext cx="217" cy="361"/>
            </a:xfrm>
            <a:custGeom>
              <a:avLst/>
              <a:gdLst>
                <a:gd name="T0" fmla="*/ 212 w 1085"/>
                <a:gd name="T1" fmla="*/ 0 h 1804"/>
                <a:gd name="T2" fmla="*/ 217 w 1085"/>
                <a:gd name="T3" fmla="*/ 33 h 1804"/>
                <a:gd name="T4" fmla="*/ 7 w 1085"/>
                <a:gd name="T5" fmla="*/ 361 h 1804"/>
                <a:gd name="T6" fmla="*/ 0 w 1085"/>
                <a:gd name="T7" fmla="*/ 332 h 1804"/>
                <a:gd name="T8" fmla="*/ 212 w 1085"/>
                <a:gd name="T9" fmla="*/ 0 h 18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85" h="1804">
                  <a:moveTo>
                    <a:pt x="1061" y="0"/>
                  </a:moveTo>
                  <a:lnTo>
                    <a:pt x="1085" y="164"/>
                  </a:lnTo>
                  <a:lnTo>
                    <a:pt x="34" y="1804"/>
                  </a:lnTo>
                  <a:lnTo>
                    <a:pt x="0" y="1658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47" name="Freeform 154"/>
            <p:cNvSpPr>
              <a:spLocks/>
            </p:cNvSpPr>
            <p:nvPr/>
          </p:nvSpPr>
          <p:spPr bwMode="auto">
            <a:xfrm>
              <a:off x="4465" y="1093"/>
              <a:ext cx="217" cy="361"/>
            </a:xfrm>
            <a:custGeom>
              <a:avLst/>
              <a:gdLst>
                <a:gd name="T0" fmla="*/ 212 w 1085"/>
                <a:gd name="T1" fmla="*/ 0 h 1804"/>
                <a:gd name="T2" fmla="*/ 217 w 1085"/>
                <a:gd name="T3" fmla="*/ 33 h 1804"/>
                <a:gd name="T4" fmla="*/ 7 w 1085"/>
                <a:gd name="T5" fmla="*/ 361 h 1804"/>
                <a:gd name="T6" fmla="*/ 0 w 1085"/>
                <a:gd name="T7" fmla="*/ 332 h 1804"/>
                <a:gd name="T8" fmla="*/ 212 w 1085"/>
                <a:gd name="T9" fmla="*/ 0 h 18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85" h="1804">
                  <a:moveTo>
                    <a:pt x="1061" y="0"/>
                  </a:moveTo>
                  <a:lnTo>
                    <a:pt x="1085" y="164"/>
                  </a:lnTo>
                  <a:lnTo>
                    <a:pt x="34" y="1804"/>
                  </a:lnTo>
                  <a:lnTo>
                    <a:pt x="0" y="1658"/>
                  </a:lnTo>
                  <a:lnTo>
                    <a:pt x="106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48" name="Freeform 155"/>
            <p:cNvSpPr>
              <a:spLocks/>
            </p:cNvSpPr>
            <p:nvPr/>
          </p:nvSpPr>
          <p:spPr bwMode="auto">
            <a:xfrm>
              <a:off x="4058" y="1424"/>
              <a:ext cx="413" cy="30"/>
            </a:xfrm>
            <a:custGeom>
              <a:avLst/>
              <a:gdLst>
                <a:gd name="T0" fmla="*/ 406 w 2067"/>
                <a:gd name="T1" fmla="*/ 0 h 146"/>
                <a:gd name="T2" fmla="*/ 413 w 2067"/>
                <a:gd name="T3" fmla="*/ 30 h 146"/>
                <a:gd name="T4" fmla="*/ 11 w 2067"/>
                <a:gd name="T5" fmla="*/ 30 h 146"/>
                <a:gd name="T6" fmla="*/ 0 w 2067"/>
                <a:gd name="T7" fmla="*/ 0 h 146"/>
                <a:gd name="T8" fmla="*/ 406 w 2067"/>
                <a:gd name="T9" fmla="*/ 0 h 1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67" h="146">
                  <a:moveTo>
                    <a:pt x="2033" y="0"/>
                  </a:moveTo>
                  <a:lnTo>
                    <a:pt x="2067" y="146"/>
                  </a:lnTo>
                  <a:lnTo>
                    <a:pt x="55" y="146"/>
                  </a:lnTo>
                  <a:lnTo>
                    <a:pt x="0" y="0"/>
                  </a:lnTo>
                  <a:lnTo>
                    <a:pt x="2033" y="0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49" name="Freeform 156"/>
            <p:cNvSpPr>
              <a:spLocks/>
            </p:cNvSpPr>
            <p:nvPr/>
          </p:nvSpPr>
          <p:spPr bwMode="auto">
            <a:xfrm>
              <a:off x="4058" y="1424"/>
              <a:ext cx="413" cy="30"/>
            </a:xfrm>
            <a:custGeom>
              <a:avLst/>
              <a:gdLst>
                <a:gd name="T0" fmla="*/ 406 w 2067"/>
                <a:gd name="T1" fmla="*/ 0 h 146"/>
                <a:gd name="T2" fmla="*/ 413 w 2067"/>
                <a:gd name="T3" fmla="*/ 30 h 146"/>
                <a:gd name="T4" fmla="*/ 11 w 2067"/>
                <a:gd name="T5" fmla="*/ 30 h 146"/>
                <a:gd name="T6" fmla="*/ 0 w 2067"/>
                <a:gd name="T7" fmla="*/ 0 h 146"/>
                <a:gd name="T8" fmla="*/ 406 w 2067"/>
                <a:gd name="T9" fmla="*/ 0 h 1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67" h="146">
                  <a:moveTo>
                    <a:pt x="2033" y="0"/>
                  </a:moveTo>
                  <a:lnTo>
                    <a:pt x="2067" y="146"/>
                  </a:lnTo>
                  <a:lnTo>
                    <a:pt x="55" y="146"/>
                  </a:lnTo>
                  <a:lnTo>
                    <a:pt x="0" y="0"/>
                  </a:lnTo>
                  <a:lnTo>
                    <a:pt x="2033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50" name="Freeform 157"/>
            <p:cNvSpPr>
              <a:spLocks/>
            </p:cNvSpPr>
            <p:nvPr/>
          </p:nvSpPr>
          <p:spPr bwMode="auto">
            <a:xfrm>
              <a:off x="3831" y="1355"/>
              <a:ext cx="282" cy="30"/>
            </a:xfrm>
            <a:custGeom>
              <a:avLst/>
              <a:gdLst>
                <a:gd name="T0" fmla="*/ 271 w 1409"/>
                <a:gd name="T1" fmla="*/ 0 h 150"/>
                <a:gd name="T2" fmla="*/ 282 w 1409"/>
                <a:gd name="T3" fmla="*/ 30 h 150"/>
                <a:gd name="T4" fmla="*/ 13 w 1409"/>
                <a:gd name="T5" fmla="*/ 30 h 150"/>
                <a:gd name="T6" fmla="*/ 0 w 1409"/>
                <a:gd name="T7" fmla="*/ 0 h 150"/>
                <a:gd name="T8" fmla="*/ 271 w 1409"/>
                <a:gd name="T9" fmla="*/ 0 h 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9" h="150">
                  <a:moveTo>
                    <a:pt x="1356" y="0"/>
                  </a:moveTo>
                  <a:lnTo>
                    <a:pt x="1409" y="150"/>
                  </a:lnTo>
                  <a:lnTo>
                    <a:pt x="67" y="150"/>
                  </a:lnTo>
                  <a:lnTo>
                    <a:pt x="0" y="0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51" name="Freeform 158"/>
            <p:cNvSpPr>
              <a:spLocks/>
            </p:cNvSpPr>
            <p:nvPr/>
          </p:nvSpPr>
          <p:spPr bwMode="auto">
            <a:xfrm>
              <a:off x="3831" y="1355"/>
              <a:ext cx="282" cy="30"/>
            </a:xfrm>
            <a:custGeom>
              <a:avLst/>
              <a:gdLst>
                <a:gd name="T0" fmla="*/ 271 w 1409"/>
                <a:gd name="T1" fmla="*/ 0 h 150"/>
                <a:gd name="T2" fmla="*/ 282 w 1409"/>
                <a:gd name="T3" fmla="*/ 30 h 150"/>
                <a:gd name="T4" fmla="*/ 13 w 1409"/>
                <a:gd name="T5" fmla="*/ 30 h 150"/>
                <a:gd name="T6" fmla="*/ 0 w 1409"/>
                <a:gd name="T7" fmla="*/ 0 h 150"/>
                <a:gd name="T8" fmla="*/ 271 w 1409"/>
                <a:gd name="T9" fmla="*/ 0 h 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9" h="150">
                  <a:moveTo>
                    <a:pt x="1356" y="0"/>
                  </a:moveTo>
                  <a:lnTo>
                    <a:pt x="1409" y="150"/>
                  </a:lnTo>
                  <a:lnTo>
                    <a:pt x="67" y="150"/>
                  </a:lnTo>
                  <a:lnTo>
                    <a:pt x="0" y="0"/>
                  </a:lnTo>
                  <a:lnTo>
                    <a:pt x="1356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52" name="Freeform 159"/>
            <p:cNvSpPr>
              <a:spLocks/>
            </p:cNvSpPr>
            <p:nvPr/>
          </p:nvSpPr>
          <p:spPr bwMode="auto">
            <a:xfrm>
              <a:off x="3720" y="1355"/>
              <a:ext cx="125" cy="202"/>
            </a:xfrm>
            <a:custGeom>
              <a:avLst/>
              <a:gdLst>
                <a:gd name="T0" fmla="*/ 112 w 626"/>
                <a:gd name="T1" fmla="*/ 0 h 1014"/>
                <a:gd name="T2" fmla="*/ 125 w 626"/>
                <a:gd name="T3" fmla="*/ 30 h 1014"/>
                <a:gd name="T4" fmla="*/ 15 w 626"/>
                <a:gd name="T5" fmla="*/ 202 h 1014"/>
                <a:gd name="T6" fmla="*/ 0 w 626"/>
                <a:gd name="T7" fmla="*/ 174 h 1014"/>
                <a:gd name="T8" fmla="*/ 112 w 626"/>
                <a:gd name="T9" fmla="*/ 0 h 10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6" h="1014">
                  <a:moveTo>
                    <a:pt x="559" y="0"/>
                  </a:moveTo>
                  <a:lnTo>
                    <a:pt x="626" y="150"/>
                  </a:lnTo>
                  <a:lnTo>
                    <a:pt x="74" y="1014"/>
                  </a:lnTo>
                  <a:lnTo>
                    <a:pt x="0" y="872"/>
                  </a:lnTo>
                  <a:lnTo>
                    <a:pt x="559" y="0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53" name="Freeform 160"/>
            <p:cNvSpPr>
              <a:spLocks/>
            </p:cNvSpPr>
            <p:nvPr/>
          </p:nvSpPr>
          <p:spPr bwMode="auto">
            <a:xfrm>
              <a:off x="3720" y="1355"/>
              <a:ext cx="125" cy="202"/>
            </a:xfrm>
            <a:custGeom>
              <a:avLst/>
              <a:gdLst>
                <a:gd name="T0" fmla="*/ 112 w 626"/>
                <a:gd name="T1" fmla="*/ 0 h 1014"/>
                <a:gd name="T2" fmla="*/ 125 w 626"/>
                <a:gd name="T3" fmla="*/ 30 h 1014"/>
                <a:gd name="T4" fmla="*/ 15 w 626"/>
                <a:gd name="T5" fmla="*/ 202 h 1014"/>
                <a:gd name="T6" fmla="*/ 0 w 626"/>
                <a:gd name="T7" fmla="*/ 174 h 1014"/>
                <a:gd name="T8" fmla="*/ 112 w 626"/>
                <a:gd name="T9" fmla="*/ 0 h 10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6" h="1014">
                  <a:moveTo>
                    <a:pt x="559" y="0"/>
                  </a:moveTo>
                  <a:lnTo>
                    <a:pt x="626" y="150"/>
                  </a:lnTo>
                  <a:lnTo>
                    <a:pt x="74" y="1014"/>
                  </a:lnTo>
                  <a:lnTo>
                    <a:pt x="0" y="872"/>
                  </a:lnTo>
                  <a:lnTo>
                    <a:pt x="55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54" name="Line 161"/>
            <p:cNvSpPr>
              <a:spLocks noChangeShapeType="1"/>
            </p:cNvSpPr>
            <p:nvPr/>
          </p:nvSpPr>
          <p:spPr bwMode="auto">
            <a:xfrm>
              <a:off x="4003" y="1557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55" name="Line 162"/>
            <p:cNvSpPr>
              <a:spLocks noChangeShapeType="1"/>
            </p:cNvSpPr>
            <p:nvPr/>
          </p:nvSpPr>
          <p:spPr bwMode="auto">
            <a:xfrm>
              <a:off x="3991" y="1529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56" name="Freeform 163"/>
            <p:cNvSpPr>
              <a:spLocks/>
            </p:cNvSpPr>
            <p:nvPr/>
          </p:nvSpPr>
          <p:spPr bwMode="auto">
            <a:xfrm>
              <a:off x="4230" y="1450"/>
              <a:ext cx="225" cy="366"/>
            </a:xfrm>
            <a:custGeom>
              <a:avLst/>
              <a:gdLst>
                <a:gd name="T0" fmla="*/ 218 w 1128"/>
                <a:gd name="T1" fmla="*/ 0 h 1832"/>
                <a:gd name="T2" fmla="*/ 225 w 1128"/>
                <a:gd name="T3" fmla="*/ 29 h 1832"/>
                <a:gd name="T4" fmla="*/ 9 w 1128"/>
                <a:gd name="T5" fmla="*/ 366 h 1832"/>
                <a:gd name="T6" fmla="*/ 0 w 1128"/>
                <a:gd name="T7" fmla="*/ 340 h 1832"/>
                <a:gd name="T8" fmla="*/ 218 w 1128"/>
                <a:gd name="T9" fmla="*/ 0 h 18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28" h="1832">
                  <a:moveTo>
                    <a:pt x="1091" y="0"/>
                  </a:moveTo>
                  <a:lnTo>
                    <a:pt x="1128" y="145"/>
                  </a:lnTo>
                  <a:lnTo>
                    <a:pt x="47" y="1832"/>
                  </a:lnTo>
                  <a:lnTo>
                    <a:pt x="0" y="1703"/>
                  </a:lnTo>
                  <a:lnTo>
                    <a:pt x="1091" y="0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57" name="Freeform 164"/>
            <p:cNvSpPr>
              <a:spLocks/>
            </p:cNvSpPr>
            <p:nvPr/>
          </p:nvSpPr>
          <p:spPr bwMode="auto">
            <a:xfrm>
              <a:off x="4230" y="1450"/>
              <a:ext cx="225" cy="366"/>
            </a:xfrm>
            <a:custGeom>
              <a:avLst/>
              <a:gdLst>
                <a:gd name="T0" fmla="*/ 218 w 1128"/>
                <a:gd name="T1" fmla="*/ 0 h 1832"/>
                <a:gd name="T2" fmla="*/ 225 w 1128"/>
                <a:gd name="T3" fmla="*/ 29 h 1832"/>
                <a:gd name="T4" fmla="*/ 9 w 1128"/>
                <a:gd name="T5" fmla="*/ 366 h 1832"/>
                <a:gd name="T6" fmla="*/ 0 w 1128"/>
                <a:gd name="T7" fmla="*/ 340 h 1832"/>
                <a:gd name="T8" fmla="*/ 218 w 1128"/>
                <a:gd name="T9" fmla="*/ 0 h 18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28" h="1832">
                  <a:moveTo>
                    <a:pt x="1091" y="0"/>
                  </a:moveTo>
                  <a:lnTo>
                    <a:pt x="1128" y="145"/>
                  </a:lnTo>
                  <a:lnTo>
                    <a:pt x="47" y="1832"/>
                  </a:lnTo>
                  <a:lnTo>
                    <a:pt x="0" y="1703"/>
                  </a:lnTo>
                  <a:lnTo>
                    <a:pt x="109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58" name="Freeform 165"/>
            <p:cNvSpPr>
              <a:spLocks/>
            </p:cNvSpPr>
            <p:nvPr/>
          </p:nvSpPr>
          <p:spPr bwMode="auto">
            <a:xfrm>
              <a:off x="3146" y="1791"/>
              <a:ext cx="1093" cy="25"/>
            </a:xfrm>
            <a:custGeom>
              <a:avLst/>
              <a:gdLst>
                <a:gd name="T0" fmla="*/ 1084 w 5467"/>
                <a:gd name="T1" fmla="*/ 0 h 129"/>
                <a:gd name="T2" fmla="*/ 1093 w 5467"/>
                <a:gd name="T3" fmla="*/ 25 h 129"/>
                <a:gd name="T4" fmla="*/ 20 w 5467"/>
                <a:gd name="T5" fmla="*/ 25 h 129"/>
                <a:gd name="T6" fmla="*/ 0 w 5467"/>
                <a:gd name="T7" fmla="*/ 0 h 129"/>
                <a:gd name="T8" fmla="*/ 1084 w 5467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67" h="129">
                  <a:moveTo>
                    <a:pt x="5420" y="0"/>
                  </a:moveTo>
                  <a:lnTo>
                    <a:pt x="5467" y="129"/>
                  </a:lnTo>
                  <a:lnTo>
                    <a:pt x="101" y="129"/>
                  </a:lnTo>
                  <a:lnTo>
                    <a:pt x="0" y="0"/>
                  </a:lnTo>
                  <a:lnTo>
                    <a:pt x="5420" y="0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59" name="Freeform 166"/>
            <p:cNvSpPr>
              <a:spLocks/>
            </p:cNvSpPr>
            <p:nvPr/>
          </p:nvSpPr>
          <p:spPr bwMode="auto">
            <a:xfrm>
              <a:off x="3146" y="1791"/>
              <a:ext cx="1093" cy="25"/>
            </a:xfrm>
            <a:custGeom>
              <a:avLst/>
              <a:gdLst>
                <a:gd name="T0" fmla="*/ 1084 w 5467"/>
                <a:gd name="T1" fmla="*/ 0 h 129"/>
                <a:gd name="T2" fmla="*/ 1093 w 5467"/>
                <a:gd name="T3" fmla="*/ 25 h 129"/>
                <a:gd name="T4" fmla="*/ 20 w 5467"/>
                <a:gd name="T5" fmla="*/ 25 h 129"/>
                <a:gd name="T6" fmla="*/ 0 w 5467"/>
                <a:gd name="T7" fmla="*/ 0 h 129"/>
                <a:gd name="T8" fmla="*/ 1084 w 5467"/>
                <a:gd name="T9" fmla="*/ 0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67" h="129">
                  <a:moveTo>
                    <a:pt x="5420" y="0"/>
                  </a:moveTo>
                  <a:lnTo>
                    <a:pt x="5467" y="129"/>
                  </a:lnTo>
                  <a:lnTo>
                    <a:pt x="101" y="129"/>
                  </a:lnTo>
                  <a:lnTo>
                    <a:pt x="0" y="0"/>
                  </a:lnTo>
                  <a:lnTo>
                    <a:pt x="542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60" name="Freeform 167"/>
            <p:cNvSpPr>
              <a:spLocks/>
            </p:cNvSpPr>
            <p:nvPr/>
          </p:nvSpPr>
          <p:spPr bwMode="auto">
            <a:xfrm>
              <a:off x="3122" y="1467"/>
              <a:ext cx="246" cy="29"/>
            </a:xfrm>
            <a:custGeom>
              <a:avLst/>
              <a:gdLst>
                <a:gd name="T0" fmla="*/ 228 w 1232"/>
                <a:gd name="T1" fmla="*/ 0 h 144"/>
                <a:gd name="T2" fmla="*/ 246 w 1232"/>
                <a:gd name="T3" fmla="*/ 29 h 144"/>
                <a:gd name="T4" fmla="*/ 21 w 1232"/>
                <a:gd name="T5" fmla="*/ 29 h 144"/>
                <a:gd name="T6" fmla="*/ 0 w 1232"/>
                <a:gd name="T7" fmla="*/ 0 h 144"/>
                <a:gd name="T8" fmla="*/ 228 w 1232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32" h="144">
                  <a:moveTo>
                    <a:pt x="1141" y="0"/>
                  </a:moveTo>
                  <a:lnTo>
                    <a:pt x="1232" y="144"/>
                  </a:lnTo>
                  <a:lnTo>
                    <a:pt x="103" y="144"/>
                  </a:lnTo>
                  <a:lnTo>
                    <a:pt x="0" y="0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61" name="Freeform 168"/>
            <p:cNvSpPr>
              <a:spLocks/>
            </p:cNvSpPr>
            <p:nvPr/>
          </p:nvSpPr>
          <p:spPr bwMode="auto">
            <a:xfrm>
              <a:off x="3122" y="1467"/>
              <a:ext cx="246" cy="29"/>
            </a:xfrm>
            <a:custGeom>
              <a:avLst/>
              <a:gdLst>
                <a:gd name="T0" fmla="*/ 228 w 1232"/>
                <a:gd name="T1" fmla="*/ 0 h 144"/>
                <a:gd name="T2" fmla="*/ 246 w 1232"/>
                <a:gd name="T3" fmla="*/ 29 h 144"/>
                <a:gd name="T4" fmla="*/ 21 w 1232"/>
                <a:gd name="T5" fmla="*/ 29 h 144"/>
                <a:gd name="T6" fmla="*/ 0 w 1232"/>
                <a:gd name="T7" fmla="*/ 0 h 144"/>
                <a:gd name="T8" fmla="*/ 228 w 1232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32" h="144">
                  <a:moveTo>
                    <a:pt x="1141" y="0"/>
                  </a:moveTo>
                  <a:lnTo>
                    <a:pt x="1232" y="144"/>
                  </a:lnTo>
                  <a:lnTo>
                    <a:pt x="103" y="144"/>
                  </a:lnTo>
                  <a:lnTo>
                    <a:pt x="0" y="0"/>
                  </a:lnTo>
                  <a:lnTo>
                    <a:pt x="114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62" name="Freeform 169"/>
            <p:cNvSpPr>
              <a:spLocks/>
            </p:cNvSpPr>
            <p:nvPr/>
          </p:nvSpPr>
          <p:spPr bwMode="auto">
            <a:xfrm>
              <a:off x="2819" y="1878"/>
              <a:ext cx="1633" cy="25"/>
            </a:xfrm>
            <a:custGeom>
              <a:avLst/>
              <a:gdLst>
                <a:gd name="T0" fmla="*/ 1626 w 8168"/>
                <a:gd name="T1" fmla="*/ 0 h 124"/>
                <a:gd name="T2" fmla="*/ 1633 w 8168"/>
                <a:gd name="T3" fmla="*/ 25 h 124"/>
                <a:gd name="T4" fmla="*/ 24 w 8168"/>
                <a:gd name="T5" fmla="*/ 25 h 124"/>
                <a:gd name="T6" fmla="*/ 0 w 8168"/>
                <a:gd name="T7" fmla="*/ 0 h 124"/>
                <a:gd name="T8" fmla="*/ 1626 w 8168"/>
                <a:gd name="T9" fmla="*/ 0 h 1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68" h="124">
                  <a:moveTo>
                    <a:pt x="8132" y="0"/>
                  </a:moveTo>
                  <a:lnTo>
                    <a:pt x="8168" y="124"/>
                  </a:lnTo>
                  <a:lnTo>
                    <a:pt x="118" y="124"/>
                  </a:lnTo>
                  <a:lnTo>
                    <a:pt x="0" y="0"/>
                  </a:lnTo>
                  <a:lnTo>
                    <a:pt x="8132" y="0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63" name="Freeform 170"/>
            <p:cNvSpPr>
              <a:spLocks/>
            </p:cNvSpPr>
            <p:nvPr/>
          </p:nvSpPr>
          <p:spPr bwMode="auto">
            <a:xfrm>
              <a:off x="2819" y="1878"/>
              <a:ext cx="1633" cy="25"/>
            </a:xfrm>
            <a:custGeom>
              <a:avLst/>
              <a:gdLst>
                <a:gd name="T0" fmla="*/ 1626 w 8168"/>
                <a:gd name="T1" fmla="*/ 0 h 124"/>
                <a:gd name="T2" fmla="*/ 1633 w 8168"/>
                <a:gd name="T3" fmla="*/ 25 h 124"/>
                <a:gd name="T4" fmla="*/ 24 w 8168"/>
                <a:gd name="T5" fmla="*/ 25 h 124"/>
                <a:gd name="T6" fmla="*/ 0 w 8168"/>
                <a:gd name="T7" fmla="*/ 0 h 124"/>
                <a:gd name="T8" fmla="*/ 1626 w 8168"/>
                <a:gd name="T9" fmla="*/ 0 h 1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68" h="124">
                  <a:moveTo>
                    <a:pt x="8132" y="0"/>
                  </a:moveTo>
                  <a:lnTo>
                    <a:pt x="8168" y="124"/>
                  </a:lnTo>
                  <a:lnTo>
                    <a:pt x="118" y="124"/>
                  </a:lnTo>
                  <a:lnTo>
                    <a:pt x="0" y="0"/>
                  </a:lnTo>
                  <a:lnTo>
                    <a:pt x="813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64" name="Freeform 171"/>
            <p:cNvSpPr>
              <a:spLocks/>
            </p:cNvSpPr>
            <p:nvPr/>
          </p:nvSpPr>
          <p:spPr bwMode="auto">
            <a:xfrm>
              <a:off x="4788" y="1529"/>
              <a:ext cx="20" cy="52"/>
            </a:xfrm>
            <a:custGeom>
              <a:avLst/>
              <a:gdLst>
                <a:gd name="T0" fmla="*/ 16 w 96"/>
                <a:gd name="T1" fmla="*/ 0 h 261"/>
                <a:gd name="T2" fmla="*/ 20 w 96"/>
                <a:gd name="T3" fmla="*/ 28 h 261"/>
                <a:gd name="T4" fmla="*/ 4 w 96"/>
                <a:gd name="T5" fmla="*/ 52 h 261"/>
                <a:gd name="T6" fmla="*/ 0 w 96"/>
                <a:gd name="T7" fmla="*/ 24 h 261"/>
                <a:gd name="T8" fmla="*/ 16 w 96"/>
                <a:gd name="T9" fmla="*/ 0 h 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6" h="261">
                  <a:moveTo>
                    <a:pt x="77" y="0"/>
                  </a:moveTo>
                  <a:lnTo>
                    <a:pt x="96" y="142"/>
                  </a:lnTo>
                  <a:lnTo>
                    <a:pt x="20" y="261"/>
                  </a:lnTo>
                  <a:lnTo>
                    <a:pt x="0" y="122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5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65" name="Freeform 172"/>
            <p:cNvSpPr>
              <a:spLocks/>
            </p:cNvSpPr>
            <p:nvPr/>
          </p:nvSpPr>
          <p:spPr bwMode="auto">
            <a:xfrm>
              <a:off x="4788" y="1529"/>
              <a:ext cx="20" cy="52"/>
            </a:xfrm>
            <a:custGeom>
              <a:avLst/>
              <a:gdLst>
                <a:gd name="T0" fmla="*/ 16 w 96"/>
                <a:gd name="T1" fmla="*/ 0 h 261"/>
                <a:gd name="T2" fmla="*/ 20 w 96"/>
                <a:gd name="T3" fmla="*/ 28 h 261"/>
                <a:gd name="T4" fmla="*/ 4 w 96"/>
                <a:gd name="T5" fmla="*/ 52 h 261"/>
                <a:gd name="T6" fmla="*/ 0 w 96"/>
                <a:gd name="T7" fmla="*/ 24 h 261"/>
                <a:gd name="T8" fmla="*/ 16 w 96"/>
                <a:gd name="T9" fmla="*/ 0 h 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6" h="261">
                  <a:moveTo>
                    <a:pt x="77" y="0"/>
                  </a:moveTo>
                  <a:lnTo>
                    <a:pt x="96" y="142"/>
                  </a:lnTo>
                  <a:lnTo>
                    <a:pt x="20" y="261"/>
                  </a:lnTo>
                  <a:lnTo>
                    <a:pt x="0" y="122"/>
                  </a:lnTo>
                  <a:lnTo>
                    <a:pt x="77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66" name="Freeform 173"/>
            <p:cNvSpPr>
              <a:spLocks/>
            </p:cNvSpPr>
            <p:nvPr/>
          </p:nvSpPr>
          <p:spPr bwMode="auto">
            <a:xfrm>
              <a:off x="2819" y="1093"/>
              <a:ext cx="1985" cy="785"/>
            </a:xfrm>
            <a:custGeom>
              <a:avLst/>
              <a:gdLst>
                <a:gd name="T0" fmla="*/ 1970 w 9925"/>
                <a:gd name="T1" fmla="*/ 460 h 3926"/>
                <a:gd name="T2" fmla="*/ 1834 w 9925"/>
                <a:gd name="T3" fmla="*/ 460 h 3926"/>
                <a:gd name="T4" fmla="*/ 1626 w 9925"/>
                <a:gd name="T5" fmla="*/ 785 h 3926"/>
                <a:gd name="T6" fmla="*/ 0 w 9925"/>
                <a:gd name="T7" fmla="*/ 785 h 3926"/>
                <a:gd name="T8" fmla="*/ 279 w 9925"/>
                <a:gd name="T9" fmla="*/ 349 h 3926"/>
                <a:gd name="T10" fmla="*/ 550 w 9925"/>
                <a:gd name="T11" fmla="*/ 349 h 3926"/>
                <a:gd name="T12" fmla="*/ 774 w 9925"/>
                <a:gd name="T13" fmla="*/ 0 h 3926"/>
                <a:gd name="T14" fmla="*/ 1858 w 9925"/>
                <a:gd name="T15" fmla="*/ 0 h 3926"/>
                <a:gd name="T16" fmla="*/ 1646 w 9925"/>
                <a:gd name="T17" fmla="*/ 332 h 3926"/>
                <a:gd name="T18" fmla="*/ 1239 w 9925"/>
                <a:gd name="T19" fmla="*/ 332 h 3926"/>
                <a:gd name="T20" fmla="*/ 1284 w 9925"/>
                <a:gd name="T21" fmla="*/ 262 h 3926"/>
                <a:gd name="T22" fmla="*/ 1013 w 9925"/>
                <a:gd name="T23" fmla="*/ 262 h 3926"/>
                <a:gd name="T24" fmla="*/ 901 w 9925"/>
                <a:gd name="T25" fmla="*/ 436 h 3926"/>
                <a:gd name="T26" fmla="*/ 1172 w 9925"/>
                <a:gd name="T27" fmla="*/ 436 h 3926"/>
                <a:gd name="T28" fmla="*/ 1220 w 9925"/>
                <a:gd name="T29" fmla="*/ 359 h 3926"/>
                <a:gd name="T30" fmla="*/ 1629 w 9925"/>
                <a:gd name="T31" fmla="*/ 357 h 3926"/>
                <a:gd name="T32" fmla="*/ 1411 w 9925"/>
                <a:gd name="T33" fmla="*/ 698 h 3926"/>
                <a:gd name="T34" fmla="*/ 327 w 9925"/>
                <a:gd name="T35" fmla="*/ 698 h 3926"/>
                <a:gd name="T36" fmla="*/ 531 w 9925"/>
                <a:gd name="T37" fmla="*/ 375 h 3926"/>
                <a:gd name="T38" fmla="*/ 303 w 9925"/>
                <a:gd name="T39" fmla="*/ 375 h 3926"/>
                <a:gd name="T40" fmla="*/ 54 w 9925"/>
                <a:gd name="T41" fmla="*/ 763 h 3926"/>
                <a:gd name="T42" fmla="*/ 1603 w 9925"/>
                <a:gd name="T43" fmla="*/ 763 h 3926"/>
                <a:gd name="T44" fmla="*/ 1812 w 9925"/>
                <a:gd name="T45" fmla="*/ 436 h 3926"/>
                <a:gd name="T46" fmla="*/ 1985 w 9925"/>
                <a:gd name="T47" fmla="*/ 436 h 3926"/>
                <a:gd name="T48" fmla="*/ 1970 w 9925"/>
                <a:gd name="T49" fmla="*/ 460 h 39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9925" h="3926">
                  <a:moveTo>
                    <a:pt x="9848" y="2303"/>
                  </a:moveTo>
                  <a:lnTo>
                    <a:pt x="9171" y="2303"/>
                  </a:lnTo>
                  <a:lnTo>
                    <a:pt x="8132" y="3926"/>
                  </a:lnTo>
                  <a:lnTo>
                    <a:pt x="0" y="3926"/>
                  </a:lnTo>
                  <a:lnTo>
                    <a:pt x="1397" y="1745"/>
                  </a:lnTo>
                  <a:lnTo>
                    <a:pt x="2751" y="1745"/>
                  </a:lnTo>
                  <a:lnTo>
                    <a:pt x="3869" y="0"/>
                  </a:lnTo>
                  <a:lnTo>
                    <a:pt x="9290" y="0"/>
                  </a:lnTo>
                  <a:lnTo>
                    <a:pt x="8229" y="1658"/>
                  </a:lnTo>
                  <a:lnTo>
                    <a:pt x="6196" y="1658"/>
                  </a:lnTo>
                  <a:lnTo>
                    <a:pt x="6419" y="1309"/>
                  </a:lnTo>
                  <a:lnTo>
                    <a:pt x="5063" y="1309"/>
                  </a:lnTo>
                  <a:lnTo>
                    <a:pt x="4504" y="2181"/>
                  </a:lnTo>
                  <a:lnTo>
                    <a:pt x="5860" y="2181"/>
                  </a:lnTo>
                  <a:lnTo>
                    <a:pt x="6099" y="1795"/>
                  </a:lnTo>
                  <a:lnTo>
                    <a:pt x="8146" y="1786"/>
                  </a:lnTo>
                  <a:lnTo>
                    <a:pt x="7055" y="3489"/>
                  </a:lnTo>
                  <a:lnTo>
                    <a:pt x="1635" y="3489"/>
                  </a:lnTo>
                  <a:lnTo>
                    <a:pt x="2656" y="1873"/>
                  </a:lnTo>
                  <a:lnTo>
                    <a:pt x="1515" y="1873"/>
                  </a:lnTo>
                  <a:lnTo>
                    <a:pt x="272" y="3814"/>
                  </a:lnTo>
                  <a:lnTo>
                    <a:pt x="8016" y="3814"/>
                  </a:lnTo>
                  <a:lnTo>
                    <a:pt x="9059" y="2181"/>
                  </a:lnTo>
                  <a:lnTo>
                    <a:pt x="9925" y="2181"/>
                  </a:lnTo>
                  <a:lnTo>
                    <a:pt x="9848" y="2303"/>
                  </a:lnTo>
                  <a:close/>
                </a:path>
              </a:pathLst>
            </a:custGeom>
            <a:solidFill>
              <a:srgbClr val="BBB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67" name="Freeform 174"/>
            <p:cNvSpPr>
              <a:spLocks/>
            </p:cNvSpPr>
            <p:nvPr/>
          </p:nvSpPr>
          <p:spPr bwMode="auto">
            <a:xfrm>
              <a:off x="2819" y="1093"/>
              <a:ext cx="1985" cy="785"/>
            </a:xfrm>
            <a:custGeom>
              <a:avLst/>
              <a:gdLst>
                <a:gd name="T0" fmla="*/ 1970 w 9925"/>
                <a:gd name="T1" fmla="*/ 460 h 3926"/>
                <a:gd name="T2" fmla="*/ 1834 w 9925"/>
                <a:gd name="T3" fmla="*/ 460 h 3926"/>
                <a:gd name="T4" fmla="*/ 1626 w 9925"/>
                <a:gd name="T5" fmla="*/ 785 h 3926"/>
                <a:gd name="T6" fmla="*/ 0 w 9925"/>
                <a:gd name="T7" fmla="*/ 785 h 3926"/>
                <a:gd name="T8" fmla="*/ 279 w 9925"/>
                <a:gd name="T9" fmla="*/ 349 h 3926"/>
                <a:gd name="T10" fmla="*/ 550 w 9925"/>
                <a:gd name="T11" fmla="*/ 349 h 3926"/>
                <a:gd name="T12" fmla="*/ 774 w 9925"/>
                <a:gd name="T13" fmla="*/ 0 h 3926"/>
                <a:gd name="T14" fmla="*/ 1858 w 9925"/>
                <a:gd name="T15" fmla="*/ 0 h 3926"/>
                <a:gd name="T16" fmla="*/ 1646 w 9925"/>
                <a:gd name="T17" fmla="*/ 332 h 3926"/>
                <a:gd name="T18" fmla="*/ 1239 w 9925"/>
                <a:gd name="T19" fmla="*/ 332 h 3926"/>
                <a:gd name="T20" fmla="*/ 1284 w 9925"/>
                <a:gd name="T21" fmla="*/ 262 h 3926"/>
                <a:gd name="T22" fmla="*/ 1013 w 9925"/>
                <a:gd name="T23" fmla="*/ 262 h 3926"/>
                <a:gd name="T24" fmla="*/ 901 w 9925"/>
                <a:gd name="T25" fmla="*/ 436 h 3926"/>
                <a:gd name="T26" fmla="*/ 1172 w 9925"/>
                <a:gd name="T27" fmla="*/ 436 h 3926"/>
                <a:gd name="T28" fmla="*/ 1172 w 9925"/>
                <a:gd name="T29" fmla="*/ 436 h 3926"/>
                <a:gd name="T30" fmla="*/ 1220 w 9925"/>
                <a:gd name="T31" fmla="*/ 359 h 3926"/>
                <a:gd name="T32" fmla="*/ 1629 w 9925"/>
                <a:gd name="T33" fmla="*/ 357 h 3926"/>
                <a:gd name="T34" fmla="*/ 1411 w 9925"/>
                <a:gd name="T35" fmla="*/ 698 h 3926"/>
                <a:gd name="T36" fmla="*/ 327 w 9925"/>
                <a:gd name="T37" fmla="*/ 698 h 3926"/>
                <a:gd name="T38" fmla="*/ 531 w 9925"/>
                <a:gd name="T39" fmla="*/ 375 h 3926"/>
                <a:gd name="T40" fmla="*/ 303 w 9925"/>
                <a:gd name="T41" fmla="*/ 375 h 3926"/>
                <a:gd name="T42" fmla="*/ 54 w 9925"/>
                <a:gd name="T43" fmla="*/ 763 h 3926"/>
                <a:gd name="T44" fmla="*/ 1603 w 9925"/>
                <a:gd name="T45" fmla="*/ 763 h 3926"/>
                <a:gd name="T46" fmla="*/ 1812 w 9925"/>
                <a:gd name="T47" fmla="*/ 436 h 3926"/>
                <a:gd name="T48" fmla="*/ 1985 w 9925"/>
                <a:gd name="T49" fmla="*/ 436 h 3926"/>
                <a:gd name="T50" fmla="*/ 1970 w 9925"/>
                <a:gd name="T51" fmla="*/ 460 h 392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9925" h="3926">
                  <a:moveTo>
                    <a:pt x="9848" y="2303"/>
                  </a:moveTo>
                  <a:lnTo>
                    <a:pt x="9171" y="2303"/>
                  </a:lnTo>
                  <a:lnTo>
                    <a:pt x="8132" y="3926"/>
                  </a:lnTo>
                  <a:lnTo>
                    <a:pt x="0" y="3926"/>
                  </a:lnTo>
                  <a:lnTo>
                    <a:pt x="1397" y="1745"/>
                  </a:lnTo>
                  <a:lnTo>
                    <a:pt x="2751" y="1745"/>
                  </a:lnTo>
                  <a:lnTo>
                    <a:pt x="3869" y="0"/>
                  </a:lnTo>
                  <a:lnTo>
                    <a:pt x="9290" y="0"/>
                  </a:lnTo>
                  <a:lnTo>
                    <a:pt x="8229" y="1658"/>
                  </a:lnTo>
                  <a:lnTo>
                    <a:pt x="6196" y="1658"/>
                  </a:lnTo>
                  <a:lnTo>
                    <a:pt x="6419" y="1309"/>
                  </a:lnTo>
                  <a:lnTo>
                    <a:pt x="5063" y="1309"/>
                  </a:lnTo>
                  <a:lnTo>
                    <a:pt x="4504" y="2181"/>
                  </a:lnTo>
                  <a:lnTo>
                    <a:pt x="5860" y="2181"/>
                  </a:lnTo>
                  <a:lnTo>
                    <a:pt x="6099" y="1795"/>
                  </a:lnTo>
                  <a:lnTo>
                    <a:pt x="8146" y="1786"/>
                  </a:lnTo>
                  <a:lnTo>
                    <a:pt x="7055" y="3489"/>
                  </a:lnTo>
                  <a:lnTo>
                    <a:pt x="1635" y="3489"/>
                  </a:lnTo>
                  <a:lnTo>
                    <a:pt x="2656" y="1873"/>
                  </a:lnTo>
                  <a:lnTo>
                    <a:pt x="1515" y="1873"/>
                  </a:lnTo>
                  <a:lnTo>
                    <a:pt x="272" y="3814"/>
                  </a:lnTo>
                  <a:lnTo>
                    <a:pt x="8016" y="3814"/>
                  </a:lnTo>
                  <a:lnTo>
                    <a:pt x="9059" y="2181"/>
                  </a:lnTo>
                  <a:lnTo>
                    <a:pt x="9925" y="2181"/>
                  </a:lnTo>
                  <a:lnTo>
                    <a:pt x="9848" y="230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68" name="Freeform 175"/>
            <p:cNvSpPr>
              <a:spLocks/>
            </p:cNvSpPr>
            <p:nvPr/>
          </p:nvSpPr>
          <p:spPr bwMode="auto">
            <a:xfrm>
              <a:off x="4304" y="1523"/>
              <a:ext cx="259" cy="24"/>
            </a:xfrm>
            <a:custGeom>
              <a:avLst/>
              <a:gdLst>
                <a:gd name="T0" fmla="*/ 0 w 1294"/>
                <a:gd name="T1" fmla="*/ 0 h 120"/>
                <a:gd name="T2" fmla="*/ 8 w 1294"/>
                <a:gd name="T3" fmla="*/ 24 h 120"/>
                <a:gd name="T4" fmla="*/ 259 w 1294"/>
                <a:gd name="T5" fmla="*/ 24 h 120"/>
                <a:gd name="T6" fmla="*/ 253 w 1294"/>
                <a:gd name="T7" fmla="*/ 0 h 120"/>
                <a:gd name="T8" fmla="*/ 0 w 1294"/>
                <a:gd name="T9" fmla="*/ 0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94" h="120">
                  <a:moveTo>
                    <a:pt x="0" y="0"/>
                  </a:moveTo>
                  <a:lnTo>
                    <a:pt x="41" y="120"/>
                  </a:lnTo>
                  <a:lnTo>
                    <a:pt x="1294" y="120"/>
                  </a:lnTo>
                  <a:lnTo>
                    <a:pt x="126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E49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69" name="Freeform 176"/>
            <p:cNvSpPr>
              <a:spLocks/>
            </p:cNvSpPr>
            <p:nvPr/>
          </p:nvSpPr>
          <p:spPr bwMode="auto">
            <a:xfrm>
              <a:off x="4304" y="1523"/>
              <a:ext cx="259" cy="24"/>
            </a:xfrm>
            <a:custGeom>
              <a:avLst/>
              <a:gdLst>
                <a:gd name="T0" fmla="*/ 0 w 1294"/>
                <a:gd name="T1" fmla="*/ 0 h 120"/>
                <a:gd name="T2" fmla="*/ 8 w 1294"/>
                <a:gd name="T3" fmla="*/ 24 h 120"/>
                <a:gd name="T4" fmla="*/ 259 w 1294"/>
                <a:gd name="T5" fmla="*/ 24 h 120"/>
                <a:gd name="T6" fmla="*/ 253 w 1294"/>
                <a:gd name="T7" fmla="*/ 0 h 120"/>
                <a:gd name="T8" fmla="*/ 0 w 1294"/>
                <a:gd name="T9" fmla="*/ 0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94" h="120">
                  <a:moveTo>
                    <a:pt x="0" y="0"/>
                  </a:moveTo>
                  <a:lnTo>
                    <a:pt x="41" y="120"/>
                  </a:lnTo>
                  <a:lnTo>
                    <a:pt x="1294" y="120"/>
                  </a:lnTo>
                  <a:lnTo>
                    <a:pt x="126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70" name="Freeform 177"/>
            <p:cNvSpPr>
              <a:spLocks/>
            </p:cNvSpPr>
            <p:nvPr/>
          </p:nvSpPr>
          <p:spPr bwMode="auto">
            <a:xfrm>
              <a:off x="4557" y="1440"/>
              <a:ext cx="57" cy="107"/>
            </a:xfrm>
            <a:custGeom>
              <a:avLst/>
              <a:gdLst>
                <a:gd name="T0" fmla="*/ 0 w 285"/>
                <a:gd name="T1" fmla="*/ 83 h 538"/>
                <a:gd name="T2" fmla="*/ 6 w 285"/>
                <a:gd name="T3" fmla="*/ 107 h 538"/>
                <a:gd name="T4" fmla="*/ 57 w 285"/>
                <a:gd name="T5" fmla="*/ 24 h 538"/>
                <a:gd name="T6" fmla="*/ 52 w 285"/>
                <a:gd name="T7" fmla="*/ 0 h 538"/>
                <a:gd name="T8" fmla="*/ 0 w 285"/>
                <a:gd name="T9" fmla="*/ 83 h 5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" h="538">
                  <a:moveTo>
                    <a:pt x="0" y="418"/>
                  </a:moveTo>
                  <a:lnTo>
                    <a:pt x="29" y="538"/>
                  </a:lnTo>
                  <a:lnTo>
                    <a:pt x="285" y="123"/>
                  </a:lnTo>
                  <a:lnTo>
                    <a:pt x="260" y="0"/>
                  </a:lnTo>
                  <a:lnTo>
                    <a:pt x="0" y="418"/>
                  </a:lnTo>
                  <a:close/>
                </a:path>
              </a:pathLst>
            </a:custGeom>
            <a:solidFill>
              <a:srgbClr val="4E49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71" name="Freeform 178"/>
            <p:cNvSpPr>
              <a:spLocks/>
            </p:cNvSpPr>
            <p:nvPr/>
          </p:nvSpPr>
          <p:spPr bwMode="auto">
            <a:xfrm>
              <a:off x="4557" y="1440"/>
              <a:ext cx="57" cy="107"/>
            </a:xfrm>
            <a:custGeom>
              <a:avLst/>
              <a:gdLst>
                <a:gd name="T0" fmla="*/ 0 w 285"/>
                <a:gd name="T1" fmla="*/ 83 h 538"/>
                <a:gd name="T2" fmla="*/ 6 w 285"/>
                <a:gd name="T3" fmla="*/ 107 h 538"/>
                <a:gd name="T4" fmla="*/ 57 w 285"/>
                <a:gd name="T5" fmla="*/ 24 h 538"/>
                <a:gd name="T6" fmla="*/ 52 w 285"/>
                <a:gd name="T7" fmla="*/ 0 h 538"/>
                <a:gd name="T8" fmla="*/ 0 w 285"/>
                <a:gd name="T9" fmla="*/ 83 h 5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" h="538">
                  <a:moveTo>
                    <a:pt x="0" y="418"/>
                  </a:moveTo>
                  <a:lnTo>
                    <a:pt x="29" y="538"/>
                  </a:lnTo>
                  <a:lnTo>
                    <a:pt x="285" y="123"/>
                  </a:lnTo>
                  <a:lnTo>
                    <a:pt x="260" y="0"/>
                  </a:lnTo>
                  <a:lnTo>
                    <a:pt x="0" y="418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72" name="Freeform 179"/>
            <p:cNvSpPr>
              <a:spLocks/>
            </p:cNvSpPr>
            <p:nvPr/>
          </p:nvSpPr>
          <p:spPr bwMode="auto">
            <a:xfrm>
              <a:off x="4609" y="1440"/>
              <a:ext cx="256" cy="24"/>
            </a:xfrm>
            <a:custGeom>
              <a:avLst/>
              <a:gdLst>
                <a:gd name="T0" fmla="*/ 0 w 1278"/>
                <a:gd name="T1" fmla="*/ 0 h 123"/>
                <a:gd name="T2" fmla="*/ 5 w 1278"/>
                <a:gd name="T3" fmla="*/ 24 h 123"/>
                <a:gd name="T4" fmla="*/ 256 w 1278"/>
                <a:gd name="T5" fmla="*/ 24 h 123"/>
                <a:gd name="T6" fmla="*/ 253 w 1278"/>
                <a:gd name="T7" fmla="*/ 0 h 123"/>
                <a:gd name="T8" fmla="*/ 0 w 1278"/>
                <a:gd name="T9" fmla="*/ 0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78" h="123">
                  <a:moveTo>
                    <a:pt x="0" y="0"/>
                  </a:moveTo>
                  <a:lnTo>
                    <a:pt x="25" y="123"/>
                  </a:lnTo>
                  <a:lnTo>
                    <a:pt x="1278" y="123"/>
                  </a:lnTo>
                  <a:lnTo>
                    <a:pt x="12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E49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73" name="Freeform 180"/>
            <p:cNvSpPr>
              <a:spLocks/>
            </p:cNvSpPr>
            <p:nvPr/>
          </p:nvSpPr>
          <p:spPr bwMode="auto">
            <a:xfrm>
              <a:off x="4609" y="1440"/>
              <a:ext cx="256" cy="24"/>
            </a:xfrm>
            <a:custGeom>
              <a:avLst/>
              <a:gdLst>
                <a:gd name="T0" fmla="*/ 0 w 1278"/>
                <a:gd name="T1" fmla="*/ 0 h 123"/>
                <a:gd name="T2" fmla="*/ 5 w 1278"/>
                <a:gd name="T3" fmla="*/ 24 h 123"/>
                <a:gd name="T4" fmla="*/ 256 w 1278"/>
                <a:gd name="T5" fmla="*/ 24 h 123"/>
                <a:gd name="T6" fmla="*/ 253 w 1278"/>
                <a:gd name="T7" fmla="*/ 0 h 123"/>
                <a:gd name="T8" fmla="*/ 0 w 1278"/>
                <a:gd name="T9" fmla="*/ 0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78" h="123">
                  <a:moveTo>
                    <a:pt x="0" y="0"/>
                  </a:moveTo>
                  <a:lnTo>
                    <a:pt x="25" y="123"/>
                  </a:lnTo>
                  <a:lnTo>
                    <a:pt x="1278" y="123"/>
                  </a:lnTo>
                  <a:lnTo>
                    <a:pt x="126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74" name="Freeform 181"/>
            <p:cNvSpPr>
              <a:spLocks/>
            </p:cNvSpPr>
            <p:nvPr/>
          </p:nvSpPr>
          <p:spPr bwMode="auto">
            <a:xfrm>
              <a:off x="4862" y="1413"/>
              <a:ext cx="20" cy="51"/>
            </a:xfrm>
            <a:custGeom>
              <a:avLst/>
              <a:gdLst>
                <a:gd name="T0" fmla="*/ 0 w 102"/>
                <a:gd name="T1" fmla="*/ 26 h 256"/>
                <a:gd name="T2" fmla="*/ 3 w 102"/>
                <a:gd name="T3" fmla="*/ 51 h 256"/>
                <a:gd name="T4" fmla="*/ 20 w 102"/>
                <a:gd name="T5" fmla="*/ 25 h 256"/>
                <a:gd name="T6" fmla="*/ 18 w 102"/>
                <a:gd name="T7" fmla="*/ 0 h 256"/>
                <a:gd name="T8" fmla="*/ 0 w 102"/>
                <a:gd name="T9" fmla="*/ 26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2" h="256">
                  <a:moveTo>
                    <a:pt x="0" y="133"/>
                  </a:moveTo>
                  <a:lnTo>
                    <a:pt x="14" y="256"/>
                  </a:lnTo>
                  <a:lnTo>
                    <a:pt x="102" y="125"/>
                  </a:lnTo>
                  <a:lnTo>
                    <a:pt x="90" y="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4E49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75" name="Freeform 182"/>
            <p:cNvSpPr>
              <a:spLocks/>
            </p:cNvSpPr>
            <p:nvPr/>
          </p:nvSpPr>
          <p:spPr bwMode="auto">
            <a:xfrm>
              <a:off x="4862" y="1413"/>
              <a:ext cx="20" cy="51"/>
            </a:xfrm>
            <a:custGeom>
              <a:avLst/>
              <a:gdLst>
                <a:gd name="T0" fmla="*/ 0 w 102"/>
                <a:gd name="T1" fmla="*/ 26 h 256"/>
                <a:gd name="T2" fmla="*/ 3 w 102"/>
                <a:gd name="T3" fmla="*/ 51 h 256"/>
                <a:gd name="T4" fmla="*/ 20 w 102"/>
                <a:gd name="T5" fmla="*/ 25 h 256"/>
                <a:gd name="T6" fmla="*/ 18 w 102"/>
                <a:gd name="T7" fmla="*/ 0 h 256"/>
                <a:gd name="T8" fmla="*/ 0 w 102"/>
                <a:gd name="T9" fmla="*/ 26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2" h="256">
                  <a:moveTo>
                    <a:pt x="0" y="133"/>
                  </a:moveTo>
                  <a:lnTo>
                    <a:pt x="14" y="256"/>
                  </a:lnTo>
                  <a:lnTo>
                    <a:pt x="102" y="125"/>
                  </a:lnTo>
                  <a:lnTo>
                    <a:pt x="90" y="0"/>
                  </a:lnTo>
                  <a:lnTo>
                    <a:pt x="0" y="13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76" name="Freeform 183"/>
            <p:cNvSpPr>
              <a:spLocks/>
            </p:cNvSpPr>
            <p:nvPr/>
          </p:nvSpPr>
          <p:spPr bwMode="auto">
            <a:xfrm>
              <a:off x="4627" y="1359"/>
              <a:ext cx="38" cy="79"/>
            </a:xfrm>
            <a:custGeom>
              <a:avLst/>
              <a:gdLst>
                <a:gd name="T0" fmla="*/ 0 w 191"/>
                <a:gd name="T1" fmla="*/ 54 h 393"/>
                <a:gd name="T2" fmla="*/ 5 w 191"/>
                <a:gd name="T3" fmla="*/ 79 h 393"/>
                <a:gd name="T4" fmla="*/ 38 w 191"/>
                <a:gd name="T5" fmla="*/ 26 h 393"/>
                <a:gd name="T6" fmla="*/ 33 w 191"/>
                <a:gd name="T7" fmla="*/ 0 h 393"/>
                <a:gd name="T8" fmla="*/ 0 w 191"/>
                <a:gd name="T9" fmla="*/ 54 h 3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1" h="393">
                  <a:moveTo>
                    <a:pt x="0" y="268"/>
                  </a:moveTo>
                  <a:lnTo>
                    <a:pt x="25" y="393"/>
                  </a:lnTo>
                  <a:lnTo>
                    <a:pt x="191" y="127"/>
                  </a:lnTo>
                  <a:lnTo>
                    <a:pt x="167" y="0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4E49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77" name="Freeform 184"/>
            <p:cNvSpPr>
              <a:spLocks/>
            </p:cNvSpPr>
            <p:nvPr/>
          </p:nvSpPr>
          <p:spPr bwMode="auto">
            <a:xfrm>
              <a:off x="4627" y="1359"/>
              <a:ext cx="38" cy="79"/>
            </a:xfrm>
            <a:custGeom>
              <a:avLst/>
              <a:gdLst>
                <a:gd name="T0" fmla="*/ 0 w 191"/>
                <a:gd name="T1" fmla="*/ 54 h 393"/>
                <a:gd name="T2" fmla="*/ 5 w 191"/>
                <a:gd name="T3" fmla="*/ 79 h 393"/>
                <a:gd name="T4" fmla="*/ 38 w 191"/>
                <a:gd name="T5" fmla="*/ 26 h 393"/>
                <a:gd name="T6" fmla="*/ 33 w 191"/>
                <a:gd name="T7" fmla="*/ 0 h 393"/>
                <a:gd name="T8" fmla="*/ 0 w 191"/>
                <a:gd name="T9" fmla="*/ 54 h 3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1" h="393">
                  <a:moveTo>
                    <a:pt x="0" y="268"/>
                  </a:moveTo>
                  <a:lnTo>
                    <a:pt x="25" y="393"/>
                  </a:lnTo>
                  <a:lnTo>
                    <a:pt x="191" y="127"/>
                  </a:lnTo>
                  <a:lnTo>
                    <a:pt x="167" y="0"/>
                  </a:lnTo>
                  <a:lnTo>
                    <a:pt x="0" y="268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78" name="Freeform 185"/>
            <p:cNvSpPr>
              <a:spLocks/>
            </p:cNvSpPr>
            <p:nvPr/>
          </p:nvSpPr>
          <p:spPr bwMode="auto">
            <a:xfrm>
              <a:off x="4304" y="1356"/>
              <a:ext cx="576" cy="167"/>
            </a:xfrm>
            <a:custGeom>
              <a:avLst/>
              <a:gdLst>
                <a:gd name="T0" fmla="*/ 104 w 2879"/>
                <a:gd name="T1" fmla="*/ 0 h 837"/>
                <a:gd name="T2" fmla="*/ 0 w 2879"/>
                <a:gd name="T3" fmla="*/ 167 h 837"/>
                <a:gd name="T4" fmla="*/ 253 w 2879"/>
                <a:gd name="T5" fmla="*/ 167 h 837"/>
                <a:gd name="T6" fmla="*/ 305 w 2879"/>
                <a:gd name="T7" fmla="*/ 84 h 837"/>
                <a:gd name="T8" fmla="*/ 558 w 2879"/>
                <a:gd name="T9" fmla="*/ 84 h 837"/>
                <a:gd name="T10" fmla="*/ 576 w 2879"/>
                <a:gd name="T11" fmla="*/ 57 h 837"/>
                <a:gd name="T12" fmla="*/ 323 w 2879"/>
                <a:gd name="T13" fmla="*/ 57 h 837"/>
                <a:gd name="T14" fmla="*/ 356 w 2879"/>
                <a:gd name="T15" fmla="*/ 4 h 837"/>
                <a:gd name="T16" fmla="*/ 104 w 2879"/>
                <a:gd name="T17" fmla="*/ 0 h 8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79" h="837">
                  <a:moveTo>
                    <a:pt x="522" y="0"/>
                  </a:moveTo>
                  <a:lnTo>
                    <a:pt x="0" y="837"/>
                  </a:lnTo>
                  <a:lnTo>
                    <a:pt x="1265" y="837"/>
                  </a:lnTo>
                  <a:lnTo>
                    <a:pt x="1525" y="419"/>
                  </a:lnTo>
                  <a:lnTo>
                    <a:pt x="2789" y="419"/>
                  </a:lnTo>
                  <a:lnTo>
                    <a:pt x="2879" y="286"/>
                  </a:lnTo>
                  <a:lnTo>
                    <a:pt x="1612" y="286"/>
                  </a:lnTo>
                  <a:lnTo>
                    <a:pt x="1779" y="18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BBB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79" name="Freeform 186"/>
            <p:cNvSpPr>
              <a:spLocks/>
            </p:cNvSpPr>
            <p:nvPr/>
          </p:nvSpPr>
          <p:spPr bwMode="auto">
            <a:xfrm>
              <a:off x="4304" y="1356"/>
              <a:ext cx="576" cy="167"/>
            </a:xfrm>
            <a:custGeom>
              <a:avLst/>
              <a:gdLst>
                <a:gd name="T0" fmla="*/ 104 w 2879"/>
                <a:gd name="T1" fmla="*/ 0 h 837"/>
                <a:gd name="T2" fmla="*/ 0 w 2879"/>
                <a:gd name="T3" fmla="*/ 167 h 837"/>
                <a:gd name="T4" fmla="*/ 253 w 2879"/>
                <a:gd name="T5" fmla="*/ 167 h 837"/>
                <a:gd name="T6" fmla="*/ 305 w 2879"/>
                <a:gd name="T7" fmla="*/ 84 h 837"/>
                <a:gd name="T8" fmla="*/ 558 w 2879"/>
                <a:gd name="T9" fmla="*/ 84 h 837"/>
                <a:gd name="T10" fmla="*/ 576 w 2879"/>
                <a:gd name="T11" fmla="*/ 57 h 837"/>
                <a:gd name="T12" fmla="*/ 323 w 2879"/>
                <a:gd name="T13" fmla="*/ 57 h 837"/>
                <a:gd name="T14" fmla="*/ 356 w 2879"/>
                <a:gd name="T15" fmla="*/ 4 h 837"/>
                <a:gd name="T16" fmla="*/ 104 w 2879"/>
                <a:gd name="T17" fmla="*/ 0 h 8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79" h="837">
                  <a:moveTo>
                    <a:pt x="522" y="0"/>
                  </a:moveTo>
                  <a:lnTo>
                    <a:pt x="0" y="837"/>
                  </a:lnTo>
                  <a:lnTo>
                    <a:pt x="1265" y="837"/>
                  </a:lnTo>
                  <a:lnTo>
                    <a:pt x="1525" y="419"/>
                  </a:lnTo>
                  <a:lnTo>
                    <a:pt x="2789" y="419"/>
                  </a:lnTo>
                  <a:lnTo>
                    <a:pt x="2879" y="286"/>
                  </a:lnTo>
                  <a:lnTo>
                    <a:pt x="1612" y="286"/>
                  </a:lnTo>
                  <a:lnTo>
                    <a:pt x="1779" y="18"/>
                  </a:lnTo>
                  <a:lnTo>
                    <a:pt x="52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80" name="Freeform 187"/>
            <p:cNvSpPr>
              <a:spLocks/>
            </p:cNvSpPr>
            <p:nvPr/>
          </p:nvSpPr>
          <p:spPr bwMode="auto">
            <a:xfrm>
              <a:off x="4418" y="1370"/>
              <a:ext cx="45" cy="39"/>
            </a:xfrm>
            <a:custGeom>
              <a:avLst/>
              <a:gdLst>
                <a:gd name="T0" fmla="*/ 0 w 226"/>
                <a:gd name="T1" fmla="*/ 12 h 198"/>
                <a:gd name="T2" fmla="*/ 36 w 226"/>
                <a:gd name="T3" fmla="*/ 39 h 198"/>
                <a:gd name="T4" fmla="*/ 45 w 226"/>
                <a:gd name="T5" fmla="*/ 27 h 198"/>
                <a:gd name="T6" fmla="*/ 9 w 226"/>
                <a:gd name="T7" fmla="*/ 0 h 198"/>
                <a:gd name="T8" fmla="*/ 0 w 226"/>
                <a:gd name="T9" fmla="*/ 12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6" h="198">
                  <a:moveTo>
                    <a:pt x="0" y="60"/>
                  </a:moveTo>
                  <a:lnTo>
                    <a:pt x="180" y="198"/>
                  </a:lnTo>
                  <a:lnTo>
                    <a:pt x="226" y="139"/>
                  </a:lnTo>
                  <a:lnTo>
                    <a:pt x="45" y="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81" name="Freeform 188"/>
            <p:cNvSpPr>
              <a:spLocks/>
            </p:cNvSpPr>
            <p:nvPr/>
          </p:nvSpPr>
          <p:spPr bwMode="auto">
            <a:xfrm>
              <a:off x="4410" y="1369"/>
              <a:ext cx="61" cy="41"/>
            </a:xfrm>
            <a:custGeom>
              <a:avLst/>
              <a:gdLst>
                <a:gd name="T0" fmla="*/ 7 w 303"/>
                <a:gd name="T1" fmla="*/ 41 h 207"/>
                <a:gd name="T2" fmla="*/ 61 w 303"/>
                <a:gd name="T3" fmla="*/ 13 h 207"/>
                <a:gd name="T4" fmla="*/ 54 w 303"/>
                <a:gd name="T5" fmla="*/ 0 h 207"/>
                <a:gd name="T6" fmla="*/ 0 w 303"/>
                <a:gd name="T7" fmla="*/ 28 h 207"/>
                <a:gd name="T8" fmla="*/ 7 w 303"/>
                <a:gd name="T9" fmla="*/ 41 h 2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3" h="207">
                  <a:moveTo>
                    <a:pt x="34" y="207"/>
                  </a:moveTo>
                  <a:lnTo>
                    <a:pt x="303" y="67"/>
                  </a:lnTo>
                  <a:lnTo>
                    <a:pt x="269" y="0"/>
                  </a:lnTo>
                  <a:lnTo>
                    <a:pt x="0" y="140"/>
                  </a:lnTo>
                  <a:lnTo>
                    <a:pt x="34" y="20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82" name="Freeform 189"/>
            <p:cNvSpPr>
              <a:spLocks/>
            </p:cNvSpPr>
            <p:nvPr/>
          </p:nvSpPr>
          <p:spPr bwMode="auto">
            <a:xfrm>
              <a:off x="4351" y="1470"/>
              <a:ext cx="46" cy="39"/>
            </a:xfrm>
            <a:custGeom>
              <a:avLst/>
              <a:gdLst>
                <a:gd name="T0" fmla="*/ 0 w 227"/>
                <a:gd name="T1" fmla="*/ 11 h 198"/>
                <a:gd name="T2" fmla="*/ 37 w 227"/>
                <a:gd name="T3" fmla="*/ 39 h 198"/>
                <a:gd name="T4" fmla="*/ 46 w 227"/>
                <a:gd name="T5" fmla="*/ 27 h 198"/>
                <a:gd name="T6" fmla="*/ 9 w 227"/>
                <a:gd name="T7" fmla="*/ 0 h 198"/>
                <a:gd name="T8" fmla="*/ 0 w 227"/>
                <a:gd name="T9" fmla="*/ 11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7" h="198">
                  <a:moveTo>
                    <a:pt x="0" y="58"/>
                  </a:moveTo>
                  <a:lnTo>
                    <a:pt x="181" y="198"/>
                  </a:lnTo>
                  <a:lnTo>
                    <a:pt x="227" y="138"/>
                  </a:lnTo>
                  <a:lnTo>
                    <a:pt x="46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83" name="Freeform 190"/>
            <p:cNvSpPr>
              <a:spLocks/>
            </p:cNvSpPr>
            <p:nvPr/>
          </p:nvSpPr>
          <p:spPr bwMode="auto">
            <a:xfrm>
              <a:off x="4344" y="1469"/>
              <a:ext cx="60" cy="41"/>
            </a:xfrm>
            <a:custGeom>
              <a:avLst/>
              <a:gdLst>
                <a:gd name="T0" fmla="*/ 7 w 303"/>
                <a:gd name="T1" fmla="*/ 41 h 205"/>
                <a:gd name="T2" fmla="*/ 60 w 303"/>
                <a:gd name="T3" fmla="*/ 13 h 205"/>
                <a:gd name="T4" fmla="*/ 53 w 303"/>
                <a:gd name="T5" fmla="*/ 0 h 205"/>
                <a:gd name="T6" fmla="*/ 0 w 303"/>
                <a:gd name="T7" fmla="*/ 28 h 205"/>
                <a:gd name="T8" fmla="*/ 7 w 303"/>
                <a:gd name="T9" fmla="*/ 41 h 2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3" h="205">
                  <a:moveTo>
                    <a:pt x="35" y="205"/>
                  </a:moveTo>
                  <a:lnTo>
                    <a:pt x="303" y="66"/>
                  </a:lnTo>
                  <a:lnTo>
                    <a:pt x="268" y="0"/>
                  </a:lnTo>
                  <a:lnTo>
                    <a:pt x="0" y="138"/>
                  </a:lnTo>
                  <a:lnTo>
                    <a:pt x="35" y="20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84" name="Freeform 191"/>
            <p:cNvSpPr>
              <a:spLocks/>
            </p:cNvSpPr>
            <p:nvPr/>
          </p:nvSpPr>
          <p:spPr bwMode="auto">
            <a:xfrm>
              <a:off x="3053" y="1044"/>
              <a:ext cx="1534" cy="620"/>
            </a:xfrm>
            <a:custGeom>
              <a:avLst/>
              <a:gdLst>
                <a:gd name="T0" fmla="*/ 17 w 7668"/>
                <a:gd name="T1" fmla="*/ 332 h 3098"/>
                <a:gd name="T2" fmla="*/ 272 w 7668"/>
                <a:gd name="T3" fmla="*/ 332 h 3098"/>
                <a:gd name="T4" fmla="*/ 107 w 7668"/>
                <a:gd name="T5" fmla="*/ 595 h 3098"/>
                <a:gd name="T6" fmla="*/ 1121 w 7668"/>
                <a:gd name="T7" fmla="*/ 595 h 3098"/>
                <a:gd name="T8" fmla="*/ 1482 w 7668"/>
                <a:gd name="T9" fmla="*/ 23 h 3098"/>
                <a:gd name="T10" fmla="*/ 624 w 7668"/>
                <a:gd name="T11" fmla="*/ 25 h 3098"/>
                <a:gd name="T12" fmla="*/ 316 w 7668"/>
                <a:gd name="T13" fmla="*/ 510 h 3098"/>
                <a:gd name="T14" fmla="*/ 1020 w 7668"/>
                <a:gd name="T15" fmla="*/ 510 h 3098"/>
                <a:gd name="T16" fmla="*/ 1270 w 7668"/>
                <a:gd name="T17" fmla="*/ 112 h 3098"/>
                <a:gd name="T18" fmla="*/ 729 w 7668"/>
                <a:gd name="T19" fmla="*/ 112 h 3098"/>
                <a:gd name="T20" fmla="*/ 535 w 7668"/>
                <a:gd name="T21" fmla="*/ 422 h 3098"/>
                <a:gd name="T22" fmla="*/ 921 w 7668"/>
                <a:gd name="T23" fmla="*/ 422 h 3098"/>
                <a:gd name="T24" fmla="*/ 1064 w 7668"/>
                <a:gd name="T25" fmla="*/ 195 h 3098"/>
                <a:gd name="T26" fmla="*/ 834 w 7668"/>
                <a:gd name="T27" fmla="*/ 195 h 3098"/>
                <a:gd name="T28" fmla="*/ 789 w 7668"/>
                <a:gd name="T29" fmla="*/ 266 h 3098"/>
                <a:gd name="T30" fmla="*/ 751 w 7668"/>
                <a:gd name="T31" fmla="*/ 266 h 3098"/>
                <a:gd name="T32" fmla="*/ 807 w 7668"/>
                <a:gd name="T33" fmla="*/ 177 h 3098"/>
                <a:gd name="T34" fmla="*/ 1112 w 7668"/>
                <a:gd name="T35" fmla="*/ 177 h 3098"/>
                <a:gd name="T36" fmla="*/ 944 w 7668"/>
                <a:gd name="T37" fmla="*/ 443 h 3098"/>
                <a:gd name="T38" fmla="*/ 479 w 7668"/>
                <a:gd name="T39" fmla="*/ 443 h 3098"/>
                <a:gd name="T40" fmla="*/ 702 w 7668"/>
                <a:gd name="T41" fmla="*/ 89 h 3098"/>
                <a:gd name="T42" fmla="*/ 1323 w 7668"/>
                <a:gd name="T43" fmla="*/ 89 h 3098"/>
                <a:gd name="T44" fmla="*/ 1044 w 7668"/>
                <a:gd name="T45" fmla="*/ 531 h 3098"/>
                <a:gd name="T46" fmla="*/ 267 w 7668"/>
                <a:gd name="T47" fmla="*/ 531 h 3098"/>
                <a:gd name="T48" fmla="*/ 602 w 7668"/>
                <a:gd name="T49" fmla="*/ 0 h 3098"/>
                <a:gd name="T50" fmla="*/ 1534 w 7668"/>
                <a:gd name="T51" fmla="*/ 0 h 3098"/>
                <a:gd name="T52" fmla="*/ 1143 w 7668"/>
                <a:gd name="T53" fmla="*/ 620 h 3098"/>
                <a:gd name="T54" fmla="*/ 56 w 7668"/>
                <a:gd name="T55" fmla="*/ 620 h 3098"/>
                <a:gd name="T56" fmla="*/ 224 w 7668"/>
                <a:gd name="T57" fmla="*/ 354 h 3098"/>
                <a:gd name="T58" fmla="*/ 0 w 7668"/>
                <a:gd name="T59" fmla="*/ 354 h 3098"/>
                <a:gd name="T60" fmla="*/ 1 w 7668"/>
                <a:gd name="T61" fmla="*/ 351 h 3098"/>
                <a:gd name="T62" fmla="*/ 5 w 7668"/>
                <a:gd name="T63" fmla="*/ 343 h 3098"/>
                <a:gd name="T64" fmla="*/ 6 w 7668"/>
                <a:gd name="T65" fmla="*/ 341 h 3098"/>
                <a:gd name="T66" fmla="*/ 8 w 7668"/>
                <a:gd name="T67" fmla="*/ 339 h 3098"/>
                <a:gd name="T68" fmla="*/ 9 w 7668"/>
                <a:gd name="T69" fmla="*/ 337 h 3098"/>
                <a:gd name="T70" fmla="*/ 11 w 7668"/>
                <a:gd name="T71" fmla="*/ 336 h 3098"/>
                <a:gd name="T72" fmla="*/ 12 w 7668"/>
                <a:gd name="T73" fmla="*/ 334 h 3098"/>
                <a:gd name="T74" fmla="*/ 14 w 7668"/>
                <a:gd name="T75" fmla="*/ 333 h 3098"/>
                <a:gd name="T76" fmla="*/ 15 w 7668"/>
                <a:gd name="T77" fmla="*/ 332 h 3098"/>
                <a:gd name="T78" fmla="*/ 17 w 7668"/>
                <a:gd name="T79" fmla="*/ 332 h 309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668" h="3098">
                  <a:moveTo>
                    <a:pt x="85" y="1660"/>
                  </a:moveTo>
                  <a:lnTo>
                    <a:pt x="1361" y="1660"/>
                  </a:lnTo>
                  <a:lnTo>
                    <a:pt x="533" y="2973"/>
                  </a:lnTo>
                  <a:lnTo>
                    <a:pt x="5606" y="2973"/>
                  </a:lnTo>
                  <a:lnTo>
                    <a:pt x="7408" y="117"/>
                  </a:lnTo>
                  <a:lnTo>
                    <a:pt x="3120" y="124"/>
                  </a:lnTo>
                  <a:lnTo>
                    <a:pt x="1580" y="2547"/>
                  </a:lnTo>
                  <a:lnTo>
                    <a:pt x="5097" y="2547"/>
                  </a:lnTo>
                  <a:lnTo>
                    <a:pt x="6349" y="560"/>
                  </a:lnTo>
                  <a:lnTo>
                    <a:pt x="3642" y="560"/>
                  </a:lnTo>
                  <a:lnTo>
                    <a:pt x="2675" y="2107"/>
                  </a:lnTo>
                  <a:lnTo>
                    <a:pt x="4602" y="2107"/>
                  </a:lnTo>
                  <a:lnTo>
                    <a:pt x="5317" y="972"/>
                  </a:lnTo>
                  <a:lnTo>
                    <a:pt x="4167" y="972"/>
                  </a:lnTo>
                  <a:lnTo>
                    <a:pt x="3944" y="1327"/>
                  </a:lnTo>
                  <a:lnTo>
                    <a:pt x="3756" y="1328"/>
                  </a:lnTo>
                  <a:lnTo>
                    <a:pt x="4036" y="885"/>
                  </a:lnTo>
                  <a:lnTo>
                    <a:pt x="5558" y="885"/>
                  </a:lnTo>
                  <a:lnTo>
                    <a:pt x="4720" y="2212"/>
                  </a:lnTo>
                  <a:lnTo>
                    <a:pt x="2392" y="2212"/>
                  </a:lnTo>
                  <a:lnTo>
                    <a:pt x="3507" y="443"/>
                  </a:lnTo>
                  <a:lnTo>
                    <a:pt x="6613" y="443"/>
                  </a:lnTo>
                  <a:lnTo>
                    <a:pt x="5218" y="2655"/>
                  </a:lnTo>
                  <a:lnTo>
                    <a:pt x="1337" y="2655"/>
                  </a:lnTo>
                  <a:lnTo>
                    <a:pt x="3011" y="0"/>
                  </a:lnTo>
                  <a:lnTo>
                    <a:pt x="7668" y="0"/>
                  </a:lnTo>
                  <a:lnTo>
                    <a:pt x="5715" y="3098"/>
                  </a:lnTo>
                  <a:lnTo>
                    <a:pt x="282" y="3098"/>
                  </a:lnTo>
                  <a:lnTo>
                    <a:pt x="1118" y="1770"/>
                  </a:lnTo>
                  <a:lnTo>
                    <a:pt x="0" y="1770"/>
                  </a:lnTo>
                  <a:lnTo>
                    <a:pt x="7" y="1752"/>
                  </a:lnTo>
                  <a:lnTo>
                    <a:pt x="26" y="1715"/>
                  </a:lnTo>
                  <a:lnTo>
                    <a:pt x="32" y="1705"/>
                  </a:lnTo>
                  <a:lnTo>
                    <a:pt x="39" y="1695"/>
                  </a:lnTo>
                  <a:lnTo>
                    <a:pt x="46" y="1686"/>
                  </a:lnTo>
                  <a:lnTo>
                    <a:pt x="53" y="1677"/>
                  </a:lnTo>
                  <a:lnTo>
                    <a:pt x="61" y="1671"/>
                  </a:lnTo>
                  <a:lnTo>
                    <a:pt x="69" y="1665"/>
                  </a:lnTo>
                  <a:lnTo>
                    <a:pt x="77" y="1661"/>
                  </a:lnTo>
                  <a:lnTo>
                    <a:pt x="85" y="166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85" name="Freeform 192"/>
            <p:cNvSpPr>
              <a:spLocks/>
            </p:cNvSpPr>
            <p:nvPr/>
          </p:nvSpPr>
          <p:spPr bwMode="auto">
            <a:xfrm>
              <a:off x="3053" y="1044"/>
              <a:ext cx="1534" cy="620"/>
            </a:xfrm>
            <a:custGeom>
              <a:avLst/>
              <a:gdLst>
                <a:gd name="T0" fmla="*/ 17 w 7668"/>
                <a:gd name="T1" fmla="*/ 332 h 3098"/>
                <a:gd name="T2" fmla="*/ 272 w 7668"/>
                <a:gd name="T3" fmla="*/ 332 h 3098"/>
                <a:gd name="T4" fmla="*/ 107 w 7668"/>
                <a:gd name="T5" fmla="*/ 595 h 3098"/>
                <a:gd name="T6" fmla="*/ 1121 w 7668"/>
                <a:gd name="T7" fmla="*/ 595 h 3098"/>
                <a:gd name="T8" fmla="*/ 1482 w 7668"/>
                <a:gd name="T9" fmla="*/ 23 h 3098"/>
                <a:gd name="T10" fmla="*/ 624 w 7668"/>
                <a:gd name="T11" fmla="*/ 25 h 3098"/>
                <a:gd name="T12" fmla="*/ 316 w 7668"/>
                <a:gd name="T13" fmla="*/ 510 h 3098"/>
                <a:gd name="T14" fmla="*/ 1020 w 7668"/>
                <a:gd name="T15" fmla="*/ 510 h 3098"/>
                <a:gd name="T16" fmla="*/ 1270 w 7668"/>
                <a:gd name="T17" fmla="*/ 112 h 3098"/>
                <a:gd name="T18" fmla="*/ 729 w 7668"/>
                <a:gd name="T19" fmla="*/ 112 h 3098"/>
                <a:gd name="T20" fmla="*/ 535 w 7668"/>
                <a:gd name="T21" fmla="*/ 422 h 3098"/>
                <a:gd name="T22" fmla="*/ 921 w 7668"/>
                <a:gd name="T23" fmla="*/ 422 h 3098"/>
                <a:gd name="T24" fmla="*/ 1064 w 7668"/>
                <a:gd name="T25" fmla="*/ 195 h 3098"/>
                <a:gd name="T26" fmla="*/ 834 w 7668"/>
                <a:gd name="T27" fmla="*/ 195 h 3098"/>
                <a:gd name="T28" fmla="*/ 789 w 7668"/>
                <a:gd name="T29" fmla="*/ 266 h 3098"/>
                <a:gd name="T30" fmla="*/ 751 w 7668"/>
                <a:gd name="T31" fmla="*/ 266 h 3098"/>
                <a:gd name="T32" fmla="*/ 807 w 7668"/>
                <a:gd name="T33" fmla="*/ 177 h 3098"/>
                <a:gd name="T34" fmla="*/ 1112 w 7668"/>
                <a:gd name="T35" fmla="*/ 177 h 3098"/>
                <a:gd name="T36" fmla="*/ 944 w 7668"/>
                <a:gd name="T37" fmla="*/ 443 h 3098"/>
                <a:gd name="T38" fmla="*/ 479 w 7668"/>
                <a:gd name="T39" fmla="*/ 443 h 3098"/>
                <a:gd name="T40" fmla="*/ 702 w 7668"/>
                <a:gd name="T41" fmla="*/ 89 h 3098"/>
                <a:gd name="T42" fmla="*/ 1323 w 7668"/>
                <a:gd name="T43" fmla="*/ 89 h 3098"/>
                <a:gd name="T44" fmla="*/ 1044 w 7668"/>
                <a:gd name="T45" fmla="*/ 531 h 3098"/>
                <a:gd name="T46" fmla="*/ 267 w 7668"/>
                <a:gd name="T47" fmla="*/ 531 h 3098"/>
                <a:gd name="T48" fmla="*/ 602 w 7668"/>
                <a:gd name="T49" fmla="*/ 0 h 3098"/>
                <a:gd name="T50" fmla="*/ 1534 w 7668"/>
                <a:gd name="T51" fmla="*/ 0 h 3098"/>
                <a:gd name="T52" fmla="*/ 1143 w 7668"/>
                <a:gd name="T53" fmla="*/ 620 h 3098"/>
                <a:gd name="T54" fmla="*/ 56 w 7668"/>
                <a:gd name="T55" fmla="*/ 620 h 3098"/>
                <a:gd name="T56" fmla="*/ 224 w 7668"/>
                <a:gd name="T57" fmla="*/ 354 h 3098"/>
                <a:gd name="T58" fmla="*/ 0 w 7668"/>
                <a:gd name="T59" fmla="*/ 354 h 3098"/>
                <a:gd name="T60" fmla="*/ 1 w 7668"/>
                <a:gd name="T61" fmla="*/ 351 h 3098"/>
                <a:gd name="T62" fmla="*/ 5 w 7668"/>
                <a:gd name="T63" fmla="*/ 343 h 3098"/>
                <a:gd name="T64" fmla="*/ 6 w 7668"/>
                <a:gd name="T65" fmla="*/ 341 h 3098"/>
                <a:gd name="T66" fmla="*/ 8 w 7668"/>
                <a:gd name="T67" fmla="*/ 339 h 3098"/>
                <a:gd name="T68" fmla="*/ 9 w 7668"/>
                <a:gd name="T69" fmla="*/ 337 h 3098"/>
                <a:gd name="T70" fmla="*/ 11 w 7668"/>
                <a:gd name="T71" fmla="*/ 336 h 3098"/>
                <a:gd name="T72" fmla="*/ 12 w 7668"/>
                <a:gd name="T73" fmla="*/ 334 h 3098"/>
                <a:gd name="T74" fmla="*/ 14 w 7668"/>
                <a:gd name="T75" fmla="*/ 333 h 3098"/>
                <a:gd name="T76" fmla="*/ 15 w 7668"/>
                <a:gd name="T77" fmla="*/ 332 h 3098"/>
                <a:gd name="T78" fmla="*/ 17 w 7668"/>
                <a:gd name="T79" fmla="*/ 332 h 309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668" h="3098">
                  <a:moveTo>
                    <a:pt x="85" y="1660"/>
                  </a:moveTo>
                  <a:lnTo>
                    <a:pt x="1361" y="1660"/>
                  </a:lnTo>
                  <a:lnTo>
                    <a:pt x="533" y="2973"/>
                  </a:lnTo>
                  <a:lnTo>
                    <a:pt x="5606" y="2973"/>
                  </a:lnTo>
                  <a:lnTo>
                    <a:pt x="7408" y="117"/>
                  </a:lnTo>
                  <a:lnTo>
                    <a:pt x="3120" y="124"/>
                  </a:lnTo>
                  <a:lnTo>
                    <a:pt x="1580" y="2547"/>
                  </a:lnTo>
                  <a:lnTo>
                    <a:pt x="5097" y="2547"/>
                  </a:lnTo>
                  <a:lnTo>
                    <a:pt x="6349" y="560"/>
                  </a:lnTo>
                  <a:lnTo>
                    <a:pt x="3642" y="560"/>
                  </a:lnTo>
                  <a:lnTo>
                    <a:pt x="2675" y="2107"/>
                  </a:lnTo>
                  <a:lnTo>
                    <a:pt x="4602" y="2107"/>
                  </a:lnTo>
                  <a:lnTo>
                    <a:pt x="5317" y="972"/>
                  </a:lnTo>
                  <a:lnTo>
                    <a:pt x="4167" y="972"/>
                  </a:lnTo>
                  <a:lnTo>
                    <a:pt x="3944" y="1327"/>
                  </a:lnTo>
                  <a:lnTo>
                    <a:pt x="3756" y="1328"/>
                  </a:lnTo>
                  <a:lnTo>
                    <a:pt x="4036" y="885"/>
                  </a:lnTo>
                  <a:lnTo>
                    <a:pt x="5558" y="885"/>
                  </a:lnTo>
                  <a:lnTo>
                    <a:pt x="4720" y="2212"/>
                  </a:lnTo>
                  <a:lnTo>
                    <a:pt x="2392" y="2212"/>
                  </a:lnTo>
                  <a:lnTo>
                    <a:pt x="3507" y="443"/>
                  </a:lnTo>
                  <a:lnTo>
                    <a:pt x="6613" y="443"/>
                  </a:lnTo>
                  <a:lnTo>
                    <a:pt x="5218" y="2655"/>
                  </a:lnTo>
                  <a:lnTo>
                    <a:pt x="1337" y="2655"/>
                  </a:lnTo>
                  <a:lnTo>
                    <a:pt x="3011" y="0"/>
                  </a:lnTo>
                  <a:lnTo>
                    <a:pt x="7668" y="0"/>
                  </a:lnTo>
                  <a:lnTo>
                    <a:pt x="5715" y="3098"/>
                  </a:lnTo>
                  <a:lnTo>
                    <a:pt x="282" y="3098"/>
                  </a:lnTo>
                  <a:lnTo>
                    <a:pt x="1118" y="1770"/>
                  </a:lnTo>
                  <a:lnTo>
                    <a:pt x="0" y="1770"/>
                  </a:lnTo>
                  <a:lnTo>
                    <a:pt x="7" y="1752"/>
                  </a:lnTo>
                  <a:lnTo>
                    <a:pt x="26" y="1715"/>
                  </a:lnTo>
                  <a:lnTo>
                    <a:pt x="32" y="1705"/>
                  </a:lnTo>
                  <a:lnTo>
                    <a:pt x="39" y="1695"/>
                  </a:lnTo>
                  <a:lnTo>
                    <a:pt x="46" y="1686"/>
                  </a:lnTo>
                  <a:lnTo>
                    <a:pt x="53" y="1677"/>
                  </a:lnTo>
                  <a:lnTo>
                    <a:pt x="61" y="1671"/>
                  </a:lnTo>
                  <a:lnTo>
                    <a:pt x="69" y="1665"/>
                  </a:lnTo>
                  <a:lnTo>
                    <a:pt x="77" y="1661"/>
                  </a:lnTo>
                  <a:lnTo>
                    <a:pt x="85" y="166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86" name="Freeform 193"/>
            <p:cNvSpPr>
              <a:spLocks/>
            </p:cNvSpPr>
            <p:nvPr/>
          </p:nvSpPr>
          <p:spPr bwMode="auto">
            <a:xfrm>
              <a:off x="3108" y="1281"/>
              <a:ext cx="741" cy="22"/>
            </a:xfrm>
            <a:custGeom>
              <a:avLst/>
              <a:gdLst>
                <a:gd name="T0" fmla="*/ 17 w 3708"/>
                <a:gd name="T1" fmla="*/ 0 h 106"/>
                <a:gd name="T2" fmla="*/ 741 w 3708"/>
                <a:gd name="T3" fmla="*/ 0 h 106"/>
                <a:gd name="T4" fmla="*/ 728 w 3708"/>
                <a:gd name="T5" fmla="*/ 22 h 106"/>
                <a:gd name="T6" fmla="*/ 0 w 3708"/>
                <a:gd name="T7" fmla="*/ 22 h 106"/>
                <a:gd name="T8" fmla="*/ 1 w 3708"/>
                <a:gd name="T9" fmla="*/ 18 h 106"/>
                <a:gd name="T10" fmla="*/ 5 w 3708"/>
                <a:gd name="T11" fmla="*/ 11 h 106"/>
                <a:gd name="T12" fmla="*/ 6 w 3708"/>
                <a:gd name="T13" fmla="*/ 9 h 106"/>
                <a:gd name="T14" fmla="*/ 7 w 3708"/>
                <a:gd name="T15" fmla="*/ 7 h 106"/>
                <a:gd name="T16" fmla="*/ 9 w 3708"/>
                <a:gd name="T17" fmla="*/ 5 h 106"/>
                <a:gd name="T18" fmla="*/ 10 w 3708"/>
                <a:gd name="T19" fmla="*/ 3 h 106"/>
                <a:gd name="T20" fmla="*/ 12 w 3708"/>
                <a:gd name="T21" fmla="*/ 2 h 106"/>
                <a:gd name="T22" fmla="*/ 13 w 3708"/>
                <a:gd name="T23" fmla="*/ 1 h 106"/>
                <a:gd name="T24" fmla="*/ 15 w 3708"/>
                <a:gd name="T25" fmla="*/ 0 h 106"/>
                <a:gd name="T26" fmla="*/ 17 w 3708"/>
                <a:gd name="T27" fmla="*/ 0 h 1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08" h="106">
                  <a:moveTo>
                    <a:pt x="85" y="0"/>
                  </a:moveTo>
                  <a:lnTo>
                    <a:pt x="3708" y="0"/>
                  </a:lnTo>
                  <a:lnTo>
                    <a:pt x="3641" y="106"/>
                  </a:lnTo>
                  <a:lnTo>
                    <a:pt x="0" y="106"/>
                  </a:lnTo>
                  <a:lnTo>
                    <a:pt x="6" y="89"/>
                  </a:lnTo>
                  <a:lnTo>
                    <a:pt x="24" y="53"/>
                  </a:lnTo>
                  <a:lnTo>
                    <a:pt x="30" y="42"/>
                  </a:lnTo>
                  <a:lnTo>
                    <a:pt x="36" y="33"/>
                  </a:lnTo>
                  <a:lnTo>
                    <a:pt x="43" y="24"/>
                  </a:lnTo>
                  <a:lnTo>
                    <a:pt x="51" y="16"/>
                  </a:lnTo>
                  <a:lnTo>
                    <a:pt x="59" y="9"/>
                  </a:lnTo>
                  <a:lnTo>
                    <a:pt x="67" y="4"/>
                  </a:lnTo>
                  <a:lnTo>
                    <a:pt x="76" y="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7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87" name="Freeform 194"/>
            <p:cNvSpPr>
              <a:spLocks/>
            </p:cNvSpPr>
            <p:nvPr/>
          </p:nvSpPr>
          <p:spPr bwMode="auto">
            <a:xfrm>
              <a:off x="3108" y="1281"/>
              <a:ext cx="741" cy="22"/>
            </a:xfrm>
            <a:custGeom>
              <a:avLst/>
              <a:gdLst>
                <a:gd name="T0" fmla="*/ 17 w 3708"/>
                <a:gd name="T1" fmla="*/ 0 h 106"/>
                <a:gd name="T2" fmla="*/ 741 w 3708"/>
                <a:gd name="T3" fmla="*/ 0 h 106"/>
                <a:gd name="T4" fmla="*/ 728 w 3708"/>
                <a:gd name="T5" fmla="*/ 22 h 106"/>
                <a:gd name="T6" fmla="*/ 0 w 3708"/>
                <a:gd name="T7" fmla="*/ 22 h 106"/>
                <a:gd name="T8" fmla="*/ 1 w 3708"/>
                <a:gd name="T9" fmla="*/ 18 h 106"/>
                <a:gd name="T10" fmla="*/ 5 w 3708"/>
                <a:gd name="T11" fmla="*/ 11 h 106"/>
                <a:gd name="T12" fmla="*/ 6 w 3708"/>
                <a:gd name="T13" fmla="*/ 9 h 106"/>
                <a:gd name="T14" fmla="*/ 7 w 3708"/>
                <a:gd name="T15" fmla="*/ 7 h 106"/>
                <a:gd name="T16" fmla="*/ 9 w 3708"/>
                <a:gd name="T17" fmla="*/ 5 h 106"/>
                <a:gd name="T18" fmla="*/ 10 w 3708"/>
                <a:gd name="T19" fmla="*/ 3 h 106"/>
                <a:gd name="T20" fmla="*/ 12 w 3708"/>
                <a:gd name="T21" fmla="*/ 2 h 106"/>
                <a:gd name="T22" fmla="*/ 13 w 3708"/>
                <a:gd name="T23" fmla="*/ 1 h 106"/>
                <a:gd name="T24" fmla="*/ 15 w 3708"/>
                <a:gd name="T25" fmla="*/ 0 h 106"/>
                <a:gd name="T26" fmla="*/ 17 w 3708"/>
                <a:gd name="T27" fmla="*/ 0 h 1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08" h="106">
                  <a:moveTo>
                    <a:pt x="85" y="0"/>
                  </a:moveTo>
                  <a:lnTo>
                    <a:pt x="3708" y="0"/>
                  </a:lnTo>
                  <a:lnTo>
                    <a:pt x="3641" y="106"/>
                  </a:lnTo>
                  <a:lnTo>
                    <a:pt x="0" y="106"/>
                  </a:lnTo>
                  <a:lnTo>
                    <a:pt x="6" y="89"/>
                  </a:lnTo>
                  <a:lnTo>
                    <a:pt x="24" y="53"/>
                  </a:lnTo>
                  <a:lnTo>
                    <a:pt x="30" y="42"/>
                  </a:lnTo>
                  <a:lnTo>
                    <a:pt x="36" y="33"/>
                  </a:lnTo>
                  <a:lnTo>
                    <a:pt x="43" y="24"/>
                  </a:lnTo>
                  <a:lnTo>
                    <a:pt x="51" y="16"/>
                  </a:lnTo>
                  <a:lnTo>
                    <a:pt x="59" y="9"/>
                  </a:lnTo>
                  <a:lnTo>
                    <a:pt x="67" y="4"/>
                  </a:lnTo>
                  <a:lnTo>
                    <a:pt x="76" y="1"/>
                  </a:lnTo>
                  <a:lnTo>
                    <a:pt x="85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88" name="Rectangle 195"/>
            <p:cNvSpPr>
              <a:spLocks noChangeArrowheads="1"/>
            </p:cNvSpPr>
            <p:nvPr/>
          </p:nvSpPr>
          <p:spPr bwMode="auto">
            <a:xfrm>
              <a:off x="4853" y="1222"/>
              <a:ext cx="45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1F1A17"/>
                  </a:solidFill>
                  <a:latin typeface="Times New Roman" pitchFamily="18" charset="0"/>
                </a:rPr>
                <a:t>I</a:t>
              </a: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2089" name="Rectangle 196"/>
            <p:cNvSpPr>
              <a:spLocks noChangeArrowheads="1"/>
            </p:cNvSpPr>
            <p:nvPr/>
          </p:nvSpPr>
          <p:spPr bwMode="auto">
            <a:xfrm>
              <a:off x="4898" y="1299"/>
              <a:ext cx="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>
                  <a:solidFill>
                    <a:srgbClr val="1F1A17"/>
                  </a:solidFill>
                  <a:latin typeface="Times New Roman" pitchFamily="18" charset="0"/>
                </a:rPr>
                <a:t>b</a:t>
              </a: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2090" name="Line 197"/>
            <p:cNvSpPr>
              <a:spLocks noChangeShapeType="1"/>
            </p:cNvSpPr>
            <p:nvPr/>
          </p:nvSpPr>
          <p:spPr bwMode="auto">
            <a:xfrm>
              <a:off x="4722" y="1359"/>
              <a:ext cx="136" cy="1"/>
            </a:xfrm>
            <a:prstGeom prst="line">
              <a:avLst/>
            </a:prstGeom>
            <a:noFill/>
            <a:ln w="9525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91" name="Freeform 198"/>
            <p:cNvSpPr>
              <a:spLocks/>
            </p:cNvSpPr>
            <p:nvPr/>
          </p:nvSpPr>
          <p:spPr bwMode="auto">
            <a:xfrm>
              <a:off x="4722" y="1336"/>
              <a:ext cx="53" cy="46"/>
            </a:xfrm>
            <a:custGeom>
              <a:avLst/>
              <a:gdLst>
                <a:gd name="T0" fmla="*/ 53 w 265"/>
                <a:gd name="T1" fmla="*/ 0 h 228"/>
                <a:gd name="T2" fmla="*/ 53 w 265"/>
                <a:gd name="T3" fmla="*/ 1 h 228"/>
                <a:gd name="T4" fmla="*/ 52 w 265"/>
                <a:gd name="T5" fmla="*/ 2 h 228"/>
                <a:gd name="T6" fmla="*/ 51 w 265"/>
                <a:gd name="T7" fmla="*/ 4 h 228"/>
                <a:gd name="T8" fmla="*/ 51 w 265"/>
                <a:gd name="T9" fmla="*/ 5 h 228"/>
                <a:gd name="T10" fmla="*/ 50 w 265"/>
                <a:gd name="T11" fmla="*/ 6 h 228"/>
                <a:gd name="T12" fmla="*/ 50 w 265"/>
                <a:gd name="T13" fmla="*/ 8 h 228"/>
                <a:gd name="T14" fmla="*/ 49 w 265"/>
                <a:gd name="T15" fmla="*/ 9 h 228"/>
                <a:gd name="T16" fmla="*/ 49 w 265"/>
                <a:gd name="T17" fmla="*/ 11 h 228"/>
                <a:gd name="T18" fmla="*/ 49 w 265"/>
                <a:gd name="T19" fmla="*/ 12 h 228"/>
                <a:gd name="T20" fmla="*/ 48 w 265"/>
                <a:gd name="T21" fmla="*/ 14 h 228"/>
                <a:gd name="T22" fmla="*/ 48 w 265"/>
                <a:gd name="T23" fmla="*/ 15 h 228"/>
                <a:gd name="T24" fmla="*/ 48 w 265"/>
                <a:gd name="T25" fmla="*/ 17 h 228"/>
                <a:gd name="T26" fmla="*/ 48 w 265"/>
                <a:gd name="T27" fmla="*/ 18 h 228"/>
                <a:gd name="T28" fmla="*/ 47 w 265"/>
                <a:gd name="T29" fmla="*/ 20 h 228"/>
                <a:gd name="T30" fmla="*/ 47 w 265"/>
                <a:gd name="T31" fmla="*/ 21 h 228"/>
                <a:gd name="T32" fmla="*/ 47 w 265"/>
                <a:gd name="T33" fmla="*/ 22 h 228"/>
                <a:gd name="T34" fmla="*/ 47 w 265"/>
                <a:gd name="T35" fmla="*/ 24 h 228"/>
                <a:gd name="T36" fmla="*/ 47 w 265"/>
                <a:gd name="T37" fmla="*/ 25 h 228"/>
                <a:gd name="T38" fmla="*/ 47 w 265"/>
                <a:gd name="T39" fmla="*/ 27 h 228"/>
                <a:gd name="T40" fmla="*/ 48 w 265"/>
                <a:gd name="T41" fmla="*/ 28 h 228"/>
                <a:gd name="T42" fmla="*/ 48 w 265"/>
                <a:gd name="T43" fmla="*/ 29 h 228"/>
                <a:gd name="T44" fmla="*/ 48 w 265"/>
                <a:gd name="T45" fmla="*/ 31 h 228"/>
                <a:gd name="T46" fmla="*/ 48 w 265"/>
                <a:gd name="T47" fmla="*/ 32 h 228"/>
                <a:gd name="T48" fmla="*/ 49 w 265"/>
                <a:gd name="T49" fmla="*/ 34 h 228"/>
                <a:gd name="T50" fmla="*/ 49 w 265"/>
                <a:gd name="T51" fmla="*/ 35 h 228"/>
                <a:gd name="T52" fmla="*/ 49 w 265"/>
                <a:gd name="T53" fmla="*/ 37 h 228"/>
                <a:gd name="T54" fmla="*/ 50 w 265"/>
                <a:gd name="T55" fmla="*/ 38 h 228"/>
                <a:gd name="T56" fmla="*/ 50 w 265"/>
                <a:gd name="T57" fmla="*/ 40 h 228"/>
                <a:gd name="T58" fmla="*/ 51 w 265"/>
                <a:gd name="T59" fmla="*/ 41 h 228"/>
                <a:gd name="T60" fmla="*/ 51 w 265"/>
                <a:gd name="T61" fmla="*/ 43 h 228"/>
                <a:gd name="T62" fmla="*/ 52 w 265"/>
                <a:gd name="T63" fmla="*/ 44 h 228"/>
                <a:gd name="T64" fmla="*/ 53 w 265"/>
                <a:gd name="T65" fmla="*/ 45 h 228"/>
                <a:gd name="T66" fmla="*/ 0 w 265"/>
                <a:gd name="T67" fmla="*/ 23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65" h="228">
                  <a:moveTo>
                    <a:pt x="0" y="114"/>
                  </a:moveTo>
                  <a:lnTo>
                    <a:pt x="265" y="0"/>
                  </a:lnTo>
                  <a:lnTo>
                    <a:pt x="264" y="5"/>
                  </a:lnTo>
                  <a:lnTo>
                    <a:pt x="261" y="8"/>
                  </a:lnTo>
                  <a:lnTo>
                    <a:pt x="260" y="11"/>
                  </a:lnTo>
                  <a:lnTo>
                    <a:pt x="259" y="15"/>
                  </a:lnTo>
                  <a:lnTo>
                    <a:pt x="257" y="18"/>
                  </a:lnTo>
                  <a:lnTo>
                    <a:pt x="255" y="22"/>
                  </a:lnTo>
                  <a:lnTo>
                    <a:pt x="254" y="25"/>
                  </a:lnTo>
                  <a:lnTo>
                    <a:pt x="253" y="29"/>
                  </a:lnTo>
                  <a:lnTo>
                    <a:pt x="251" y="32"/>
                  </a:lnTo>
                  <a:lnTo>
                    <a:pt x="250" y="36"/>
                  </a:lnTo>
                  <a:lnTo>
                    <a:pt x="249" y="39"/>
                  </a:lnTo>
                  <a:lnTo>
                    <a:pt x="247" y="44"/>
                  </a:lnTo>
                  <a:lnTo>
                    <a:pt x="246" y="47"/>
                  </a:lnTo>
                  <a:lnTo>
                    <a:pt x="246" y="51"/>
                  </a:lnTo>
                  <a:lnTo>
                    <a:pt x="245" y="54"/>
                  </a:lnTo>
                  <a:lnTo>
                    <a:pt x="244" y="57"/>
                  </a:lnTo>
                  <a:lnTo>
                    <a:pt x="243" y="61"/>
                  </a:lnTo>
                  <a:lnTo>
                    <a:pt x="242" y="64"/>
                  </a:lnTo>
                  <a:lnTo>
                    <a:pt x="242" y="68"/>
                  </a:lnTo>
                  <a:lnTo>
                    <a:pt x="240" y="71"/>
                  </a:lnTo>
                  <a:lnTo>
                    <a:pt x="240" y="75"/>
                  </a:lnTo>
                  <a:lnTo>
                    <a:pt x="239" y="78"/>
                  </a:lnTo>
                  <a:lnTo>
                    <a:pt x="239" y="83"/>
                  </a:lnTo>
                  <a:lnTo>
                    <a:pt x="238" y="86"/>
                  </a:lnTo>
                  <a:lnTo>
                    <a:pt x="238" y="90"/>
                  </a:lnTo>
                  <a:lnTo>
                    <a:pt x="238" y="93"/>
                  </a:lnTo>
                  <a:lnTo>
                    <a:pt x="237" y="97"/>
                  </a:lnTo>
                  <a:lnTo>
                    <a:pt x="237" y="100"/>
                  </a:lnTo>
                  <a:lnTo>
                    <a:pt x="237" y="104"/>
                  </a:lnTo>
                  <a:lnTo>
                    <a:pt x="237" y="107"/>
                  </a:lnTo>
                  <a:lnTo>
                    <a:pt x="237" y="110"/>
                  </a:lnTo>
                  <a:lnTo>
                    <a:pt x="237" y="114"/>
                  </a:lnTo>
                  <a:lnTo>
                    <a:pt x="237" y="117"/>
                  </a:lnTo>
                  <a:lnTo>
                    <a:pt x="237" y="121"/>
                  </a:lnTo>
                  <a:lnTo>
                    <a:pt x="237" y="125"/>
                  </a:lnTo>
                  <a:lnTo>
                    <a:pt x="237" y="129"/>
                  </a:lnTo>
                  <a:lnTo>
                    <a:pt x="237" y="132"/>
                  </a:lnTo>
                  <a:lnTo>
                    <a:pt x="238" y="136"/>
                  </a:lnTo>
                  <a:lnTo>
                    <a:pt x="238" y="139"/>
                  </a:lnTo>
                  <a:lnTo>
                    <a:pt x="238" y="143"/>
                  </a:lnTo>
                  <a:lnTo>
                    <a:pt x="239" y="146"/>
                  </a:lnTo>
                  <a:lnTo>
                    <a:pt x="239" y="150"/>
                  </a:lnTo>
                  <a:lnTo>
                    <a:pt x="240" y="153"/>
                  </a:lnTo>
                  <a:lnTo>
                    <a:pt x="240" y="157"/>
                  </a:lnTo>
                  <a:lnTo>
                    <a:pt x="242" y="160"/>
                  </a:lnTo>
                  <a:lnTo>
                    <a:pt x="242" y="165"/>
                  </a:lnTo>
                  <a:lnTo>
                    <a:pt x="243" y="168"/>
                  </a:lnTo>
                  <a:lnTo>
                    <a:pt x="244" y="172"/>
                  </a:lnTo>
                  <a:lnTo>
                    <a:pt x="245" y="175"/>
                  </a:lnTo>
                  <a:lnTo>
                    <a:pt x="246" y="178"/>
                  </a:lnTo>
                  <a:lnTo>
                    <a:pt x="246" y="182"/>
                  </a:lnTo>
                  <a:lnTo>
                    <a:pt x="247" y="185"/>
                  </a:lnTo>
                  <a:lnTo>
                    <a:pt x="249" y="189"/>
                  </a:lnTo>
                  <a:lnTo>
                    <a:pt x="250" y="192"/>
                  </a:lnTo>
                  <a:lnTo>
                    <a:pt x="251" y="196"/>
                  </a:lnTo>
                  <a:lnTo>
                    <a:pt x="253" y="199"/>
                  </a:lnTo>
                  <a:lnTo>
                    <a:pt x="254" y="204"/>
                  </a:lnTo>
                  <a:lnTo>
                    <a:pt x="255" y="207"/>
                  </a:lnTo>
                  <a:lnTo>
                    <a:pt x="257" y="211"/>
                  </a:lnTo>
                  <a:lnTo>
                    <a:pt x="259" y="214"/>
                  </a:lnTo>
                  <a:lnTo>
                    <a:pt x="260" y="218"/>
                  </a:lnTo>
                  <a:lnTo>
                    <a:pt x="261" y="221"/>
                  </a:lnTo>
                  <a:lnTo>
                    <a:pt x="264" y="225"/>
                  </a:lnTo>
                  <a:lnTo>
                    <a:pt x="265" y="228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93" name="Freeform 200"/>
            <p:cNvSpPr>
              <a:spLocks/>
            </p:cNvSpPr>
            <p:nvPr/>
          </p:nvSpPr>
          <p:spPr bwMode="auto">
            <a:xfrm>
              <a:off x="4967" y="1433"/>
              <a:ext cx="186" cy="6"/>
            </a:xfrm>
            <a:custGeom>
              <a:avLst/>
              <a:gdLst>
                <a:gd name="T0" fmla="*/ 185 w 930"/>
                <a:gd name="T1" fmla="*/ 5 h 29"/>
                <a:gd name="T2" fmla="*/ 183 w 930"/>
                <a:gd name="T3" fmla="*/ 2 h 29"/>
                <a:gd name="T4" fmla="*/ 0 w 930"/>
                <a:gd name="T5" fmla="*/ 0 h 29"/>
                <a:gd name="T6" fmla="*/ 0 w 930"/>
                <a:gd name="T7" fmla="*/ 4 h 29"/>
                <a:gd name="T8" fmla="*/ 183 w 930"/>
                <a:gd name="T9" fmla="*/ 6 h 29"/>
                <a:gd name="T10" fmla="*/ 185 w 930"/>
                <a:gd name="T11" fmla="*/ 5 h 29"/>
                <a:gd name="T12" fmla="*/ 185 w 930"/>
                <a:gd name="T13" fmla="*/ 5 h 29"/>
                <a:gd name="T14" fmla="*/ 186 w 930"/>
                <a:gd name="T15" fmla="*/ 2 h 29"/>
                <a:gd name="T16" fmla="*/ 183 w 930"/>
                <a:gd name="T17" fmla="*/ 2 h 29"/>
                <a:gd name="T18" fmla="*/ 185 w 930"/>
                <a:gd name="T19" fmla="*/ 5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0" h="29">
                  <a:moveTo>
                    <a:pt x="924" y="22"/>
                  </a:moveTo>
                  <a:lnTo>
                    <a:pt x="916" y="9"/>
                  </a:lnTo>
                  <a:lnTo>
                    <a:pt x="0" y="0"/>
                  </a:lnTo>
                  <a:lnTo>
                    <a:pt x="0" y="18"/>
                  </a:lnTo>
                  <a:lnTo>
                    <a:pt x="916" y="29"/>
                  </a:lnTo>
                  <a:lnTo>
                    <a:pt x="924" y="22"/>
                  </a:lnTo>
                  <a:lnTo>
                    <a:pt x="930" y="9"/>
                  </a:lnTo>
                  <a:lnTo>
                    <a:pt x="916" y="9"/>
                  </a:lnTo>
                  <a:lnTo>
                    <a:pt x="924" y="2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95" name="Freeform 202"/>
            <p:cNvSpPr>
              <a:spLocks/>
            </p:cNvSpPr>
            <p:nvPr/>
          </p:nvSpPr>
          <p:spPr bwMode="auto">
            <a:xfrm>
              <a:off x="4908" y="1569"/>
              <a:ext cx="188" cy="6"/>
            </a:xfrm>
            <a:custGeom>
              <a:avLst/>
              <a:gdLst>
                <a:gd name="T0" fmla="*/ 0 w 942"/>
                <a:gd name="T1" fmla="*/ 4 h 28"/>
                <a:gd name="T2" fmla="*/ 188 w 942"/>
                <a:gd name="T3" fmla="*/ 6 h 28"/>
                <a:gd name="T4" fmla="*/ 188 w 942"/>
                <a:gd name="T5" fmla="*/ 2 h 28"/>
                <a:gd name="T6" fmla="*/ 0 w 942"/>
                <a:gd name="T7" fmla="*/ 0 h 28"/>
                <a:gd name="T8" fmla="*/ 0 w 942"/>
                <a:gd name="T9" fmla="*/ 4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42" h="28">
                  <a:moveTo>
                    <a:pt x="0" y="19"/>
                  </a:moveTo>
                  <a:lnTo>
                    <a:pt x="942" y="28"/>
                  </a:lnTo>
                  <a:lnTo>
                    <a:pt x="942" y="8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97" name="Rectangle 204"/>
            <p:cNvSpPr>
              <a:spLocks noChangeArrowheads="1"/>
            </p:cNvSpPr>
            <p:nvPr/>
          </p:nvSpPr>
          <p:spPr bwMode="auto">
            <a:xfrm>
              <a:off x="5179" y="1433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42098" name="Line 205"/>
            <p:cNvSpPr>
              <a:spLocks noChangeShapeType="1"/>
            </p:cNvSpPr>
            <p:nvPr/>
          </p:nvSpPr>
          <p:spPr bwMode="auto">
            <a:xfrm>
              <a:off x="4663" y="1641"/>
              <a:ext cx="136" cy="1"/>
            </a:xfrm>
            <a:prstGeom prst="line">
              <a:avLst/>
            </a:prstGeom>
            <a:noFill/>
            <a:ln w="9525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99" name="Freeform 206"/>
            <p:cNvSpPr>
              <a:spLocks/>
            </p:cNvSpPr>
            <p:nvPr/>
          </p:nvSpPr>
          <p:spPr bwMode="auto">
            <a:xfrm>
              <a:off x="4745" y="1618"/>
              <a:ext cx="54" cy="46"/>
            </a:xfrm>
            <a:custGeom>
              <a:avLst/>
              <a:gdLst>
                <a:gd name="T0" fmla="*/ 0 w 266"/>
                <a:gd name="T1" fmla="*/ 0 h 228"/>
                <a:gd name="T2" fmla="*/ 0 w 266"/>
                <a:gd name="T3" fmla="*/ 1 h 228"/>
                <a:gd name="T4" fmla="*/ 1 w 266"/>
                <a:gd name="T5" fmla="*/ 2 h 228"/>
                <a:gd name="T6" fmla="*/ 2 w 266"/>
                <a:gd name="T7" fmla="*/ 4 h 228"/>
                <a:gd name="T8" fmla="*/ 2 w 266"/>
                <a:gd name="T9" fmla="*/ 5 h 228"/>
                <a:gd name="T10" fmla="*/ 3 w 266"/>
                <a:gd name="T11" fmla="*/ 6 h 228"/>
                <a:gd name="T12" fmla="*/ 3 w 266"/>
                <a:gd name="T13" fmla="*/ 8 h 228"/>
                <a:gd name="T14" fmla="*/ 4 w 266"/>
                <a:gd name="T15" fmla="*/ 9 h 228"/>
                <a:gd name="T16" fmla="*/ 4 w 266"/>
                <a:gd name="T17" fmla="*/ 11 h 228"/>
                <a:gd name="T18" fmla="*/ 4 w 266"/>
                <a:gd name="T19" fmla="*/ 12 h 228"/>
                <a:gd name="T20" fmla="*/ 5 w 266"/>
                <a:gd name="T21" fmla="*/ 14 h 228"/>
                <a:gd name="T22" fmla="*/ 5 w 266"/>
                <a:gd name="T23" fmla="*/ 15 h 228"/>
                <a:gd name="T24" fmla="*/ 5 w 266"/>
                <a:gd name="T25" fmla="*/ 17 h 228"/>
                <a:gd name="T26" fmla="*/ 6 w 266"/>
                <a:gd name="T27" fmla="*/ 18 h 228"/>
                <a:gd name="T28" fmla="*/ 6 w 266"/>
                <a:gd name="T29" fmla="*/ 20 h 228"/>
                <a:gd name="T30" fmla="*/ 6 w 266"/>
                <a:gd name="T31" fmla="*/ 21 h 228"/>
                <a:gd name="T32" fmla="*/ 6 w 266"/>
                <a:gd name="T33" fmla="*/ 22 h 228"/>
                <a:gd name="T34" fmla="*/ 6 w 266"/>
                <a:gd name="T35" fmla="*/ 24 h 228"/>
                <a:gd name="T36" fmla="*/ 6 w 266"/>
                <a:gd name="T37" fmla="*/ 25 h 228"/>
                <a:gd name="T38" fmla="*/ 6 w 266"/>
                <a:gd name="T39" fmla="*/ 26 h 228"/>
                <a:gd name="T40" fmla="*/ 6 w 266"/>
                <a:gd name="T41" fmla="*/ 28 h 228"/>
                <a:gd name="T42" fmla="*/ 5 w 266"/>
                <a:gd name="T43" fmla="*/ 29 h 228"/>
                <a:gd name="T44" fmla="*/ 5 w 266"/>
                <a:gd name="T45" fmla="*/ 31 h 228"/>
                <a:gd name="T46" fmla="*/ 5 w 266"/>
                <a:gd name="T47" fmla="*/ 32 h 228"/>
                <a:gd name="T48" fmla="*/ 4 w 266"/>
                <a:gd name="T49" fmla="*/ 34 h 228"/>
                <a:gd name="T50" fmla="*/ 4 w 266"/>
                <a:gd name="T51" fmla="*/ 35 h 228"/>
                <a:gd name="T52" fmla="*/ 4 w 266"/>
                <a:gd name="T53" fmla="*/ 37 h 228"/>
                <a:gd name="T54" fmla="*/ 3 w 266"/>
                <a:gd name="T55" fmla="*/ 38 h 228"/>
                <a:gd name="T56" fmla="*/ 3 w 266"/>
                <a:gd name="T57" fmla="*/ 40 h 228"/>
                <a:gd name="T58" fmla="*/ 2 w 266"/>
                <a:gd name="T59" fmla="*/ 41 h 228"/>
                <a:gd name="T60" fmla="*/ 2 w 266"/>
                <a:gd name="T61" fmla="*/ 42 h 228"/>
                <a:gd name="T62" fmla="*/ 1 w 266"/>
                <a:gd name="T63" fmla="*/ 44 h 228"/>
                <a:gd name="T64" fmla="*/ 0 w 266"/>
                <a:gd name="T65" fmla="*/ 45 h 228"/>
                <a:gd name="T66" fmla="*/ 54 w 266"/>
                <a:gd name="T67" fmla="*/ 23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66" h="228">
                  <a:moveTo>
                    <a:pt x="266" y="114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3" y="7"/>
                  </a:lnTo>
                  <a:lnTo>
                    <a:pt x="5" y="10"/>
                  </a:lnTo>
                  <a:lnTo>
                    <a:pt x="7" y="15"/>
                  </a:lnTo>
                  <a:lnTo>
                    <a:pt x="8" y="18"/>
                  </a:lnTo>
                  <a:lnTo>
                    <a:pt x="9" y="22"/>
                  </a:lnTo>
                  <a:lnTo>
                    <a:pt x="11" y="25"/>
                  </a:lnTo>
                  <a:lnTo>
                    <a:pt x="13" y="29"/>
                  </a:lnTo>
                  <a:lnTo>
                    <a:pt x="14" y="32"/>
                  </a:lnTo>
                  <a:lnTo>
                    <a:pt x="15" y="35"/>
                  </a:lnTo>
                  <a:lnTo>
                    <a:pt x="16" y="39"/>
                  </a:lnTo>
                  <a:lnTo>
                    <a:pt x="17" y="42"/>
                  </a:lnTo>
                  <a:lnTo>
                    <a:pt x="18" y="46"/>
                  </a:lnTo>
                  <a:lnTo>
                    <a:pt x="19" y="49"/>
                  </a:lnTo>
                  <a:lnTo>
                    <a:pt x="21" y="54"/>
                  </a:lnTo>
                  <a:lnTo>
                    <a:pt x="22" y="57"/>
                  </a:lnTo>
                  <a:lnTo>
                    <a:pt x="22" y="61"/>
                  </a:lnTo>
                  <a:lnTo>
                    <a:pt x="23" y="64"/>
                  </a:lnTo>
                  <a:lnTo>
                    <a:pt x="24" y="68"/>
                  </a:lnTo>
                  <a:lnTo>
                    <a:pt x="24" y="71"/>
                  </a:lnTo>
                  <a:lnTo>
                    <a:pt x="25" y="75"/>
                  </a:lnTo>
                  <a:lnTo>
                    <a:pt x="25" y="78"/>
                  </a:lnTo>
                  <a:lnTo>
                    <a:pt x="26" y="82"/>
                  </a:lnTo>
                  <a:lnTo>
                    <a:pt x="26" y="85"/>
                  </a:lnTo>
                  <a:lnTo>
                    <a:pt x="28" y="88"/>
                  </a:lnTo>
                  <a:lnTo>
                    <a:pt x="28" y="93"/>
                  </a:lnTo>
                  <a:lnTo>
                    <a:pt x="28" y="97"/>
                  </a:lnTo>
                  <a:lnTo>
                    <a:pt x="28" y="100"/>
                  </a:lnTo>
                  <a:lnTo>
                    <a:pt x="28" y="103"/>
                  </a:lnTo>
                  <a:lnTo>
                    <a:pt x="29" y="107"/>
                  </a:lnTo>
                  <a:lnTo>
                    <a:pt x="29" y="110"/>
                  </a:lnTo>
                  <a:lnTo>
                    <a:pt x="29" y="114"/>
                  </a:lnTo>
                  <a:lnTo>
                    <a:pt x="29" y="117"/>
                  </a:lnTo>
                  <a:lnTo>
                    <a:pt x="29" y="121"/>
                  </a:lnTo>
                  <a:lnTo>
                    <a:pt x="28" y="124"/>
                  </a:lnTo>
                  <a:lnTo>
                    <a:pt x="28" y="128"/>
                  </a:lnTo>
                  <a:lnTo>
                    <a:pt x="28" y="131"/>
                  </a:lnTo>
                  <a:lnTo>
                    <a:pt x="28" y="136"/>
                  </a:lnTo>
                  <a:lnTo>
                    <a:pt x="28" y="139"/>
                  </a:lnTo>
                  <a:lnTo>
                    <a:pt x="26" y="143"/>
                  </a:lnTo>
                  <a:lnTo>
                    <a:pt x="26" y="146"/>
                  </a:lnTo>
                  <a:lnTo>
                    <a:pt x="25" y="150"/>
                  </a:lnTo>
                  <a:lnTo>
                    <a:pt x="25" y="153"/>
                  </a:lnTo>
                  <a:lnTo>
                    <a:pt x="24" y="156"/>
                  </a:lnTo>
                  <a:lnTo>
                    <a:pt x="24" y="160"/>
                  </a:lnTo>
                  <a:lnTo>
                    <a:pt x="23" y="163"/>
                  </a:lnTo>
                  <a:lnTo>
                    <a:pt x="22" y="167"/>
                  </a:lnTo>
                  <a:lnTo>
                    <a:pt x="22" y="170"/>
                  </a:lnTo>
                  <a:lnTo>
                    <a:pt x="21" y="175"/>
                  </a:lnTo>
                  <a:lnTo>
                    <a:pt x="19" y="178"/>
                  </a:lnTo>
                  <a:lnTo>
                    <a:pt x="18" y="182"/>
                  </a:lnTo>
                  <a:lnTo>
                    <a:pt x="17" y="185"/>
                  </a:lnTo>
                  <a:lnTo>
                    <a:pt x="16" y="189"/>
                  </a:lnTo>
                  <a:lnTo>
                    <a:pt x="15" y="192"/>
                  </a:lnTo>
                  <a:lnTo>
                    <a:pt x="14" y="196"/>
                  </a:lnTo>
                  <a:lnTo>
                    <a:pt x="13" y="199"/>
                  </a:lnTo>
                  <a:lnTo>
                    <a:pt x="11" y="203"/>
                  </a:lnTo>
                  <a:lnTo>
                    <a:pt x="9" y="206"/>
                  </a:lnTo>
                  <a:lnTo>
                    <a:pt x="8" y="209"/>
                  </a:lnTo>
                  <a:lnTo>
                    <a:pt x="7" y="214"/>
                  </a:lnTo>
                  <a:lnTo>
                    <a:pt x="5" y="217"/>
                  </a:lnTo>
                  <a:lnTo>
                    <a:pt x="3" y="221"/>
                  </a:lnTo>
                  <a:lnTo>
                    <a:pt x="2" y="224"/>
                  </a:lnTo>
                  <a:lnTo>
                    <a:pt x="0" y="228"/>
                  </a:lnTo>
                  <a:lnTo>
                    <a:pt x="266" y="11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100" name="Rectangle 207"/>
            <p:cNvSpPr>
              <a:spLocks noChangeArrowheads="1"/>
            </p:cNvSpPr>
            <p:nvPr/>
          </p:nvSpPr>
          <p:spPr bwMode="auto">
            <a:xfrm>
              <a:off x="4804" y="1629"/>
              <a:ext cx="45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700">
                  <a:solidFill>
                    <a:srgbClr val="1F1A17"/>
                  </a:solidFill>
                  <a:latin typeface="Times New Roman" pitchFamily="18" charset="0"/>
                </a:rPr>
                <a:t>I</a:t>
              </a: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2101" name="Rectangle 208"/>
            <p:cNvSpPr>
              <a:spLocks noChangeArrowheads="1"/>
            </p:cNvSpPr>
            <p:nvPr/>
          </p:nvSpPr>
          <p:spPr bwMode="auto">
            <a:xfrm>
              <a:off x="4849" y="1706"/>
              <a:ext cx="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>
                  <a:solidFill>
                    <a:srgbClr val="1F1A17"/>
                  </a:solidFill>
                  <a:latin typeface="Times New Roman" pitchFamily="18" charset="0"/>
                </a:rPr>
                <a:t>b</a:t>
              </a: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41994" name="Line 209"/>
          <p:cNvSpPr>
            <a:spLocks noChangeShapeType="1"/>
          </p:cNvSpPr>
          <p:nvPr/>
        </p:nvSpPr>
        <p:spPr bwMode="auto">
          <a:xfrm flipH="1" flipV="1">
            <a:off x="7747000" y="2743200"/>
            <a:ext cx="508000" cy="104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41995" name="Line 210"/>
          <p:cNvSpPr>
            <a:spLocks noChangeShapeType="1"/>
          </p:cNvSpPr>
          <p:nvPr/>
        </p:nvSpPr>
        <p:spPr bwMode="auto">
          <a:xfrm>
            <a:off x="4445000" y="2197100"/>
            <a:ext cx="111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41996" name="Rectangle 211"/>
          <p:cNvSpPr>
            <a:spLocks noChangeArrowheads="1"/>
          </p:cNvSpPr>
          <p:nvPr/>
        </p:nvSpPr>
        <p:spPr bwMode="auto">
          <a:xfrm>
            <a:off x="4521200" y="1790700"/>
            <a:ext cx="965200" cy="660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997" name="Line 212"/>
          <p:cNvSpPr>
            <a:spLocks noChangeShapeType="1"/>
          </p:cNvSpPr>
          <p:nvPr/>
        </p:nvSpPr>
        <p:spPr bwMode="auto">
          <a:xfrm>
            <a:off x="4508500" y="20574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41998" name="Group 213"/>
          <p:cNvGrpSpPr>
            <a:grpSpLocks/>
          </p:cNvGrpSpPr>
          <p:nvPr/>
        </p:nvGrpSpPr>
        <p:grpSpPr bwMode="auto">
          <a:xfrm>
            <a:off x="4584701" y="2006600"/>
            <a:ext cx="79375" cy="101600"/>
            <a:chOff x="1928" y="1264"/>
            <a:chExt cx="50" cy="64"/>
          </a:xfrm>
        </p:grpSpPr>
        <p:sp>
          <p:nvSpPr>
            <p:cNvPr id="42038" name="Line 214"/>
            <p:cNvSpPr>
              <a:spLocks noChangeShapeType="1"/>
            </p:cNvSpPr>
            <p:nvPr/>
          </p:nvSpPr>
          <p:spPr bwMode="auto">
            <a:xfrm>
              <a:off x="1928" y="1264"/>
              <a:ext cx="50" cy="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39" name="Line 215"/>
            <p:cNvSpPr>
              <a:spLocks noChangeShapeType="1"/>
            </p:cNvSpPr>
            <p:nvPr/>
          </p:nvSpPr>
          <p:spPr bwMode="auto">
            <a:xfrm flipH="1">
              <a:off x="1928" y="1264"/>
              <a:ext cx="50" cy="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</p:grpSp>
      <p:grpSp>
        <p:nvGrpSpPr>
          <p:cNvPr id="41999" name="Group 216"/>
          <p:cNvGrpSpPr>
            <a:grpSpLocks/>
          </p:cNvGrpSpPr>
          <p:nvPr/>
        </p:nvGrpSpPr>
        <p:grpSpPr bwMode="auto">
          <a:xfrm>
            <a:off x="4762501" y="2006600"/>
            <a:ext cx="79375" cy="101600"/>
            <a:chOff x="1928" y="1264"/>
            <a:chExt cx="50" cy="64"/>
          </a:xfrm>
        </p:grpSpPr>
        <p:sp>
          <p:nvSpPr>
            <p:cNvPr id="42036" name="Line 217"/>
            <p:cNvSpPr>
              <a:spLocks noChangeShapeType="1"/>
            </p:cNvSpPr>
            <p:nvPr/>
          </p:nvSpPr>
          <p:spPr bwMode="auto">
            <a:xfrm>
              <a:off x="1928" y="1264"/>
              <a:ext cx="50" cy="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37" name="Line 218"/>
            <p:cNvSpPr>
              <a:spLocks noChangeShapeType="1"/>
            </p:cNvSpPr>
            <p:nvPr/>
          </p:nvSpPr>
          <p:spPr bwMode="auto">
            <a:xfrm flipH="1">
              <a:off x="1928" y="1264"/>
              <a:ext cx="50" cy="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</p:grpSp>
      <p:grpSp>
        <p:nvGrpSpPr>
          <p:cNvPr id="42000" name="Group 219"/>
          <p:cNvGrpSpPr>
            <a:grpSpLocks/>
          </p:cNvGrpSpPr>
          <p:nvPr/>
        </p:nvGrpSpPr>
        <p:grpSpPr bwMode="auto">
          <a:xfrm>
            <a:off x="4927601" y="2006600"/>
            <a:ext cx="79375" cy="101600"/>
            <a:chOff x="1928" y="1264"/>
            <a:chExt cx="50" cy="64"/>
          </a:xfrm>
        </p:grpSpPr>
        <p:sp>
          <p:nvSpPr>
            <p:cNvPr id="42034" name="Line 220"/>
            <p:cNvSpPr>
              <a:spLocks noChangeShapeType="1"/>
            </p:cNvSpPr>
            <p:nvPr/>
          </p:nvSpPr>
          <p:spPr bwMode="auto">
            <a:xfrm>
              <a:off x="1928" y="1264"/>
              <a:ext cx="50" cy="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35" name="Line 221"/>
            <p:cNvSpPr>
              <a:spLocks noChangeShapeType="1"/>
            </p:cNvSpPr>
            <p:nvPr/>
          </p:nvSpPr>
          <p:spPr bwMode="auto">
            <a:xfrm flipH="1">
              <a:off x="1928" y="1264"/>
              <a:ext cx="50" cy="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</p:grpSp>
      <p:grpSp>
        <p:nvGrpSpPr>
          <p:cNvPr id="42001" name="Group 222"/>
          <p:cNvGrpSpPr>
            <a:grpSpLocks/>
          </p:cNvGrpSpPr>
          <p:nvPr/>
        </p:nvGrpSpPr>
        <p:grpSpPr bwMode="auto">
          <a:xfrm>
            <a:off x="5092701" y="2006600"/>
            <a:ext cx="79375" cy="101600"/>
            <a:chOff x="1928" y="1264"/>
            <a:chExt cx="50" cy="64"/>
          </a:xfrm>
        </p:grpSpPr>
        <p:sp>
          <p:nvSpPr>
            <p:cNvPr id="42032" name="Line 223"/>
            <p:cNvSpPr>
              <a:spLocks noChangeShapeType="1"/>
            </p:cNvSpPr>
            <p:nvPr/>
          </p:nvSpPr>
          <p:spPr bwMode="auto">
            <a:xfrm>
              <a:off x="1928" y="1264"/>
              <a:ext cx="50" cy="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33" name="Line 224"/>
            <p:cNvSpPr>
              <a:spLocks noChangeShapeType="1"/>
            </p:cNvSpPr>
            <p:nvPr/>
          </p:nvSpPr>
          <p:spPr bwMode="auto">
            <a:xfrm flipH="1">
              <a:off x="1928" y="1264"/>
              <a:ext cx="50" cy="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</p:grpSp>
      <p:grpSp>
        <p:nvGrpSpPr>
          <p:cNvPr id="42002" name="Group 225"/>
          <p:cNvGrpSpPr>
            <a:grpSpLocks/>
          </p:cNvGrpSpPr>
          <p:nvPr/>
        </p:nvGrpSpPr>
        <p:grpSpPr bwMode="auto">
          <a:xfrm>
            <a:off x="5295901" y="2006600"/>
            <a:ext cx="79375" cy="101600"/>
            <a:chOff x="1928" y="1264"/>
            <a:chExt cx="50" cy="64"/>
          </a:xfrm>
        </p:grpSpPr>
        <p:sp>
          <p:nvSpPr>
            <p:cNvPr id="42030" name="Line 226"/>
            <p:cNvSpPr>
              <a:spLocks noChangeShapeType="1"/>
            </p:cNvSpPr>
            <p:nvPr/>
          </p:nvSpPr>
          <p:spPr bwMode="auto">
            <a:xfrm>
              <a:off x="1928" y="1264"/>
              <a:ext cx="50" cy="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31" name="Line 227"/>
            <p:cNvSpPr>
              <a:spLocks noChangeShapeType="1"/>
            </p:cNvSpPr>
            <p:nvPr/>
          </p:nvSpPr>
          <p:spPr bwMode="auto">
            <a:xfrm flipH="1">
              <a:off x="1928" y="1264"/>
              <a:ext cx="50" cy="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</p:grpSp>
      <p:sp>
        <p:nvSpPr>
          <p:cNvPr id="42003" name="Freeform 228"/>
          <p:cNvSpPr>
            <a:spLocks/>
          </p:cNvSpPr>
          <p:nvPr/>
        </p:nvSpPr>
        <p:spPr bwMode="auto">
          <a:xfrm>
            <a:off x="5588000" y="2044701"/>
            <a:ext cx="876300" cy="123825"/>
          </a:xfrm>
          <a:custGeom>
            <a:avLst/>
            <a:gdLst>
              <a:gd name="T0" fmla="*/ 0 w 552"/>
              <a:gd name="T1" fmla="*/ 12700 h 78"/>
              <a:gd name="T2" fmla="*/ 228600 w 552"/>
              <a:gd name="T3" fmla="*/ 88900 h 78"/>
              <a:gd name="T4" fmla="*/ 342900 w 552"/>
              <a:gd name="T5" fmla="*/ 38100 h 78"/>
              <a:gd name="T6" fmla="*/ 393700 w 552"/>
              <a:gd name="T7" fmla="*/ 63500 h 78"/>
              <a:gd name="T8" fmla="*/ 469900 w 552"/>
              <a:gd name="T9" fmla="*/ 114300 h 78"/>
              <a:gd name="T10" fmla="*/ 571500 w 552"/>
              <a:gd name="T11" fmla="*/ 38100 h 78"/>
              <a:gd name="T12" fmla="*/ 673100 w 552"/>
              <a:gd name="T13" fmla="*/ 114300 h 78"/>
              <a:gd name="T14" fmla="*/ 723900 w 552"/>
              <a:gd name="T15" fmla="*/ 63500 h 78"/>
              <a:gd name="T16" fmla="*/ 876300 w 552"/>
              <a:gd name="T17" fmla="*/ 0 h 7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52" h="78">
                <a:moveTo>
                  <a:pt x="0" y="8"/>
                </a:moveTo>
                <a:cubicBezTo>
                  <a:pt x="50" y="20"/>
                  <a:pt x="95" y="39"/>
                  <a:pt x="144" y="56"/>
                </a:cubicBezTo>
                <a:cubicBezTo>
                  <a:pt x="201" y="36"/>
                  <a:pt x="177" y="49"/>
                  <a:pt x="216" y="24"/>
                </a:cubicBezTo>
                <a:cubicBezTo>
                  <a:pt x="226" y="29"/>
                  <a:pt x="237" y="33"/>
                  <a:pt x="248" y="40"/>
                </a:cubicBezTo>
                <a:cubicBezTo>
                  <a:pt x="264" y="49"/>
                  <a:pt x="296" y="72"/>
                  <a:pt x="296" y="72"/>
                </a:cubicBezTo>
                <a:cubicBezTo>
                  <a:pt x="326" y="61"/>
                  <a:pt x="333" y="41"/>
                  <a:pt x="360" y="24"/>
                </a:cubicBezTo>
                <a:cubicBezTo>
                  <a:pt x="411" y="36"/>
                  <a:pt x="382" y="44"/>
                  <a:pt x="424" y="72"/>
                </a:cubicBezTo>
                <a:cubicBezTo>
                  <a:pt x="476" y="54"/>
                  <a:pt x="424" y="78"/>
                  <a:pt x="456" y="40"/>
                </a:cubicBezTo>
                <a:cubicBezTo>
                  <a:pt x="470" y="22"/>
                  <a:pt x="530" y="0"/>
                  <a:pt x="55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42004" name="Freeform 229"/>
          <p:cNvSpPr>
            <a:spLocks/>
          </p:cNvSpPr>
          <p:nvPr/>
        </p:nvSpPr>
        <p:spPr bwMode="auto">
          <a:xfrm>
            <a:off x="5562600" y="2082800"/>
            <a:ext cx="838200" cy="127000"/>
          </a:xfrm>
          <a:custGeom>
            <a:avLst/>
            <a:gdLst>
              <a:gd name="T0" fmla="*/ 0 w 504"/>
              <a:gd name="T1" fmla="*/ 112889 h 72"/>
              <a:gd name="T2" fmla="*/ 133048 w 504"/>
              <a:gd name="T3" fmla="*/ 84667 h 72"/>
              <a:gd name="T4" fmla="*/ 212876 w 504"/>
              <a:gd name="T5" fmla="*/ 28222 h 72"/>
              <a:gd name="T6" fmla="*/ 252790 w 504"/>
              <a:gd name="T7" fmla="*/ 0 h 72"/>
              <a:gd name="T8" fmla="*/ 332619 w 504"/>
              <a:gd name="T9" fmla="*/ 98778 h 72"/>
              <a:gd name="T10" fmla="*/ 478971 w 504"/>
              <a:gd name="T11" fmla="*/ 14111 h 72"/>
              <a:gd name="T12" fmla="*/ 558800 w 504"/>
              <a:gd name="T13" fmla="*/ 28222 h 72"/>
              <a:gd name="T14" fmla="*/ 585410 w 504"/>
              <a:gd name="T15" fmla="*/ 84667 h 72"/>
              <a:gd name="T16" fmla="*/ 625324 w 504"/>
              <a:gd name="T17" fmla="*/ 98778 h 72"/>
              <a:gd name="T18" fmla="*/ 745067 w 504"/>
              <a:gd name="T19" fmla="*/ 14111 h 72"/>
              <a:gd name="T20" fmla="*/ 838200 w 504"/>
              <a:gd name="T21" fmla="*/ 127000 h 7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04" h="72">
                <a:moveTo>
                  <a:pt x="0" y="64"/>
                </a:moveTo>
                <a:cubicBezTo>
                  <a:pt x="13" y="62"/>
                  <a:pt x="60" y="58"/>
                  <a:pt x="80" y="48"/>
                </a:cubicBezTo>
                <a:cubicBezTo>
                  <a:pt x="96" y="38"/>
                  <a:pt x="112" y="26"/>
                  <a:pt x="128" y="16"/>
                </a:cubicBezTo>
                <a:cubicBezTo>
                  <a:pt x="136" y="10"/>
                  <a:pt x="152" y="0"/>
                  <a:pt x="152" y="0"/>
                </a:cubicBezTo>
                <a:cubicBezTo>
                  <a:pt x="188" y="12"/>
                  <a:pt x="178" y="24"/>
                  <a:pt x="200" y="56"/>
                </a:cubicBezTo>
                <a:cubicBezTo>
                  <a:pt x="248" y="47"/>
                  <a:pt x="261" y="47"/>
                  <a:pt x="288" y="8"/>
                </a:cubicBezTo>
                <a:cubicBezTo>
                  <a:pt x="304" y="10"/>
                  <a:pt x="322" y="7"/>
                  <a:pt x="336" y="16"/>
                </a:cubicBezTo>
                <a:cubicBezTo>
                  <a:pt x="346" y="22"/>
                  <a:pt x="343" y="39"/>
                  <a:pt x="352" y="48"/>
                </a:cubicBezTo>
                <a:cubicBezTo>
                  <a:pt x="357" y="53"/>
                  <a:pt x="368" y="53"/>
                  <a:pt x="376" y="56"/>
                </a:cubicBezTo>
                <a:cubicBezTo>
                  <a:pt x="415" y="36"/>
                  <a:pt x="410" y="20"/>
                  <a:pt x="448" y="8"/>
                </a:cubicBezTo>
                <a:cubicBezTo>
                  <a:pt x="489" y="21"/>
                  <a:pt x="472" y="40"/>
                  <a:pt x="504" y="7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42005" name="Line 230"/>
          <p:cNvSpPr>
            <a:spLocks noChangeShapeType="1"/>
          </p:cNvSpPr>
          <p:nvPr/>
        </p:nvSpPr>
        <p:spPr bwMode="auto">
          <a:xfrm flipH="1">
            <a:off x="8839200" y="12192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42006" name="Text Box 231"/>
          <p:cNvSpPr txBox="1">
            <a:spLocks noChangeArrowheads="1"/>
          </p:cNvSpPr>
          <p:nvPr/>
        </p:nvSpPr>
        <p:spPr bwMode="auto">
          <a:xfrm>
            <a:off x="3362326" y="838201"/>
            <a:ext cx="240161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2060"/>
                </a:solidFill>
                <a:latin typeface="Times" pitchFamily="18" charset="0"/>
              </a:rPr>
              <a:t>Current limiting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2060"/>
                </a:solidFill>
                <a:latin typeface="Times" pitchFamily="18" charset="0"/>
              </a:rPr>
              <a:t>Josephson tunnel junctions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2060"/>
                </a:solidFill>
                <a:latin typeface="Times" pitchFamily="18" charset="0"/>
              </a:rPr>
              <a:t>700 </a:t>
            </a:r>
            <a:r>
              <a:rPr lang="en-US" altLang="en-US" sz="1600" dirty="0">
                <a:solidFill>
                  <a:srgbClr val="002060"/>
                </a:solidFill>
                <a:latin typeface="Symbol" pitchFamily="18" charset="2"/>
              </a:rPr>
              <a:t>W</a:t>
            </a:r>
            <a:r>
              <a:rPr lang="en-US" altLang="en-US" sz="1600" dirty="0">
                <a:solidFill>
                  <a:srgbClr val="002060"/>
                </a:solidFill>
                <a:latin typeface="Times" pitchFamily="18" charset="0"/>
              </a:rPr>
              <a:t> normal resistance</a:t>
            </a:r>
          </a:p>
        </p:txBody>
      </p:sp>
      <p:sp>
        <p:nvSpPr>
          <p:cNvPr id="42007" name="Line 232"/>
          <p:cNvSpPr>
            <a:spLocks noChangeShapeType="1"/>
          </p:cNvSpPr>
          <p:nvPr/>
        </p:nvSpPr>
        <p:spPr bwMode="auto">
          <a:xfrm>
            <a:off x="4025900" y="1612900"/>
            <a:ext cx="685800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42008" name="Rectangle 233"/>
          <p:cNvSpPr>
            <a:spLocks noChangeArrowheads="1"/>
          </p:cNvSpPr>
          <p:nvPr/>
        </p:nvSpPr>
        <p:spPr bwMode="auto">
          <a:xfrm>
            <a:off x="5930900" y="1498600"/>
            <a:ext cx="4102100" cy="1701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009" name="Line 234"/>
          <p:cNvSpPr>
            <a:spLocks noChangeShapeType="1"/>
          </p:cNvSpPr>
          <p:nvPr/>
        </p:nvSpPr>
        <p:spPr bwMode="auto">
          <a:xfrm flipH="1" flipV="1">
            <a:off x="3810000" y="40386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42010" name="Line 235"/>
          <p:cNvSpPr>
            <a:spLocks noChangeShapeType="1"/>
          </p:cNvSpPr>
          <p:nvPr/>
        </p:nvSpPr>
        <p:spPr bwMode="auto">
          <a:xfrm flipH="1" flipV="1">
            <a:off x="5181601" y="2514600"/>
            <a:ext cx="561975" cy="1106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42011" name="Group 236"/>
          <p:cNvGrpSpPr>
            <a:grpSpLocks/>
          </p:cNvGrpSpPr>
          <p:nvPr/>
        </p:nvGrpSpPr>
        <p:grpSpPr bwMode="auto">
          <a:xfrm>
            <a:off x="5715000" y="3657601"/>
            <a:ext cx="3316288" cy="581025"/>
            <a:chOff x="2640" y="2304"/>
            <a:chExt cx="2089" cy="366"/>
          </a:xfrm>
        </p:grpSpPr>
        <p:sp>
          <p:nvSpPr>
            <p:cNvPr id="42028" name="Text Box 237"/>
            <p:cNvSpPr txBox="1">
              <a:spLocks noChangeArrowheads="1"/>
            </p:cNvSpPr>
            <p:nvPr/>
          </p:nvSpPr>
          <p:spPr bwMode="auto">
            <a:xfrm>
              <a:off x="4222" y="2304"/>
              <a:ext cx="50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dirty="0">
                  <a:solidFill>
                    <a:srgbClr val="002060"/>
                  </a:solidFill>
                  <a:latin typeface="Times" pitchFamily="18" charset="0"/>
                </a:rPr>
                <a:t>SQUID</a:t>
              </a:r>
            </a:p>
          </p:txBody>
        </p:sp>
        <p:sp>
          <p:nvSpPr>
            <p:cNvPr id="42029" name="Text Box 238"/>
            <p:cNvSpPr txBox="1">
              <a:spLocks noChangeArrowheads="1"/>
            </p:cNvSpPr>
            <p:nvPr/>
          </p:nvSpPr>
          <p:spPr bwMode="auto">
            <a:xfrm>
              <a:off x="2640" y="2304"/>
              <a:ext cx="98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dirty="0">
                  <a:solidFill>
                    <a:srgbClr val="002060"/>
                  </a:solidFill>
                  <a:latin typeface="Times" pitchFamily="18" charset="0"/>
                </a:rPr>
                <a:t>Superconducting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dirty="0">
                  <a:solidFill>
                    <a:srgbClr val="002060"/>
                  </a:solidFill>
                  <a:latin typeface="Times" pitchFamily="18" charset="0"/>
                </a:rPr>
                <a:t>shields</a:t>
              </a:r>
            </a:p>
          </p:txBody>
        </p:sp>
      </p:grpSp>
      <p:sp>
        <p:nvSpPr>
          <p:cNvPr id="42012" name="Line 239"/>
          <p:cNvSpPr>
            <a:spLocks noChangeShapeType="1"/>
          </p:cNvSpPr>
          <p:nvPr/>
        </p:nvSpPr>
        <p:spPr bwMode="auto">
          <a:xfrm flipV="1">
            <a:off x="6451600" y="3276600"/>
            <a:ext cx="177800" cy="35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42013" name="Group 240"/>
          <p:cNvGrpSpPr>
            <a:grpSpLocks/>
          </p:cNvGrpSpPr>
          <p:nvPr/>
        </p:nvGrpSpPr>
        <p:grpSpPr bwMode="auto">
          <a:xfrm>
            <a:off x="4495801" y="5473700"/>
            <a:ext cx="1028701" cy="1131888"/>
            <a:chOff x="288" y="3120"/>
            <a:chExt cx="648" cy="713"/>
          </a:xfrm>
        </p:grpSpPr>
        <p:sp>
          <p:nvSpPr>
            <p:cNvPr id="42019" name="Line 241"/>
            <p:cNvSpPr>
              <a:spLocks noChangeShapeType="1"/>
            </p:cNvSpPr>
            <p:nvPr/>
          </p:nvSpPr>
          <p:spPr bwMode="auto">
            <a:xfrm flipV="1">
              <a:off x="454" y="3194"/>
              <a:ext cx="1" cy="386"/>
            </a:xfrm>
            <a:prstGeom prst="line">
              <a:avLst/>
            </a:prstGeom>
            <a:noFill/>
            <a:ln w="1270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20" name="Freeform 242"/>
            <p:cNvSpPr>
              <a:spLocks/>
            </p:cNvSpPr>
            <p:nvPr/>
          </p:nvSpPr>
          <p:spPr bwMode="auto">
            <a:xfrm>
              <a:off x="432" y="3194"/>
              <a:ext cx="45" cy="53"/>
            </a:xfrm>
            <a:custGeom>
              <a:avLst/>
              <a:gdLst>
                <a:gd name="T0" fmla="*/ 0 w 227"/>
                <a:gd name="T1" fmla="*/ 53 h 266"/>
                <a:gd name="T2" fmla="*/ 1 w 227"/>
                <a:gd name="T3" fmla="*/ 53 h 266"/>
                <a:gd name="T4" fmla="*/ 2 w 227"/>
                <a:gd name="T5" fmla="*/ 52 h 266"/>
                <a:gd name="T6" fmla="*/ 3 w 227"/>
                <a:gd name="T7" fmla="*/ 51 h 266"/>
                <a:gd name="T8" fmla="*/ 5 w 227"/>
                <a:gd name="T9" fmla="*/ 51 h 266"/>
                <a:gd name="T10" fmla="*/ 6 w 227"/>
                <a:gd name="T11" fmla="*/ 50 h 266"/>
                <a:gd name="T12" fmla="*/ 8 w 227"/>
                <a:gd name="T13" fmla="*/ 50 h 266"/>
                <a:gd name="T14" fmla="*/ 9 w 227"/>
                <a:gd name="T15" fmla="*/ 49 h 266"/>
                <a:gd name="T16" fmla="*/ 11 w 227"/>
                <a:gd name="T17" fmla="*/ 49 h 266"/>
                <a:gd name="T18" fmla="*/ 12 w 227"/>
                <a:gd name="T19" fmla="*/ 49 h 266"/>
                <a:gd name="T20" fmla="*/ 13 w 227"/>
                <a:gd name="T21" fmla="*/ 48 h 266"/>
                <a:gd name="T22" fmla="*/ 15 w 227"/>
                <a:gd name="T23" fmla="*/ 48 h 266"/>
                <a:gd name="T24" fmla="*/ 16 w 227"/>
                <a:gd name="T25" fmla="*/ 48 h 266"/>
                <a:gd name="T26" fmla="*/ 18 w 227"/>
                <a:gd name="T27" fmla="*/ 48 h 266"/>
                <a:gd name="T28" fmla="*/ 19 w 227"/>
                <a:gd name="T29" fmla="*/ 48 h 266"/>
                <a:gd name="T30" fmla="*/ 20 w 227"/>
                <a:gd name="T31" fmla="*/ 47 h 266"/>
                <a:gd name="T32" fmla="*/ 22 w 227"/>
                <a:gd name="T33" fmla="*/ 47 h 266"/>
                <a:gd name="T34" fmla="*/ 23 w 227"/>
                <a:gd name="T35" fmla="*/ 47 h 266"/>
                <a:gd name="T36" fmla="*/ 25 w 227"/>
                <a:gd name="T37" fmla="*/ 47 h 266"/>
                <a:gd name="T38" fmla="*/ 26 w 227"/>
                <a:gd name="T39" fmla="*/ 48 h 266"/>
                <a:gd name="T40" fmla="*/ 27 w 227"/>
                <a:gd name="T41" fmla="*/ 48 h 266"/>
                <a:gd name="T42" fmla="*/ 29 w 227"/>
                <a:gd name="T43" fmla="*/ 48 h 266"/>
                <a:gd name="T44" fmla="*/ 30 w 227"/>
                <a:gd name="T45" fmla="*/ 48 h 266"/>
                <a:gd name="T46" fmla="*/ 32 w 227"/>
                <a:gd name="T47" fmla="*/ 48 h 266"/>
                <a:gd name="T48" fmla="*/ 33 w 227"/>
                <a:gd name="T49" fmla="*/ 49 h 266"/>
                <a:gd name="T50" fmla="*/ 34 w 227"/>
                <a:gd name="T51" fmla="*/ 49 h 266"/>
                <a:gd name="T52" fmla="*/ 36 w 227"/>
                <a:gd name="T53" fmla="*/ 49 h 266"/>
                <a:gd name="T54" fmla="*/ 37 w 227"/>
                <a:gd name="T55" fmla="*/ 50 h 266"/>
                <a:gd name="T56" fmla="*/ 39 w 227"/>
                <a:gd name="T57" fmla="*/ 50 h 266"/>
                <a:gd name="T58" fmla="*/ 40 w 227"/>
                <a:gd name="T59" fmla="*/ 51 h 266"/>
                <a:gd name="T60" fmla="*/ 42 w 227"/>
                <a:gd name="T61" fmla="*/ 51 h 266"/>
                <a:gd name="T62" fmla="*/ 43 w 227"/>
                <a:gd name="T63" fmla="*/ 52 h 266"/>
                <a:gd name="T64" fmla="*/ 44 w 227"/>
                <a:gd name="T65" fmla="*/ 53 h 266"/>
                <a:gd name="T66" fmla="*/ 22 w 227"/>
                <a:gd name="T67" fmla="*/ 0 h 26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7" h="266">
                  <a:moveTo>
                    <a:pt x="113" y="0"/>
                  </a:moveTo>
                  <a:lnTo>
                    <a:pt x="0" y="266"/>
                  </a:lnTo>
                  <a:lnTo>
                    <a:pt x="3" y="264"/>
                  </a:lnTo>
                  <a:lnTo>
                    <a:pt x="7" y="263"/>
                  </a:lnTo>
                  <a:lnTo>
                    <a:pt x="10" y="262"/>
                  </a:lnTo>
                  <a:lnTo>
                    <a:pt x="14" y="259"/>
                  </a:lnTo>
                  <a:lnTo>
                    <a:pt x="17" y="258"/>
                  </a:lnTo>
                  <a:lnTo>
                    <a:pt x="21" y="257"/>
                  </a:lnTo>
                  <a:lnTo>
                    <a:pt x="24" y="255"/>
                  </a:lnTo>
                  <a:lnTo>
                    <a:pt x="28" y="253"/>
                  </a:lnTo>
                  <a:lnTo>
                    <a:pt x="31" y="252"/>
                  </a:lnTo>
                  <a:lnTo>
                    <a:pt x="34" y="251"/>
                  </a:lnTo>
                  <a:lnTo>
                    <a:pt x="39" y="250"/>
                  </a:lnTo>
                  <a:lnTo>
                    <a:pt x="43" y="249"/>
                  </a:lnTo>
                  <a:lnTo>
                    <a:pt x="46" y="248"/>
                  </a:lnTo>
                  <a:lnTo>
                    <a:pt x="49" y="247"/>
                  </a:lnTo>
                  <a:lnTo>
                    <a:pt x="53" y="245"/>
                  </a:lnTo>
                  <a:lnTo>
                    <a:pt x="56" y="244"/>
                  </a:lnTo>
                  <a:lnTo>
                    <a:pt x="60" y="244"/>
                  </a:lnTo>
                  <a:lnTo>
                    <a:pt x="63" y="243"/>
                  </a:lnTo>
                  <a:lnTo>
                    <a:pt x="67" y="242"/>
                  </a:lnTo>
                  <a:lnTo>
                    <a:pt x="70" y="242"/>
                  </a:lnTo>
                  <a:lnTo>
                    <a:pt x="74" y="241"/>
                  </a:lnTo>
                  <a:lnTo>
                    <a:pt x="78" y="241"/>
                  </a:lnTo>
                  <a:lnTo>
                    <a:pt x="82" y="240"/>
                  </a:lnTo>
                  <a:lnTo>
                    <a:pt x="85" y="240"/>
                  </a:lnTo>
                  <a:lnTo>
                    <a:pt x="89" y="239"/>
                  </a:lnTo>
                  <a:lnTo>
                    <a:pt x="92" y="239"/>
                  </a:lnTo>
                  <a:lnTo>
                    <a:pt x="96" y="239"/>
                  </a:lnTo>
                  <a:lnTo>
                    <a:pt x="99" y="239"/>
                  </a:lnTo>
                  <a:lnTo>
                    <a:pt x="102" y="237"/>
                  </a:lnTo>
                  <a:lnTo>
                    <a:pt x="106" y="237"/>
                  </a:lnTo>
                  <a:lnTo>
                    <a:pt x="109" y="237"/>
                  </a:lnTo>
                  <a:lnTo>
                    <a:pt x="113" y="237"/>
                  </a:lnTo>
                  <a:lnTo>
                    <a:pt x="117" y="237"/>
                  </a:lnTo>
                  <a:lnTo>
                    <a:pt x="121" y="237"/>
                  </a:lnTo>
                  <a:lnTo>
                    <a:pt x="124" y="237"/>
                  </a:lnTo>
                  <a:lnTo>
                    <a:pt x="128" y="239"/>
                  </a:lnTo>
                  <a:lnTo>
                    <a:pt x="131" y="239"/>
                  </a:lnTo>
                  <a:lnTo>
                    <a:pt x="135" y="239"/>
                  </a:lnTo>
                  <a:lnTo>
                    <a:pt x="138" y="239"/>
                  </a:lnTo>
                  <a:lnTo>
                    <a:pt x="142" y="240"/>
                  </a:lnTo>
                  <a:lnTo>
                    <a:pt x="145" y="240"/>
                  </a:lnTo>
                  <a:lnTo>
                    <a:pt x="149" y="241"/>
                  </a:lnTo>
                  <a:lnTo>
                    <a:pt x="152" y="241"/>
                  </a:lnTo>
                  <a:lnTo>
                    <a:pt x="155" y="242"/>
                  </a:lnTo>
                  <a:lnTo>
                    <a:pt x="160" y="242"/>
                  </a:lnTo>
                  <a:lnTo>
                    <a:pt x="163" y="243"/>
                  </a:lnTo>
                  <a:lnTo>
                    <a:pt x="167" y="244"/>
                  </a:lnTo>
                  <a:lnTo>
                    <a:pt x="170" y="244"/>
                  </a:lnTo>
                  <a:lnTo>
                    <a:pt x="174" y="245"/>
                  </a:lnTo>
                  <a:lnTo>
                    <a:pt x="177" y="247"/>
                  </a:lnTo>
                  <a:lnTo>
                    <a:pt x="181" y="248"/>
                  </a:lnTo>
                  <a:lnTo>
                    <a:pt x="184" y="249"/>
                  </a:lnTo>
                  <a:lnTo>
                    <a:pt x="188" y="250"/>
                  </a:lnTo>
                  <a:lnTo>
                    <a:pt x="191" y="251"/>
                  </a:lnTo>
                  <a:lnTo>
                    <a:pt x="195" y="252"/>
                  </a:lnTo>
                  <a:lnTo>
                    <a:pt x="199" y="253"/>
                  </a:lnTo>
                  <a:lnTo>
                    <a:pt x="203" y="255"/>
                  </a:lnTo>
                  <a:lnTo>
                    <a:pt x="206" y="257"/>
                  </a:lnTo>
                  <a:lnTo>
                    <a:pt x="210" y="258"/>
                  </a:lnTo>
                  <a:lnTo>
                    <a:pt x="213" y="259"/>
                  </a:lnTo>
                  <a:lnTo>
                    <a:pt x="216" y="262"/>
                  </a:lnTo>
                  <a:lnTo>
                    <a:pt x="220" y="263"/>
                  </a:lnTo>
                  <a:lnTo>
                    <a:pt x="223" y="264"/>
                  </a:lnTo>
                  <a:lnTo>
                    <a:pt x="227" y="266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21" name="Line 243"/>
            <p:cNvSpPr>
              <a:spLocks noChangeShapeType="1"/>
            </p:cNvSpPr>
            <p:nvPr/>
          </p:nvSpPr>
          <p:spPr bwMode="auto">
            <a:xfrm flipH="1">
              <a:off x="374" y="3571"/>
              <a:ext cx="80" cy="169"/>
            </a:xfrm>
            <a:prstGeom prst="line">
              <a:avLst/>
            </a:prstGeom>
            <a:noFill/>
            <a:ln w="1270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22" name="Freeform 244"/>
            <p:cNvSpPr>
              <a:spLocks/>
            </p:cNvSpPr>
            <p:nvPr/>
          </p:nvSpPr>
          <p:spPr bwMode="auto">
            <a:xfrm>
              <a:off x="374" y="3682"/>
              <a:ext cx="43" cy="58"/>
            </a:xfrm>
            <a:custGeom>
              <a:avLst/>
              <a:gdLst>
                <a:gd name="T0" fmla="*/ 43 w 217"/>
                <a:gd name="T1" fmla="*/ 20 h 289"/>
                <a:gd name="T2" fmla="*/ 42 w 217"/>
                <a:gd name="T3" fmla="*/ 20 h 289"/>
                <a:gd name="T4" fmla="*/ 41 w 217"/>
                <a:gd name="T5" fmla="*/ 20 h 289"/>
                <a:gd name="T6" fmla="*/ 39 w 217"/>
                <a:gd name="T7" fmla="*/ 20 h 289"/>
                <a:gd name="T8" fmla="*/ 38 w 217"/>
                <a:gd name="T9" fmla="*/ 20 h 289"/>
                <a:gd name="T10" fmla="*/ 36 w 217"/>
                <a:gd name="T11" fmla="*/ 19 h 289"/>
                <a:gd name="T12" fmla="*/ 35 w 217"/>
                <a:gd name="T13" fmla="*/ 19 h 289"/>
                <a:gd name="T14" fmla="*/ 33 w 217"/>
                <a:gd name="T15" fmla="*/ 19 h 289"/>
                <a:gd name="T16" fmla="*/ 32 w 217"/>
                <a:gd name="T17" fmla="*/ 19 h 289"/>
                <a:gd name="T18" fmla="*/ 30 w 217"/>
                <a:gd name="T19" fmla="*/ 18 h 289"/>
                <a:gd name="T20" fmla="*/ 29 w 217"/>
                <a:gd name="T21" fmla="*/ 18 h 289"/>
                <a:gd name="T22" fmla="*/ 28 w 217"/>
                <a:gd name="T23" fmla="*/ 18 h 289"/>
                <a:gd name="T24" fmla="*/ 26 w 217"/>
                <a:gd name="T25" fmla="*/ 17 h 289"/>
                <a:gd name="T26" fmla="*/ 25 w 217"/>
                <a:gd name="T27" fmla="*/ 17 h 289"/>
                <a:gd name="T28" fmla="*/ 23 w 217"/>
                <a:gd name="T29" fmla="*/ 16 h 289"/>
                <a:gd name="T30" fmla="*/ 22 w 217"/>
                <a:gd name="T31" fmla="*/ 16 h 289"/>
                <a:gd name="T32" fmla="*/ 21 w 217"/>
                <a:gd name="T33" fmla="*/ 15 h 289"/>
                <a:gd name="T34" fmla="*/ 20 w 217"/>
                <a:gd name="T35" fmla="*/ 15 h 289"/>
                <a:gd name="T36" fmla="*/ 18 w 217"/>
                <a:gd name="T37" fmla="*/ 14 h 289"/>
                <a:gd name="T38" fmla="*/ 17 w 217"/>
                <a:gd name="T39" fmla="*/ 13 h 289"/>
                <a:gd name="T40" fmla="*/ 16 w 217"/>
                <a:gd name="T41" fmla="*/ 13 h 289"/>
                <a:gd name="T42" fmla="*/ 15 w 217"/>
                <a:gd name="T43" fmla="*/ 12 h 289"/>
                <a:gd name="T44" fmla="*/ 13 w 217"/>
                <a:gd name="T45" fmla="*/ 11 h 289"/>
                <a:gd name="T46" fmla="*/ 12 w 217"/>
                <a:gd name="T47" fmla="*/ 10 h 289"/>
                <a:gd name="T48" fmla="*/ 11 w 217"/>
                <a:gd name="T49" fmla="*/ 9 h 289"/>
                <a:gd name="T50" fmla="*/ 10 w 217"/>
                <a:gd name="T51" fmla="*/ 8 h 289"/>
                <a:gd name="T52" fmla="*/ 9 w 217"/>
                <a:gd name="T53" fmla="*/ 7 h 289"/>
                <a:gd name="T54" fmla="*/ 8 w 217"/>
                <a:gd name="T55" fmla="*/ 6 h 289"/>
                <a:gd name="T56" fmla="*/ 7 w 217"/>
                <a:gd name="T57" fmla="*/ 5 h 289"/>
                <a:gd name="T58" fmla="*/ 6 w 217"/>
                <a:gd name="T59" fmla="*/ 4 h 289"/>
                <a:gd name="T60" fmla="*/ 5 w 217"/>
                <a:gd name="T61" fmla="*/ 3 h 289"/>
                <a:gd name="T62" fmla="*/ 4 w 217"/>
                <a:gd name="T63" fmla="*/ 2 h 289"/>
                <a:gd name="T64" fmla="*/ 3 w 217"/>
                <a:gd name="T65" fmla="*/ 1 h 289"/>
                <a:gd name="T66" fmla="*/ 0 w 217"/>
                <a:gd name="T67" fmla="*/ 58 h 2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17" h="289">
                  <a:moveTo>
                    <a:pt x="0" y="289"/>
                  </a:moveTo>
                  <a:lnTo>
                    <a:pt x="217" y="98"/>
                  </a:lnTo>
                  <a:lnTo>
                    <a:pt x="213" y="98"/>
                  </a:lnTo>
                  <a:lnTo>
                    <a:pt x="209" y="98"/>
                  </a:lnTo>
                  <a:lnTo>
                    <a:pt x="205" y="98"/>
                  </a:lnTo>
                  <a:lnTo>
                    <a:pt x="201" y="98"/>
                  </a:lnTo>
                  <a:lnTo>
                    <a:pt x="198" y="98"/>
                  </a:lnTo>
                  <a:lnTo>
                    <a:pt x="193" y="98"/>
                  </a:lnTo>
                  <a:lnTo>
                    <a:pt x="190" y="98"/>
                  </a:lnTo>
                  <a:lnTo>
                    <a:pt x="186" y="96"/>
                  </a:lnTo>
                  <a:lnTo>
                    <a:pt x="182" y="96"/>
                  </a:lnTo>
                  <a:lnTo>
                    <a:pt x="178" y="96"/>
                  </a:lnTo>
                  <a:lnTo>
                    <a:pt x="175" y="95"/>
                  </a:lnTo>
                  <a:lnTo>
                    <a:pt x="171" y="95"/>
                  </a:lnTo>
                  <a:lnTo>
                    <a:pt x="167" y="94"/>
                  </a:lnTo>
                  <a:lnTo>
                    <a:pt x="163" y="94"/>
                  </a:lnTo>
                  <a:lnTo>
                    <a:pt x="160" y="93"/>
                  </a:lnTo>
                  <a:lnTo>
                    <a:pt x="156" y="93"/>
                  </a:lnTo>
                  <a:lnTo>
                    <a:pt x="153" y="92"/>
                  </a:lnTo>
                  <a:lnTo>
                    <a:pt x="149" y="91"/>
                  </a:lnTo>
                  <a:lnTo>
                    <a:pt x="146" y="91"/>
                  </a:lnTo>
                  <a:lnTo>
                    <a:pt x="142" y="89"/>
                  </a:lnTo>
                  <a:lnTo>
                    <a:pt x="139" y="88"/>
                  </a:lnTo>
                  <a:lnTo>
                    <a:pt x="136" y="87"/>
                  </a:lnTo>
                  <a:lnTo>
                    <a:pt x="132" y="86"/>
                  </a:lnTo>
                  <a:lnTo>
                    <a:pt x="129" y="85"/>
                  </a:lnTo>
                  <a:lnTo>
                    <a:pt x="125" y="84"/>
                  </a:lnTo>
                  <a:lnTo>
                    <a:pt x="122" y="83"/>
                  </a:lnTo>
                  <a:lnTo>
                    <a:pt x="118" y="81"/>
                  </a:lnTo>
                  <a:lnTo>
                    <a:pt x="115" y="80"/>
                  </a:lnTo>
                  <a:lnTo>
                    <a:pt x="111" y="79"/>
                  </a:lnTo>
                  <a:lnTo>
                    <a:pt x="108" y="78"/>
                  </a:lnTo>
                  <a:lnTo>
                    <a:pt x="106" y="76"/>
                  </a:lnTo>
                  <a:lnTo>
                    <a:pt x="102" y="74"/>
                  </a:lnTo>
                  <a:lnTo>
                    <a:pt x="99" y="73"/>
                  </a:lnTo>
                  <a:lnTo>
                    <a:pt x="95" y="71"/>
                  </a:lnTo>
                  <a:lnTo>
                    <a:pt x="93" y="70"/>
                  </a:lnTo>
                  <a:lnTo>
                    <a:pt x="89" y="68"/>
                  </a:lnTo>
                  <a:lnTo>
                    <a:pt x="86" y="66"/>
                  </a:lnTo>
                  <a:lnTo>
                    <a:pt x="83" y="64"/>
                  </a:lnTo>
                  <a:lnTo>
                    <a:pt x="80" y="63"/>
                  </a:lnTo>
                  <a:lnTo>
                    <a:pt x="77" y="61"/>
                  </a:lnTo>
                  <a:lnTo>
                    <a:pt x="74" y="58"/>
                  </a:lnTo>
                  <a:lnTo>
                    <a:pt x="71" y="56"/>
                  </a:lnTo>
                  <a:lnTo>
                    <a:pt x="68" y="55"/>
                  </a:lnTo>
                  <a:lnTo>
                    <a:pt x="65" y="53"/>
                  </a:lnTo>
                  <a:lnTo>
                    <a:pt x="62" y="50"/>
                  </a:lnTo>
                  <a:lnTo>
                    <a:pt x="60" y="48"/>
                  </a:lnTo>
                  <a:lnTo>
                    <a:pt x="56" y="46"/>
                  </a:lnTo>
                  <a:lnTo>
                    <a:pt x="54" y="43"/>
                  </a:lnTo>
                  <a:lnTo>
                    <a:pt x="51" y="41"/>
                  </a:lnTo>
                  <a:lnTo>
                    <a:pt x="48" y="39"/>
                  </a:lnTo>
                  <a:lnTo>
                    <a:pt x="46" y="36"/>
                  </a:lnTo>
                  <a:lnTo>
                    <a:pt x="42" y="34"/>
                  </a:lnTo>
                  <a:lnTo>
                    <a:pt x="40" y="31"/>
                  </a:lnTo>
                  <a:lnTo>
                    <a:pt x="38" y="28"/>
                  </a:lnTo>
                  <a:lnTo>
                    <a:pt x="34" y="26"/>
                  </a:lnTo>
                  <a:lnTo>
                    <a:pt x="32" y="23"/>
                  </a:lnTo>
                  <a:lnTo>
                    <a:pt x="30" y="20"/>
                  </a:lnTo>
                  <a:lnTo>
                    <a:pt x="26" y="17"/>
                  </a:lnTo>
                  <a:lnTo>
                    <a:pt x="24" y="15"/>
                  </a:lnTo>
                  <a:lnTo>
                    <a:pt x="22" y="11"/>
                  </a:lnTo>
                  <a:lnTo>
                    <a:pt x="19" y="9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1" y="0"/>
                  </a:lnTo>
                  <a:lnTo>
                    <a:pt x="0" y="28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23" name="Line 245"/>
            <p:cNvSpPr>
              <a:spLocks noChangeShapeType="1"/>
            </p:cNvSpPr>
            <p:nvPr/>
          </p:nvSpPr>
          <p:spPr bwMode="auto">
            <a:xfrm>
              <a:off x="454" y="3576"/>
              <a:ext cx="395" cy="1"/>
            </a:xfrm>
            <a:prstGeom prst="line">
              <a:avLst/>
            </a:prstGeom>
            <a:noFill/>
            <a:ln w="1270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24" name="Freeform 246"/>
            <p:cNvSpPr>
              <a:spLocks/>
            </p:cNvSpPr>
            <p:nvPr/>
          </p:nvSpPr>
          <p:spPr bwMode="auto">
            <a:xfrm>
              <a:off x="796" y="3553"/>
              <a:ext cx="53" cy="46"/>
            </a:xfrm>
            <a:custGeom>
              <a:avLst/>
              <a:gdLst>
                <a:gd name="T0" fmla="*/ 0 w 266"/>
                <a:gd name="T1" fmla="*/ 0 h 227"/>
                <a:gd name="T2" fmla="*/ 1 w 266"/>
                <a:gd name="T3" fmla="*/ 1 h 227"/>
                <a:gd name="T4" fmla="*/ 1 w 266"/>
                <a:gd name="T5" fmla="*/ 2 h 227"/>
                <a:gd name="T6" fmla="*/ 2 w 266"/>
                <a:gd name="T7" fmla="*/ 3 h 227"/>
                <a:gd name="T8" fmla="*/ 2 w 266"/>
                <a:gd name="T9" fmla="*/ 5 h 227"/>
                <a:gd name="T10" fmla="*/ 3 w 266"/>
                <a:gd name="T11" fmla="*/ 6 h 227"/>
                <a:gd name="T12" fmla="*/ 3 w 266"/>
                <a:gd name="T13" fmla="*/ 8 h 227"/>
                <a:gd name="T14" fmla="*/ 4 w 266"/>
                <a:gd name="T15" fmla="*/ 9 h 227"/>
                <a:gd name="T16" fmla="*/ 4 w 266"/>
                <a:gd name="T17" fmla="*/ 11 h 227"/>
                <a:gd name="T18" fmla="*/ 5 w 266"/>
                <a:gd name="T19" fmla="*/ 12 h 227"/>
                <a:gd name="T20" fmla="*/ 5 w 266"/>
                <a:gd name="T21" fmla="*/ 14 h 227"/>
                <a:gd name="T22" fmla="*/ 5 w 266"/>
                <a:gd name="T23" fmla="*/ 15 h 227"/>
                <a:gd name="T24" fmla="*/ 5 w 266"/>
                <a:gd name="T25" fmla="*/ 16 h 227"/>
                <a:gd name="T26" fmla="*/ 6 w 266"/>
                <a:gd name="T27" fmla="*/ 18 h 227"/>
                <a:gd name="T28" fmla="*/ 6 w 266"/>
                <a:gd name="T29" fmla="*/ 19 h 227"/>
                <a:gd name="T30" fmla="*/ 6 w 266"/>
                <a:gd name="T31" fmla="*/ 21 h 227"/>
                <a:gd name="T32" fmla="*/ 6 w 266"/>
                <a:gd name="T33" fmla="*/ 22 h 227"/>
                <a:gd name="T34" fmla="*/ 6 w 266"/>
                <a:gd name="T35" fmla="*/ 24 h 227"/>
                <a:gd name="T36" fmla="*/ 6 w 266"/>
                <a:gd name="T37" fmla="*/ 25 h 227"/>
                <a:gd name="T38" fmla="*/ 6 w 266"/>
                <a:gd name="T39" fmla="*/ 27 h 227"/>
                <a:gd name="T40" fmla="*/ 6 w 266"/>
                <a:gd name="T41" fmla="*/ 28 h 227"/>
                <a:gd name="T42" fmla="*/ 5 w 266"/>
                <a:gd name="T43" fmla="*/ 29 h 227"/>
                <a:gd name="T44" fmla="*/ 5 w 266"/>
                <a:gd name="T45" fmla="*/ 31 h 227"/>
                <a:gd name="T46" fmla="*/ 5 w 266"/>
                <a:gd name="T47" fmla="*/ 32 h 227"/>
                <a:gd name="T48" fmla="*/ 5 w 266"/>
                <a:gd name="T49" fmla="*/ 34 h 227"/>
                <a:gd name="T50" fmla="*/ 4 w 266"/>
                <a:gd name="T51" fmla="*/ 35 h 227"/>
                <a:gd name="T52" fmla="*/ 4 w 266"/>
                <a:gd name="T53" fmla="*/ 37 h 227"/>
                <a:gd name="T54" fmla="*/ 3 w 266"/>
                <a:gd name="T55" fmla="*/ 38 h 227"/>
                <a:gd name="T56" fmla="*/ 3 w 266"/>
                <a:gd name="T57" fmla="*/ 39 h 227"/>
                <a:gd name="T58" fmla="*/ 2 w 266"/>
                <a:gd name="T59" fmla="*/ 41 h 227"/>
                <a:gd name="T60" fmla="*/ 2 w 266"/>
                <a:gd name="T61" fmla="*/ 42 h 227"/>
                <a:gd name="T62" fmla="*/ 1 w 266"/>
                <a:gd name="T63" fmla="*/ 44 h 227"/>
                <a:gd name="T64" fmla="*/ 1 w 266"/>
                <a:gd name="T65" fmla="*/ 45 h 227"/>
                <a:gd name="T66" fmla="*/ 53 w 266"/>
                <a:gd name="T67" fmla="*/ 23 h 2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66" h="227">
                  <a:moveTo>
                    <a:pt x="266" y="113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4" y="7"/>
                  </a:lnTo>
                  <a:lnTo>
                    <a:pt x="6" y="10"/>
                  </a:lnTo>
                  <a:lnTo>
                    <a:pt x="7" y="14"/>
                  </a:lnTo>
                  <a:lnTo>
                    <a:pt x="9" y="17"/>
                  </a:lnTo>
                  <a:lnTo>
                    <a:pt x="11" y="20"/>
                  </a:lnTo>
                  <a:lnTo>
                    <a:pt x="12" y="24"/>
                  </a:lnTo>
                  <a:lnTo>
                    <a:pt x="13" y="27"/>
                  </a:lnTo>
                  <a:lnTo>
                    <a:pt x="14" y="31"/>
                  </a:lnTo>
                  <a:lnTo>
                    <a:pt x="15" y="34"/>
                  </a:lnTo>
                  <a:lnTo>
                    <a:pt x="16" y="39"/>
                  </a:lnTo>
                  <a:lnTo>
                    <a:pt x="18" y="42"/>
                  </a:lnTo>
                  <a:lnTo>
                    <a:pt x="19" y="46"/>
                  </a:lnTo>
                  <a:lnTo>
                    <a:pt x="20" y="49"/>
                  </a:lnTo>
                  <a:lnTo>
                    <a:pt x="21" y="53"/>
                  </a:lnTo>
                  <a:lnTo>
                    <a:pt x="22" y="56"/>
                  </a:lnTo>
                  <a:lnTo>
                    <a:pt x="23" y="60"/>
                  </a:lnTo>
                  <a:lnTo>
                    <a:pt x="23" y="63"/>
                  </a:lnTo>
                  <a:lnTo>
                    <a:pt x="24" y="67"/>
                  </a:lnTo>
                  <a:lnTo>
                    <a:pt x="26" y="70"/>
                  </a:lnTo>
                  <a:lnTo>
                    <a:pt x="26" y="73"/>
                  </a:lnTo>
                  <a:lnTo>
                    <a:pt x="27" y="78"/>
                  </a:lnTo>
                  <a:lnTo>
                    <a:pt x="27" y="81"/>
                  </a:lnTo>
                  <a:lnTo>
                    <a:pt x="28" y="85"/>
                  </a:lnTo>
                  <a:lnTo>
                    <a:pt x="28" y="88"/>
                  </a:lnTo>
                  <a:lnTo>
                    <a:pt x="28" y="92"/>
                  </a:lnTo>
                  <a:lnTo>
                    <a:pt x="29" y="95"/>
                  </a:lnTo>
                  <a:lnTo>
                    <a:pt x="29" y="99"/>
                  </a:lnTo>
                  <a:lnTo>
                    <a:pt x="29" y="102"/>
                  </a:lnTo>
                  <a:lnTo>
                    <a:pt x="29" y="106"/>
                  </a:lnTo>
                  <a:lnTo>
                    <a:pt x="29" y="109"/>
                  </a:lnTo>
                  <a:lnTo>
                    <a:pt x="29" y="113"/>
                  </a:lnTo>
                  <a:lnTo>
                    <a:pt x="29" y="117"/>
                  </a:lnTo>
                  <a:lnTo>
                    <a:pt x="29" y="121"/>
                  </a:lnTo>
                  <a:lnTo>
                    <a:pt x="29" y="124"/>
                  </a:lnTo>
                  <a:lnTo>
                    <a:pt x="29" y="128"/>
                  </a:lnTo>
                  <a:lnTo>
                    <a:pt x="29" y="131"/>
                  </a:lnTo>
                  <a:lnTo>
                    <a:pt x="28" y="134"/>
                  </a:lnTo>
                  <a:lnTo>
                    <a:pt x="28" y="138"/>
                  </a:lnTo>
                  <a:lnTo>
                    <a:pt x="28" y="141"/>
                  </a:lnTo>
                  <a:lnTo>
                    <a:pt x="27" y="145"/>
                  </a:lnTo>
                  <a:lnTo>
                    <a:pt x="27" y="148"/>
                  </a:lnTo>
                  <a:lnTo>
                    <a:pt x="26" y="152"/>
                  </a:lnTo>
                  <a:lnTo>
                    <a:pt x="26" y="155"/>
                  </a:lnTo>
                  <a:lnTo>
                    <a:pt x="24" y="160"/>
                  </a:lnTo>
                  <a:lnTo>
                    <a:pt x="23" y="163"/>
                  </a:lnTo>
                  <a:lnTo>
                    <a:pt x="23" y="167"/>
                  </a:lnTo>
                  <a:lnTo>
                    <a:pt x="22" y="170"/>
                  </a:lnTo>
                  <a:lnTo>
                    <a:pt x="21" y="174"/>
                  </a:lnTo>
                  <a:lnTo>
                    <a:pt x="20" y="177"/>
                  </a:lnTo>
                  <a:lnTo>
                    <a:pt x="19" y="181"/>
                  </a:lnTo>
                  <a:lnTo>
                    <a:pt x="18" y="184"/>
                  </a:lnTo>
                  <a:lnTo>
                    <a:pt x="16" y="187"/>
                  </a:lnTo>
                  <a:lnTo>
                    <a:pt x="15" y="191"/>
                  </a:lnTo>
                  <a:lnTo>
                    <a:pt x="14" y="194"/>
                  </a:lnTo>
                  <a:lnTo>
                    <a:pt x="13" y="199"/>
                  </a:lnTo>
                  <a:lnTo>
                    <a:pt x="12" y="202"/>
                  </a:lnTo>
                  <a:lnTo>
                    <a:pt x="11" y="206"/>
                  </a:lnTo>
                  <a:lnTo>
                    <a:pt x="9" y="209"/>
                  </a:lnTo>
                  <a:lnTo>
                    <a:pt x="7" y="213"/>
                  </a:lnTo>
                  <a:lnTo>
                    <a:pt x="6" y="216"/>
                  </a:lnTo>
                  <a:lnTo>
                    <a:pt x="4" y="220"/>
                  </a:lnTo>
                  <a:lnTo>
                    <a:pt x="3" y="223"/>
                  </a:lnTo>
                  <a:lnTo>
                    <a:pt x="0" y="227"/>
                  </a:lnTo>
                  <a:lnTo>
                    <a:pt x="266" y="11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42025" name="Rectangle 247"/>
            <p:cNvSpPr>
              <a:spLocks noChangeArrowheads="1"/>
            </p:cNvSpPr>
            <p:nvPr/>
          </p:nvSpPr>
          <p:spPr bwMode="auto">
            <a:xfrm>
              <a:off x="347" y="3120"/>
              <a:ext cx="68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i="1">
                  <a:solidFill>
                    <a:srgbClr val="1F1A17"/>
                  </a:solidFill>
                  <a:latin typeface="Times New Roman" pitchFamily="18" charset="0"/>
                </a:rPr>
                <a:t>x</a:t>
              </a: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2026" name="Rectangle 248"/>
            <p:cNvSpPr>
              <a:spLocks noChangeArrowheads="1"/>
            </p:cNvSpPr>
            <p:nvPr/>
          </p:nvSpPr>
          <p:spPr bwMode="auto">
            <a:xfrm>
              <a:off x="288" y="3649"/>
              <a:ext cx="68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i="1">
                  <a:solidFill>
                    <a:srgbClr val="1F1A17"/>
                  </a:solidFill>
                  <a:latin typeface="Times New Roman" pitchFamily="18" charset="0"/>
                </a:rPr>
                <a:t>y</a:t>
              </a: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2027" name="Rectangle 249"/>
            <p:cNvSpPr>
              <a:spLocks noChangeArrowheads="1"/>
            </p:cNvSpPr>
            <p:nvPr/>
          </p:nvSpPr>
          <p:spPr bwMode="auto">
            <a:xfrm>
              <a:off x="876" y="3479"/>
              <a:ext cx="60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i="1">
                  <a:solidFill>
                    <a:srgbClr val="1F1A17"/>
                  </a:solidFill>
                  <a:latin typeface="Times New Roman" pitchFamily="18" charset="0"/>
                </a:rPr>
                <a:t>z</a:t>
              </a: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42014" name="Text Box 250"/>
          <p:cNvSpPr txBox="1">
            <a:spLocks noChangeArrowheads="1"/>
          </p:cNvSpPr>
          <p:nvPr/>
        </p:nvSpPr>
        <p:spPr bwMode="auto">
          <a:xfrm>
            <a:off x="6096000" y="4987926"/>
            <a:ext cx="43869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Times New Roman" pitchFamily="18" charset="0"/>
              </a:rPr>
              <a:t>Magnetic field noise: 0.7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itchFamily="18" charset="0"/>
              </a:rPr>
              <a:t>fT</a:t>
            </a:r>
            <a:r>
              <a:rPr lang="en-US" altLang="en-US" sz="2400" dirty="0">
                <a:solidFill>
                  <a:srgbClr val="002060"/>
                </a:solidFill>
                <a:latin typeface="Times New Roman" pitchFamily="18" charset="0"/>
              </a:rPr>
              <a:t> Hz</a:t>
            </a:r>
            <a:r>
              <a:rPr lang="en-US" altLang="en-US" sz="2400" baseline="30000" dirty="0">
                <a:solidFill>
                  <a:srgbClr val="002060"/>
                </a:solidFill>
                <a:latin typeface="Times New Roman" pitchFamily="18" charset="0"/>
              </a:rPr>
              <a:t>-1/2</a:t>
            </a:r>
            <a:endParaRPr lang="en-US" altLang="en-US" sz="240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2060"/>
                </a:solidFill>
                <a:latin typeface="Times New Roman" pitchFamily="18" charset="0"/>
              </a:rPr>
              <a:t>	referred to bottom loop</a:t>
            </a:r>
            <a:endParaRPr lang="en-US" altLang="en-US" sz="24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42015" name="Line 251"/>
          <p:cNvSpPr>
            <a:spLocks noChangeShapeType="1"/>
          </p:cNvSpPr>
          <p:nvPr/>
        </p:nvSpPr>
        <p:spPr bwMode="auto">
          <a:xfrm>
            <a:off x="7239000" y="1295400"/>
            <a:ext cx="160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42016" name="Group 252"/>
          <p:cNvGrpSpPr>
            <a:grpSpLocks/>
          </p:cNvGrpSpPr>
          <p:nvPr/>
        </p:nvGrpSpPr>
        <p:grpSpPr bwMode="auto">
          <a:xfrm>
            <a:off x="7772400" y="882651"/>
            <a:ext cx="2286000" cy="338138"/>
            <a:chOff x="3936" y="556"/>
            <a:chExt cx="1440" cy="213"/>
          </a:xfrm>
        </p:grpSpPr>
        <p:sp>
          <p:nvSpPr>
            <p:cNvPr id="42017" name="Text Box 253"/>
            <p:cNvSpPr txBox="1">
              <a:spLocks noChangeArrowheads="1"/>
            </p:cNvSpPr>
            <p:nvPr/>
          </p:nvSpPr>
          <p:spPr bwMode="auto">
            <a:xfrm>
              <a:off x="4764" y="556"/>
              <a:ext cx="61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dirty="0">
                  <a:solidFill>
                    <a:srgbClr val="002060"/>
                  </a:solidFill>
                  <a:latin typeface="Times" pitchFamily="18" charset="0"/>
                </a:rPr>
                <a:t>Input coil</a:t>
              </a:r>
            </a:p>
          </p:txBody>
        </p:sp>
        <p:sp>
          <p:nvSpPr>
            <p:cNvPr id="42018" name="Text Box 254"/>
            <p:cNvSpPr txBox="1">
              <a:spLocks noChangeArrowheads="1"/>
            </p:cNvSpPr>
            <p:nvPr/>
          </p:nvSpPr>
          <p:spPr bwMode="auto">
            <a:xfrm>
              <a:off x="3936" y="556"/>
              <a:ext cx="41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dirty="0">
                  <a:solidFill>
                    <a:srgbClr val="002060"/>
                  </a:solidFill>
                  <a:latin typeface="Times" pitchFamily="18" charset="0"/>
                </a:rPr>
                <a:t>1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802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Title 3"/>
          <p:cNvSpPr txBox="1">
            <a:spLocks/>
          </p:cNvSpPr>
          <p:nvPr/>
        </p:nvSpPr>
        <p:spPr bwMode="auto">
          <a:xfrm>
            <a:off x="1981200" y="-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ULFMRI System for Brain Imaging</a:t>
            </a:r>
          </a:p>
        </p:txBody>
      </p:sp>
      <p:grpSp>
        <p:nvGrpSpPr>
          <p:cNvPr id="271363" name="Group 33"/>
          <p:cNvGrpSpPr>
            <a:grpSpLocks/>
          </p:cNvGrpSpPr>
          <p:nvPr/>
        </p:nvGrpSpPr>
        <p:grpSpPr bwMode="auto">
          <a:xfrm>
            <a:off x="1676400" y="1219200"/>
            <a:ext cx="5257800" cy="5257800"/>
            <a:chOff x="152400" y="1219200"/>
            <a:chExt cx="5257800" cy="5257800"/>
          </a:xfrm>
        </p:grpSpPr>
        <p:grpSp>
          <p:nvGrpSpPr>
            <p:cNvPr id="271371" name="Group 32"/>
            <p:cNvGrpSpPr>
              <a:grpSpLocks/>
            </p:cNvGrpSpPr>
            <p:nvPr/>
          </p:nvGrpSpPr>
          <p:grpSpPr bwMode="auto">
            <a:xfrm>
              <a:off x="152400" y="1219200"/>
              <a:ext cx="5257800" cy="5257800"/>
              <a:chOff x="152400" y="1219200"/>
              <a:chExt cx="5257800" cy="5257800"/>
            </a:xfrm>
          </p:grpSpPr>
          <p:pic>
            <p:nvPicPr>
              <p:cNvPr id="271373" name="Picture 5" descr="C:\Kais\Bilder\P1020863.JPG"/>
              <p:cNvPicPr preferRelativeResize="0"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80" t="13776" r="21507" b="28094"/>
              <a:stretch>
                <a:fillRect/>
              </a:stretch>
            </p:blipFill>
            <p:spPr bwMode="auto">
              <a:xfrm rot="155945">
                <a:off x="555325" y="1553854"/>
                <a:ext cx="4778079" cy="4436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152400" y="1219200"/>
                <a:ext cx="5257800" cy="609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5105400" y="1676400"/>
                <a:ext cx="304800" cy="434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52400" y="1676400"/>
                <a:ext cx="457200" cy="426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52400" y="5867400"/>
                <a:ext cx="5257800" cy="609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2667000" y="2895600"/>
              <a:ext cx="533400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71364" name="Rectangle 5"/>
          <p:cNvSpPr>
            <a:spLocks noChangeArrowheads="1"/>
          </p:cNvSpPr>
          <p:nvPr/>
        </p:nvSpPr>
        <p:spPr bwMode="auto">
          <a:xfrm>
            <a:off x="7162800" y="2146301"/>
            <a:ext cx="33528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Fiberglass </a:t>
            </a:r>
            <a:r>
              <a:rPr lang="en-US" altLang="en-US" sz="1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dewar</a:t>
            </a:r>
            <a:endParaRPr lang="en-US" altLang="en-US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1800" i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coil (excitation field)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Polarizing coil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dB</a:t>
            </a:r>
            <a:r>
              <a:rPr lang="en-US" altLang="en-US" sz="1800" i="1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en-US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dz</a:t>
            </a:r>
            <a:r>
              <a:rPr lang="en-US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gradient coil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dB</a:t>
            </a:r>
            <a:r>
              <a:rPr lang="en-US" altLang="en-US" sz="1800" i="1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en-US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dx</a:t>
            </a:r>
            <a:r>
              <a:rPr lang="en-US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gradient coil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1800" i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coil (measurement field)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Safety button</a:t>
            </a:r>
          </a:p>
        </p:txBody>
      </p:sp>
      <p:cxnSp>
        <p:nvCxnSpPr>
          <p:cNvPr id="11" name="Elbow Connector 10"/>
          <p:cNvCxnSpPr/>
          <p:nvPr/>
        </p:nvCxnSpPr>
        <p:spPr>
          <a:xfrm rot="10800000">
            <a:off x="4419600" y="2360614"/>
            <a:ext cx="2743200" cy="1587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rot="10800000" flipV="1">
            <a:off x="5334000" y="2895600"/>
            <a:ext cx="1828800" cy="0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rot="10800000" flipV="1">
            <a:off x="4724400" y="3429000"/>
            <a:ext cx="2438400" cy="0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rot="10800000">
            <a:off x="6172200" y="4114800"/>
            <a:ext cx="990600" cy="1588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rot="10800000" flipV="1">
            <a:off x="5562600" y="4800600"/>
            <a:ext cx="1600200" cy="0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 rot="10800000">
            <a:off x="5029200" y="5638800"/>
            <a:ext cx="2133600" cy="1588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724149" y="5943601"/>
            <a:ext cx="3377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Magnetometer noise 0.7 fTHz</a:t>
            </a:r>
            <a:r>
              <a:rPr lang="en-US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-1/2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Polarizing field at the brain 80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127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676400"/>
            <a:ext cx="6019800" cy="1143000"/>
          </a:xfrm>
        </p:spPr>
        <p:txBody>
          <a:bodyPr>
            <a:normAutofit fontScale="90000"/>
          </a:bodyPr>
          <a:lstStyle/>
          <a:p>
            <a:r>
              <a:rPr lang="fi-FI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European Project</a:t>
            </a:r>
            <a:br>
              <a:rPr lang="fi-FI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i-FI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BREAKBEN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Breaking the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Nonuniqueness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Barrier in Electromagnetic Neuroimaging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i-FI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i-FI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i-FI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2636912"/>
            <a:ext cx="8915400" cy="321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2">
              <a:spcBef>
                <a:spcPct val="20000"/>
              </a:spcBef>
              <a:buClr>
                <a:srgbClr val="FF0000"/>
              </a:buClr>
              <a:buSzPct val="100000"/>
              <a:tabLst>
                <a:tab pos="176213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4625" indent="-174625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>
                <a:tab pos="115888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 contains 120 SQUIDs to detect both MEG and ULFMRI</a:t>
            </a:r>
          </a:p>
          <a:p>
            <a:pPr marL="114300" indent="-114300" fontAlgn="base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Large number of SQUIDs substantially enhance SNR of ULFMRI</a:t>
            </a:r>
          </a:p>
          <a:p>
            <a:pPr marL="177800" indent="-177800" fontAlgn="base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ULFMRI enables accurate co-registration of MEG sources </a:t>
            </a:r>
          </a:p>
          <a:p>
            <a:pPr marL="177800" indent="-177800" fontAlgn="base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imaging modalities for the price of one (almost)! </a:t>
            </a:r>
          </a:p>
          <a:p>
            <a:pPr marL="177800" indent="-177800" fontAlgn="base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generation will have more channels, lower SQUID noise</a:t>
            </a:r>
          </a:p>
          <a:p>
            <a:pPr marL="346075" indent="-169863"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355600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83143" y="5566237"/>
            <a:ext cx="20969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2">
              <a:buClr>
                <a:srgbClr val="FF0000"/>
              </a:buClr>
              <a:tabLst>
                <a:tab pos="355600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Risto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Ilmoniemi</a:t>
            </a:r>
            <a:endParaRPr lang="en-US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6212">
              <a:buClr>
                <a:srgbClr val="FF0000"/>
              </a:buClr>
              <a:tabLst>
                <a:tab pos="355600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Aalto University,</a:t>
            </a:r>
          </a:p>
          <a:p>
            <a:pPr marL="176212">
              <a:buClr>
                <a:srgbClr val="FF0000"/>
              </a:buClr>
              <a:tabLst>
                <a:tab pos="355600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Finland</a:t>
            </a:r>
          </a:p>
        </p:txBody>
      </p:sp>
      <p:pic>
        <p:nvPicPr>
          <p:cNvPr id="10" name="Content Placeholder 3" descr="figure2.tif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60008" t="65065" r="7331"/>
          <a:stretch/>
        </p:blipFill>
        <p:spPr>
          <a:xfrm>
            <a:off x="7348585" y="347118"/>
            <a:ext cx="3083939" cy="2519762"/>
          </a:xfrm>
        </p:spPr>
      </p:pic>
    </p:spTree>
    <p:extLst>
      <p:ext uri="{BB962C8B-B14F-4D97-AF65-F5344CB8AC3E}">
        <p14:creationId xmlns:p14="http://schemas.microsoft.com/office/powerpoint/2010/main" val="2251672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Epilogue</a:t>
            </a:r>
          </a:p>
        </p:txBody>
      </p:sp>
      <p:pic>
        <p:nvPicPr>
          <p:cNvPr id="277507" name="Picture 2" descr="SLU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2" t="1440"/>
          <a:stretch>
            <a:fillRect/>
          </a:stretch>
        </p:blipFill>
        <p:spPr bwMode="auto">
          <a:xfrm rot="2700000">
            <a:off x="2082801" y="427038"/>
            <a:ext cx="2103437" cy="2020888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1905000"/>
            <a:ext cx="8077200" cy="44196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FontTx/>
              <a:buNone/>
              <a:defRPr/>
            </a:pPr>
            <a:endParaRPr lang="en-US" sz="2400" dirty="0">
              <a:solidFill>
                <a:srgbClr val="000066"/>
              </a:solidFill>
              <a:latin typeface="Times New Roman" pitchFamily="18" charset="0"/>
            </a:endParaRPr>
          </a:p>
          <a:p>
            <a:pPr marL="177800" indent="-177800" eaLnBrk="1" hangingPunct="1">
              <a:spcBef>
                <a:spcPts val="0"/>
              </a:spcBef>
              <a:buClr>
                <a:srgbClr val="FF0000"/>
              </a:buClr>
              <a:defRPr/>
            </a:pP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SQUIDs are amazingly diverse, with applications in  </a:t>
            </a:r>
          </a:p>
          <a:p>
            <a:pPr marL="228600" indent="-228600" eaLnBrk="1" hangingPunct="1">
              <a:spcBef>
                <a:spcPts val="0"/>
              </a:spcBef>
              <a:buClr>
                <a:srgbClr val="FF0000"/>
              </a:buClr>
              <a:buNone/>
              <a:defRPr/>
            </a:pP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physics, chemistry, biology, medicine, materials science,  </a:t>
            </a:r>
          </a:p>
          <a:p>
            <a:pPr marL="228600" indent="-228600" eaLnBrk="1" hangingPunct="1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None/>
              <a:defRPr/>
            </a:pP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geophysics, cosmology, quantum information,……..</a:t>
            </a:r>
          </a:p>
          <a:p>
            <a:pPr marL="177800" indent="-177800" eaLnBrk="1" hangingPunct="1">
              <a:spcBef>
                <a:spcPts val="0"/>
              </a:spcBef>
              <a:buClr>
                <a:srgbClr val="FF0000"/>
              </a:buClr>
              <a:defRPr/>
            </a:pP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SQUIDs are remarkably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broadband: 10</a:t>
            </a:r>
            <a:r>
              <a:rPr lang="nb-NO" sz="2400" baseline="30000" dirty="0">
                <a:solidFill>
                  <a:srgbClr val="002060"/>
                </a:solidFill>
                <a:latin typeface="Times New Roman"/>
                <a:ea typeface="MS Mincho"/>
              </a:rPr>
              <a:t>−4 </a:t>
            </a:r>
            <a:r>
              <a:rPr lang="nb-NO" sz="2400" dirty="0">
                <a:solidFill>
                  <a:srgbClr val="002060"/>
                </a:solidFill>
                <a:latin typeface="Times New Roman"/>
                <a:ea typeface="MS Mincho"/>
              </a:rPr>
              <a:t>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z (geophysics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)</a:t>
            </a:r>
          </a:p>
          <a:p>
            <a:pPr marL="228600" indent="-228600" eaLnBrk="1" hangingPunct="1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None/>
              <a:defRPr/>
            </a:pP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to 10</a:t>
            </a:r>
            <a:r>
              <a:rPr lang="en-US" sz="2400" baseline="30000" dirty="0">
                <a:solidFill>
                  <a:srgbClr val="000066"/>
                </a:solidFill>
                <a:latin typeface="Times New Roman" pitchFamily="18" charset="0"/>
              </a:rPr>
              <a:t>9 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Hz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(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axion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detectors).</a:t>
            </a: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defRPr/>
            </a:pP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At low temperatures, the resolution of SQUID amplifiers is essentially limited by Heisenberg’s Uncertainty Principle.</a:t>
            </a:r>
          </a:p>
          <a:p>
            <a:pPr marL="0" indent="0" eaLnBrk="1" hangingPunct="1">
              <a:spcBef>
                <a:spcPts val="0"/>
              </a:spcBef>
              <a:buClr>
                <a:srgbClr val="FF0000"/>
              </a:buClr>
              <a:defRPr/>
            </a:pP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Looking for galaxy clusters, the 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axion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search, MEG and ULFMRI are examples of a host of applications that exist only because of the extraordinarily low noise of the SQUID.</a:t>
            </a:r>
          </a:p>
        </p:txBody>
      </p:sp>
      <p:pic>
        <p:nvPicPr>
          <p:cNvPr id="277509" name="Picture 8" descr="squi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575" y="731839"/>
            <a:ext cx="180975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94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6"/>
          <p:cNvSpPr txBox="1">
            <a:spLocks noChangeArrowheads="1"/>
          </p:cNvSpPr>
          <p:nvPr/>
        </p:nvSpPr>
        <p:spPr bwMode="auto">
          <a:xfrm>
            <a:off x="4411663" y="44450"/>
            <a:ext cx="33147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Comic Sans MS" panose="030F0702030302020204" pitchFamily="66" charset="0"/>
              </a:rPr>
              <a:t>dc SQUID w/ inductance</a:t>
            </a:r>
            <a:endParaRPr lang="en-US" altLang="en-US" sz="2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819" name="TextBox 14"/>
          <p:cNvSpPr txBox="1">
            <a:spLocks noChangeArrowheads="1"/>
          </p:cNvSpPr>
          <p:nvPr/>
        </p:nvSpPr>
        <p:spPr bwMode="auto">
          <a:xfrm flipH="1">
            <a:off x="1184275" y="604838"/>
            <a:ext cx="105505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>
                <a:latin typeface="Comic Sans MS" panose="030F0702030302020204" pitchFamily="66" charset="0"/>
              </a:rPr>
              <a:t>A finite inductance modifies the SQUID characteristic because the circulating currents generate a flux in the loop that adds to the applied flux</a:t>
            </a:r>
          </a:p>
        </p:txBody>
      </p:sp>
      <p:sp>
        <p:nvSpPr>
          <p:cNvPr id="34820" name="TextBox 14"/>
          <p:cNvSpPr txBox="1">
            <a:spLocks noChangeArrowheads="1"/>
          </p:cNvSpPr>
          <p:nvPr/>
        </p:nvSpPr>
        <p:spPr bwMode="auto">
          <a:xfrm flipH="1">
            <a:off x="1349375" y="2157413"/>
            <a:ext cx="22510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702030302020204" pitchFamily="66" charset="0"/>
              </a:rPr>
              <a:t>Inductive SQUID</a:t>
            </a:r>
            <a:endParaRPr lang="en-US" altLang="en-US" sz="1800" baseline="-25000">
              <a:latin typeface="Comic Sans MS" panose="030F0702030302020204" pitchFamily="66" charset="0"/>
            </a:endParaRPr>
          </a:p>
        </p:txBody>
      </p:sp>
      <p:graphicFrame>
        <p:nvGraphicFramePr>
          <p:cNvPr id="3482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427131"/>
              </p:ext>
            </p:extLst>
          </p:nvPr>
        </p:nvGraphicFramePr>
        <p:xfrm>
          <a:off x="2216582" y="2581275"/>
          <a:ext cx="1328450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2" name="Equation" r:id="rId4" imgW="838080" imgH="431640" progId="Equation.DSMT4">
                  <p:embed/>
                </p:oleObj>
              </mc:Choice>
              <mc:Fallback>
                <p:oleObj name="Equation" r:id="rId4" imgW="838080" imgH="431640" progId="Equation.DSMT4">
                  <p:embed/>
                  <p:pic>
                    <p:nvPicPr>
                      <p:cNvPr id="3482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6582" y="2581275"/>
                        <a:ext cx="1328450" cy="68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2" name="Object 9"/>
          <p:cNvGraphicFramePr>
            <a:graphicFrameLocks noChangeAspect="1"/>
          </p:cNvGraphicFramePr>
          <p:nvPr/>
        </p:nvGraphicFramePr>
        <p:xfrm>
          <a:off x="4021138" y="2168525"/>
          <a:ext cx="3106737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3" name="Equation" r:id="rId6" imgW="1892300" imgH="254000" progId="Equation.DSMT4">
                  <p:embed/>
                </p:oleObj>
              </mc:Choice>
              <mc:Fallback>
                <p:oleObj name="Equation" r:id="rId6" imgW="1892300" imgH="254000" progId="Equation.DSMT4">
                  <p:embed/>
                  <p:pic>
                    <p:nvPicPr>
                      <p:cNvPr id="3482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1138" y="2168525"/>
                        <a:ext cx="3106737" cy="41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3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850" y="3519488"/>
            <a:ext cx="2636838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3225800"/>
            <a:ext cx="2573337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3117850"/>
            <a:ext cx="3929062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TextBox 4"/>
          <p:cNvSpPr txBox="1">
            <a:spLocks noChangeArrowheads="1"/>
          </p:cNvSpPr>
          <p:nvPr/>
        </p:nvSpPr>
        <p:spPr bwMode="auto">
          <a:xfrm>
            <a:off x="2349500" y="5794375"/>
            <a:ext cx="1671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Applied flux (</a:t>
            </a:r>
            <a:r>
              <a:rPr lang="en-US" altLang="en-US" sz="1600" b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</a:t>
            </a:r>
            <a:r>
              <a:rPr lang="en-US" altLang="en-US" sz="1600" b="1" baseline="-25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7" name="TextBox 42"/>
          <p:cNvSpPr txBox="1">
            <a:spLocks noChangeArrowheads="1"/>
          </p:cNvSpPr>
          <p:nvPr/>
        </p:nvSpPr>
        <p:spPr bwMode="auto">
          <a:xfrm rot="16200000">
            <a:off x="343943" y="4299536"/>
            <a:ext cx="18854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Critical current (</a:t>
            </a:r>
            <a:r>
              <a:rPr lang="en-US" altLang="en-US" sz="1600" dirty="0" err="1" smtClean="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I</a:t>
            </a:r>
            <a:r>
              <a:rPr lang="en-US" altLang="en-US" sz="1600" baseline="-25000" dirty="0" err="1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c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8" name="TextBox 45"/>
          <p:cNvSpPr txBox="1">
            <a:spLocks noChangeArrowheads="1"/>
          </p:cNvSpPr>
          <p:nvPr/>
        </p:nvSpPr>
        <p:spPr bwMode="auto">
          <a:xfrm>
            <a:off x="7726363" y="2058988"/>
            <a:ext cx="2863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702030302020204" pitchFamily="66" charset="0"/>
              </a:rPr>
              <a:t>J = I</a:t>
            </a:r>
            <a:r>
              <a:rPr lang="en-US" altLang="en-US" sz="1400" baseline="-25000">
                <a:latin typeface="Comic Sans MS" panose="030F0702030302020204" pitchFamily="66" charset="0"/>
              </a:rPr>
              <a:t>1</a:t>
            </a:r>
            <a:r>
              <a:rPr lang="en-US" altLang="en-US" sz="1400">
                <a:latin typeface="Comic Sans MS" panose="030F0702030302020204" pitchFamily="66" charset="0"/>
              </a:rPr>
              <a:t>-I</a:t>
            </a:r>
            <a:r>
              <a:rPr lang="en-US" altLang="en-US" sz="1400" baseline="-25000">
                <a:latin typeface="Comic Sans MS" panose="030F0702030302020204" pitchFamily="66" charset="0"/>
              </a:rPr>
              <a:t>2</a:t>
            </a:r>
            <a:r>
              <a:rPr lang="en-US" altLang="en-US" sz="1400">
                <a:latin typeface="Comic Sans MS" panose="030F0702030302020204" pitchFamily="66" charset="0"/>
              </a:rPr>
              <a:t> = circulating current</a:t>
            </a:r>
          </a:p>
        </p:txBody>
      </p:sp>
      <p:sp>
        <p:nvSpPr>
          <p:cNvPr id="34829" name="TextBox 46"/>
          <p:cNvSpPr txBox="1">
            <a:spLocks noChangeArrowheads="1"/>
          </p:cNvSpPr>
          <p:nvPr/>
        </p:nvSpPr>
        <p:spPr bwMode="auto">
          <a:xfrm>
            <a:off x="7726363" y="2355850"/>
            <a:ext cx="2863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702030302020204" pitchFamily="66" charset="0"/>
                <a:sym typeface="Symbol" panose="05050102010706020507" pitchFamily="18" charset="2"/>
              </a:rPr>
              <a:t></a:t>
            </a:r>
            <a:r>
              <a:rPr lang="en-US" altLang="en-US" sz="1400">
                <a:latin typeface="Comic Sans MS" panose="030F0702030302020204" pitchFamily="66" charset="0"/>
              </a:rPr>
              <a:t> = applied flux</a:t>
            </a:r>
          </a:p>
        </p:txBody>
      </p:sp>
      <p:sp>
        <p:nvSpPr>
          <p:cNvPr id="34830" name="TextBox 47"/>
          <p:cNvSpPr txBox="1">
            <a:spLocks noChangeArrowheads="1"/>
          </p:cNvSpPr>
          <p:nvPr/>
        </p:nvSpPr>
        <p:spPr bwMode="auto">
          <a:xfrm>
            <a:off x="4576763" y="4081463"/>
            <a:ext cx="1366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702030302020204" pitchFamily="66" charset="0"/>
              </a:rPr>
              <a:t>Modulation reduced</a:t>
            </a:r>
          </a:p>
        </p:txBody>
      </p:sp>
      <p:sp>
        <p:nvSpPr>
          <p:cNvPr id="34831" name="TextBox 48"/>
          <p:cNvSpPr txBox="1">
            <a:spLocks noChangeArrowheads="1"/>
          </p:cNvSpPr>
          <p:nvPr/>
        </p:nvSpPr>
        <p:spPr bwMode="auto">
          <a:xfrm>
            <a:off x="2474913" y="5073650"/>
            <a:ext cx="136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702030302020204" pitchFamily="66" charset="0"/>
                <a:sym typeface="Symbol" panose="05050102010706020507" pitchFamily="18" charset="2"/>
              </a:rPr>
              <a:t>=1</a:t>
            </a:r>
            <a:endParaRPr lang="en-US" altLang="en-US" sz="140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96963" y="1598613"/>
            <a:ext cx="10566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600" i="1">
                <a:latin typeface="Comic Sans MS" panose="030F0702030302020204" pitchFamily="66" charset="0"/>
              </a:rPr>
              <a:t>This is an example of “self-field effects” in which the fields from the Josephson currents cannot be ignored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920038" y="6034088"/>
            <a:ext cx="1971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702030302020204" pitchFamily="66" charset="0"/>
              </a:rPr>
              <a:t>Dependence on </a:t>
            </a:r>
            <a:r>
              <a:rPr lang="en-US" altLang="en-US" sz="1800">
                <a:latin typeface="Comic Sans MS" panose="030F0702030302020204" pitchFamily="66" charset="0"/>
                <a:sym typeface="Symbol" panose="05050102010706020507" pitchFamily="18" charset="2"/>
              </a:rPr>
              <a:t></a:t>
            </a:r>
            <a:endParaRPr lang="en-US" altLang="en-US" sz="18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81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  <p:bldP spid="34826" grpId="0"/>
      <p:bldP spid="34827" grpId="0"/>
      <p:bldP spid="34828" grpId="0"/>
      <p:bldP spid="34829" grpId="0"/>
      <p:bldP spid="34830" grpId="0"/>
      <p:bldP spid="34831" grpId="0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9331"/>
              </p:ext>
            </p:extLst>
          </p:nvPr>
        </p:nvGraphicFramePr>
        <p:xfrm>
          <a:off x="5227638" y="1161659"/>
          <a:ext cx="6196012" cy="403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0" name="Graph" r:id="rId3" imgW="3932481" imgH="3006861" progId="Origin95.Graph">
                  <p:embed/>
                </p:oleObj>
              </mc:Choice>
              <mc:Fallback>
                <p:oleObj name="Graph" r:id="rId3" imgW="3932481" imgH="3006861" progId="Origin95.Graph">
                  <p:embed/>
                  <p:pic>
                    <p:nvPicPr>
                      <p:cNvPr id="36866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7638" y="1161659"/>
                        <a:ext cx="6196012" cy="403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4995141"/>
              </p:ext>
            </p:extLst>
          </p:nvPr>
        </p:nvGraphicFramePr>
        <p:xfrm>
          <a:off x="685800" y="1158484"/>
          <a:ext cx="5245100" cy="403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name="Graph" r:id="rId5" imgW="3932481" imgH="3006861" progId="Origin95.Graph">
                  <p:embed/>
                </p:oleObj>
              </mc:Choice>
              <mc:Fallback>
                <p:oleObj name="Graph" r:id="rId5" imgW="3932481" imgH="3006861" progId="Origin95.Graph">
                  <p:embed/>
                  <p:pic>
                    <p:nvPicPr>
                      <p:cNvPr id="3686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158484"/>
                        <a:ext cx="5245100" cy="4033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1663700" y="2337997"/>
            <a:ext cx="3746500" cy="7937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22425" y="1983984"/>
            <a:ext cx="3802063" cy="7938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22425" y="2684072"/>
            <a:ext cx="3787775" cy="4762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622425" y="3068247"/>
            <a:ext cx="3787775" cy="3175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22425" y="3401622"/>
            <a:ext cx="3787775" cy="9525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22425" y="3722297"/>
            <a:ext cx="3822700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6874" name="TextBox 42"/>
          <p:cNvSpPr txBox="1">
            <a:spLocks noChangeArrowheads="1"/>
          </p:cNvSpPr>
          <p:nvPr/>
        </p:nvSpPr>
        <p:spPr bwMode="auto">
          <a:xfrm rot="16200000">
            <a:off x="184944" y="2902353"/>
            <a:ext cx="1898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Critical current (</a:t>
            </a:r>
            <a:r>
              <a:rPr lang="en-US" altLang="en-US" sz="160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I</a:t>
            </a:r>
            <a:r>
              <a:rPr lang="en-US" altLang="en-US" sz="1600" baseline="-2500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5" name="TextBox 38"/>
          <p:cNvSpPr txBox="1">
            <a:spLocks noChangeArrowheads="1"/>
          </p:cNvSpPr>
          <p:nvPr/>
        </p:nvSpPr>
        <p:spPr bwMode="auto">
          <a:xfrm>
            <a:off x="7743825" y="4787509"/>
            <a:ext cx="16700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Applied flux (</a:t>
            </a:r>
            <a:r>
              <a:rPr lang="en-US" altLang="en-US" sz="1600" b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</a:t>
            </a:r>
            <a:r>
              <a:rPr lang="en-US" altLang="en-US" sz="1600" b="1" baseline="-250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6" name="TextBox 38"/>
          <p:cNvSpPr txBox="1">
            <a:spLocks noChangeArrowheads="1"/>
          </p:cNvSpPr>
          <p:nvPr/>
        </p:nvSpPr>
        <p:spPr bwMode="auto">
          <a:xfrm rot="16200000">
            <a:off x="5204230" y="2780700"/>
            <a:ext cx="13739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Voltage (</a:t>
            </a:r>
            <a:r>
              <a:rPr lang="en-US" altLang="en-US" sz="1600" dirty="0" err="1" smtClean="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I</a:t>
            </a:r>
            <a:r>
              <a:rPr lang="en-US" altLang="en-US" sz="1600" baseline="-25000" dirty="0" err="1" smtClean="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c</a:t>
            </a:r>
            <a:r>
              <a:rPr lang="en-US" altLang="en-US" sz="1600" dirty="0" err="1" smtClean="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R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7" name="TextBox 38"/>
          <p:cNvSpPr txBox="1">
            <a:spLocks noChangeArrowheads="1"/>
          </p:cNvSpPr>
          <p:nvPr/>
        </p:nvSpPr>
        <p:spPr bwMode="auto">
          <a:xfrm>
            <a:off x="2687638" y="4762109"/>
            <a:ext cx="1385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Voltage (</a:t>
            </a:r>
            <a:r>
              <a:rPr lang="en-US" altLang="en-US" sz="1600" dirty="0" err="1" smtClean="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I</a:t>
            </a:r>
            <a:r>
              <a:rPr lang="en-US" altLang="en-US" sz="1600" baseline="-25000" dirty="0" err="1" smtClean="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c</a:t>
            </a:r>
            <a:r>
              <a:rPr lang="en-US" altLang="en-US" sz="1600" dirty="0" err="1" smtClean="0"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R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78" name="TextBox 17"/>
          <p:cNvSpPr txBox="1">
            <a:spLocks noChangeArrowheads="1"/>
          </p:cNvSpPr>
          <p:nvPr/>
        </p:nvSpPr>
        <p:spPr bwMode="auto">
          <a:xfrm>
            <a:off x="10650538" y="1128322"/>
            <a:ext cx="1082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Comic Sans MS" panose="030F0702030302020204" pitchFamily="66" charset="0"/>
              </a:rPr>
              <a:t>I/</a:t>
            </a:r>
            <a:r>
              <a:rPr lang="en-US" altLang="en-US" sz="1800" dirty="0" err="1" smtClean="0">
                <a:latin typeface="Comic Sans MS" panose="030F0702030302020204" pitchFamily="66" charset="0"/>
              </a:rPr>
              <a:t>I</a:t>
            </a:r>
            <a:r>
              <a:rPr lang="en-US" altLang="en-US" sz="1800" baseline="-25000" dirty="0" err="1" smtClean="0">
                <a:latin typeface="Comic Sans MS" panose="030F0702030302020204" pitchFamily="66" charset="0"/>
              </a:rPr>
              <a:t>c</a:t>
            </a:r>
            <a:r>
              <a:rPr lang="en-US" altLang="en-US" sz="1800" baseline="-25000" dirty="0" smtClean="0">
                <a:latin typeface="Comic Sans MS" panose="030F0702030302020204" pitchFamily="66" charset="0"/>
              </a:rPr>
              <a:t> </a:t>
            </a:r>
            <a:r>
              <a:rPr lang="en-US" altLang="en-US" sz="1800" dirty="0"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36879" name="TextBox 18"/>
          <p:cNvSpPr txBox="1">
            <a:spLocks noChangeArrowheads="1"/>
          </p:cNvSpPr>
          <p:nvPr/>
        </p:nvSpPr>
        <p:spPr bwMode="auto">
          <a:xfrm>
            <a:off x="11114088" y="1710934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36880" name="TextBox 20"/>
          <p:cNvSpPr txBox="1">
            <a:spLocks noChangeArrowheads="1"/>
          </p:cNvSpPr>
          <p:nvPr/>
        </p:nvSpPr>
        <p:spPr bwMode="auto">
          <a:xfrm>
            <a:off x="10937875" y="2122097"/>
            <a:ext cx="4857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3.5</a:t>
            </a:r>
          </a:p>
        </p:txBody>
      </p:sp>
      <p:sp>
        <p:nvSpPr>
          <p:cNvPr id="36881" name="TextBox 21"/>
          <p:cNvSpPr txBox="1">
            <a:spLocks noChangeArrowheads="1"/>
          </p:cNvSpPr>
          <p:nvPr/>
        </p:nvSpPr>
        <p:spPr bwMode="auto">
          <a:xfrm>
            <a:off x="11114088" y="2530084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6882" name="TextBox 22"/>
          <p:cNvSpPr txBox="1">
            <a:spLocks noChangeArrowheads="1"/>
          </p:cNvSpPr>
          <p:nvPr/>
        </p:nvSpPr>
        <p:spPr bwMode="auto">
          <a:xfrm>
            <a:off x="10937875" y="3012684"/>
            <a:ext cx="485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2.5</a:t>
            </a:r>
          </a:p>
        </p:txBody>
      </p:sp>
      <p:sp>
        <p:nvSpPr>
          <p:cNvPr id="36883" name="TextBox 23"/>
          <p:cNvSpPr txBox="1">
            <a:spLocks noChangeArrowheads="1"/>
          </p:cNvSpPr>
          <p:nvPr/>
        </p:nvSpPr>
        <p:spPr bwMode="auto">
          <a:xfrm>
            <a:off x="11114088" y="3411147"/>
            <a:ext cx="309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2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619250" y="4508109"/>
            <a:ext cx="9126538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619250" y="1633147"/>
            <a:ext cx="3805238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6886" name="TextBox 32"/>
          <p:cNvSpPr txBox="1">
            <a:spLocks noChangeArrowheads="1"/>
          </p:cNvSpPr>
          <p:nvPr/>
        </p:nvSpPr>
        <p:spPr bwMode="auto">
          <a:xfrm>
            <a:off x="10971213" y="3852472"/>
            <a:ext cx="4524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1.5</a:t>
            </a:r>
          </a:p>
        </p:txBody>
      </p:sp>
      <p:sp>
        <p:nvSpPr>
          <p:cNvPr id="36887" name="TextBox 33"/>
          <p:cNvSpPr txBox="1">
            <a:spLocks noChangeArrowheads="1"/>
          </p:cNvSpPr>
          <p:nvPr/>
        </p:nvSpPr>
        <p:spPr bwMode="auto">
          <a:xfrm>
            <a:off x="10952163" y="4223947"/>
            <a:ext cx="4714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1.1</a:t>
            </a:r>
          </a:p>
        </p:txBody>
      </p:sp>
      <p:sp>
        <p:nvSpPr>
          <p:cNvPr id="36888" name="Text Box 46"/>
          <p:cNvSpPr txBox="1">
            <a:spLocks noChangeArrowheads="1"/>
          </p:cNvSpPr>
          <p:nvPr/>
        </p:nvSpPr>
        <p:spPr bwMode="auto">
          <a:xfrm>
            <a:off x="4297363" y="29505"/>
            <a:ext cx="27463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Comic Sans MS" panose="030F0702030302020204" pitchFamily="66" charset="0"/>
              </a:rPr>
              <a:t>dc SQUID operation</a:t>
            </a:r>
            <a:endParaRPr lang="en-US" altLang="en-US" sz="2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889" name="TextBox 14"/>
          <p:cNvSpPr txBox="1">
            <a:spLocks noChangeArrowheads="1"/>
          </p:cNvSpPr>
          <p:nvPr/>
        </p:nvSpPr>
        <p:spPr bwMode="auto">
          <a:xfrm flipH="1">
            <a:off x="1303338" y="508930"/>
            <a:ext cx="9683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702030302020204" pitchFamily="66" charset="0"/>
              </a:rPr>
              <a:t>A dc SQUID biased at constant current exhibits a voltage modulation wih applied magnetic flux (period in </a:t>
            </a:r>
            <a:r>
              <a:rPr lang="en-US" altLang="en-US" sz="1800">
                <a:latin typeface="Comic Sans MS" panose="030F0702030302020204" pitchFamily="66" charset="0"/>
                <a:sym typeface="Symbol" panose="05050102010706020507" pitchFamily="18" charset="2"/>
              </a:rPr>
              <a:t></a:t>
            </a:r>
            <a:r>
              <a:rPr lang="en-US" altLang="en-US" sz="1800" baseline="-25000">
                <a:latin typeface="Comic Sans MS" panose="030F0702030302020204" pitchFamily="66" charset="0"/>
                <a:sym typeface="Symbol" panose="05050102010706020507" pitchFamily="18" charset="2"/>
              </a:rPr>
              <a:t>0</a:t>
            </a:r>
            <a:r>
              <a:rPr lang="en-US" altLang="en-US" sz="1800">
                <a:latin typeface="Comic Sans MS" panose="030F0702030302020204" pitchFamily="66" charset="0"/>
                <a:sym typeface="Symbol" panose="05050102010706020507" pitchFamily="18" charset="2"/>
              </a:rPr>
              <a:t>)</a:t>
            </a: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6890" name="TextBox 14"/>
          <p:cNvSpPr txBox="1">
            <a:spLocks noChangeArrowheads="1"/>
          </p:cNvSpPr>
          <p:nvPr/>
        </p:nvSpPr>
        <p:spPr bwMode="auto">
          <a:xfrm flipH="1">
            <a:off x="728663" y="5587609"/>
            <a:ext cx="52514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omic Sans MS" panose="030F0702030302020204" pitchFamily="66" charset="0"/>
              </a:rPr>
              <a:t>For highest field sensitivity, bias just above </a:t>
            </a:r>
            <a:r>
              <a:rPr lang="en-US" altLang="en-US" sz="1800" dirty="0" err="1" smtClean="0">
                <a:latin typeface="Comic Sans MS" panose="030F0702030302020204" pitchFamily="66" charset="0"/>
              </a:rPr>
              <a:t>I</a:t>
            </a:r>
            <a:r>
              <a:rPr lang="en-US" altLang="en-US" sz="1800" baseline="-25000" dirty="0" err="1" smtClean="0">
                <a:latin typeface="Comic Sans MS" panose="030F0702030302020204" pitchFamily="66" charset="0"/>
              </a:rPr>
              <a:t>c</a:t>
            </a:r>
            <a:endParaRPr lang="en-US" altLang="en-US" sz="1800" baseline="-25000" dirty="0">
              <a:latin typeface="Comic Sans MS" panose="030F0702030302020204" pitchFamily="66" charset="0"/>
            </a:endParaRPr>
          </a:p>
        </p:txBody>
      </p:sp>
      <p:sp>
        <p:nvSpPr>
          <p:cNvPr id="36891" name="Rectangle 1"/>
          <p:cNvSpPr>
            <a:spLocks noChangeArrowheads="1"/>
          </p:cNvSpPr>
          <p:nvPr/>
        </p:nvSpPr>
        <p:spPr bwMode="auto">
          <a:xfrm>
            <a:off x="2022475" y="2477697"/>
            <a:ext cx="576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702030302020204" pitchFamily="66" charset="0"/>
              </a:rPr>
              <a:t>n</a:t>
            </a:r>
            <a:r>
              <a:rPr lang="en-US" altLang="en-US" sz="1800">
                <a:latin typeface="Comic Sans MS" panose="030F0702030302020204" pitchFamily="66" charset="0"/>
                <a:sym typeface="Symbol" panose="05050102010706020507" pitchFamily="18" charset="2"/>
              </a:rPr>
              <a:t></a:t>
            </a:r>
            <a:r>
              <a:rPr lang="en-US" altLang="en-US" sz="1800" baseline="-25000">
                <a:latin typeface="Comic Sans MS" panose="030F0702030302020204" pitchFamily="66" charset="0"/>
                <a:sym typeface="Symbol" panose="05050102010706020507" pitchFamily="18" charset="2"/>
              </a:rPr>
              <a:t>0</a:t>
            </a:r>
            <a:endParaRPr lang="en-US" altLang="en-US" sz="1800" baseline="-25000">
              <a:latin typeface="Comic Sans MS" panose="030F0702030302020204" pitchFamily="66" charset="0"/>
            </a:endParaRPr>
          </a:p>
        </p:txBody>
      </p:sp>
      <p:sp>
        <p:nvSpPr>
          <p:cNvPr id="36892" name="Rectangle 27"/>
          <p:cNvSpPr>
            <a:spLocks noChangeArrowheads="1"/>
          </p:cNvSpPr>
          <p:nvPr/>
        </p:nvSpPr>
        <p:spPr bwMode="auto">
          <a:xfrm>
            <a:off x="2347913" y="3561959"/>
            <a:ext cx="1006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702030302020204" pitchFamily="66" charset="0"/>
                <a:sym typeface="Symbol" panose="05050102010706020507" pitchFamily="18" charset="2"/>
              </a:rPr>
              <a:t>(n+½)</a:t>
            </a:r>
            <a:r>
              <a:rPr lang="en-US" altLang="en-US" sz="1800" baseline="-25000">
                <a:latin typeface="Comic Sans MS" panose="030F0702030302020204" pitchFamily="66" charset="0"/>
                <a:sym typeface="Symbol" panose="05050102010706020507" pitchFamily="18" charset="2"/>
              </a:rPr>
              <a:t>0</a:t>
            </a:r>
            <a:endParaRPr lang="en-US" altLang="en-US" sz="1800" baseline="-250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32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4995" y="54616"/>
            <a:ext cx="2035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dc SQUID operation</a:t>
            </a:r>
            <a:endParaRPr lang="en-US" u="sng" dirty="0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197020"/>
              </p:ext>
            </p:extLst>
          </p:nvPr>
        </p:nvGraphicFramePr>
        <p:xfrm>
          <a:off x="1691328" y="775035"/>
          <a:ext cx="1565400" cy="447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" name="Equation" r:id="rId3" imgW="1066680" imgH="304560" progId="Equation.DSMT4">
                  <p:embed/>
                </p:oleObj>
              </mc:Choice>
              <mc:Fallback>
                <p:oleObj name="Equation" r:id="rId3" imgW="1066680" imgH="30456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91328" y="775035"/>
                        <a:ext cx="1565400" cy="447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Arc 27">
            <a:extLst>
              <a:ext uri="{FF2B5EF4-FFF2-40B4-BE49-F238E27FC236}">
                <a16:creationId xmlns:a16="http://schemas.microsoft.com/office/drawing/2014/main" id="{F6EE7B23-E000-4641-BB60-7CFA2502DABD}"/>
              </a:ext>
            </a:extLst>
          </p:cNvPr>
          <p:cNvSpPr/>
          <p:nvPr/>
        </p:nvSpPr>
        <p:spPr>
          <a:xfrm rot="16200000">
            <a:off x="5494182" y="5412603"/>
            <a:ext cx="1646754" cy="516577"/>
          </a:xfrm>
          <a:prstGeom prst="arc">
            <a:avLst>
              <a:gd name="adj1" fmla="val 15451404"/>
              <a:gd name="adj2" fmla="val 5915200"/>
            </a:avLst>
          </a:prstGeom>
          <a:ln w="38100">
            <a:solidFill>
              <a:srgbClr val="0066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0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119117" y="3086038"/>
            <a:ext cx="3252995" cy="3615753"/>
            <a:chOff x="423717" y="4937078"/>
            <a:chExt cx="3252995" cy="361575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14C35C0-F8A6-4C7A-8E7C-949BEBCC5A14}"/>
                </a:ext>
              </a:extLst>
            </p:cNvPr>
            <p:cNvCxnSpPr/>
            <p:nvPr/>
          </p:nvCxnSpPr>
          <p:spPr>
            <a:xfrm flipV="1">
              <a:off x="892663" y="7521932"/>
              <a:ext cx="2276396" cy="1318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24A58BF-9CC6-48A7-9995-562C84F45176}"/>
                </a:ext>
              </a:extLst>
            </p:cNvPr>
            <p:cNvCxnSpPr/>
            <p:nvPr/>
          </p:nvCxnSpPr>
          <p:spPr>
            <a:xfrm flipV="1">
              <a:off x="900779" y="5360048"/>
              <a:ext cx="0" cy="219385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1171871" y="5393584"/>
              <a:ext cx="2317" cy="2313648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3" name="Object 32"/>
            <p:cNvGraphicFramePr>
              <a:graphicFrameLocks noChangeAspect="1"/>
            </p:cNvGraphicFramePr>
            <p:nvPr>
              <p:extLst/>
            </p:nvPr>
          </p:nvGraphicFramePr>
          <p:xfrm>
            <a:off x="3049764" y="7158221"/>
            <a:ext cx="238590" cy="3101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8" name="Equation" r:id="rId5" imgW="126720" imgH="164880" progId="Equation.DSMT4">
                    <p:embed/>
                  </p:oleObj>
                </mc:Choice>
                <mc:Fallback>
                  <p:oleObj name="Equation" r:id="rId5" imgW="126720" imgH="164880" progId="Equation.DSMT4">
                    <p:embed/>
                    <p:pic>
                      <p:nvPicPr>
                        <p:cNvPr id="33" name="Object 32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049764" y="7158221"/>
                          <a:ext cx="238590" cy="31016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3"/>
            <p:cNvGraphicFramePr>
              <a:graphicFrameLocks noChangeAspect="1"/>
            </p:cNvGraphicFramePr>
            <p:nvPr>
              <p:extLst/>
            </p:nvPr>
          </p:nvGraphicFramePr>
          <p:xfrm>
            <a:off x="423717" y="5275117"/>
            <a:ext cx="257049" cy="2998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9" name="Equation" r:id="rId7" imgW="152280" imgH="177480" progId="Equation.DSMT4">
                    <p:embed/>
                  </p:oleObj>
                </mc:Choice>
                <mc:Fallback>
                  <p:oleObj name="Equation" r:id="rId7" imgW="152280" imgH="177480" progId="Equation.DSMT4">
                    <p:embed/>
                    <p:pic>
                      <p:nvPicPr>
                        <p:cNvPr id="34" name="Object 33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23717" y="5275117"/>
                          <a:ext cx="257049" cy="2998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4"/>
            <p:cNvGraphicFramePr>
              <a:graphicFrameLocks noChangeAspect="1"/>
            </p:cNvGraphicFramePr>
            <p:nvPr>
              <p:extLst/>
            </p:nvPr>
          </p:nvGraphicFramePr>
          <p:xfrm>
            <a:off x="1028996" y="7678531"/>
            <a:ext cx="285750" cy="430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0" name="Equation" r:id="rId9" imgW="152280" imgH="228600" progId="Equation.DSMT4">
                    <p:embed/>
                  </p:oleObj>
                </mc:Choice>
                <mc:Fallback>
                  <p:oleObj name="Equation" r:id="rId9" imgW="152280" imgH="228600" progId="Equation.DSMT4">
                    <p:embed/>
                    <p:pic>
                      <p:nvPicPr>
                        <p:cNvPr id="35" name="Object 34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28996" y="7678531"/>
                          <a:ext cx="285750" cy="4302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35"/>
            <p:cNvGraphicFramePr>
              <a:graphicFrameLocks noChangeAspect="1"/>
            </p:cNvGraphicFramePr>
            <p:nvPr>
              <p:extLst/>
            </p:nvPr>
          </p:nvGraphicFramePr>
          <p:xfrm>
            <a:off x="1531442" y="7678531"/>
            <a:ext cx="285750" cy="430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1" name="Equation" r:id="rId11" imgW="152280" imgH="228600" progId="Equation.DSMT4">
                    <p:embed/>
                  </p:oleObj>
                </mc:Choice>
                <mc:Fallback>
                  <p:oleObj name="Equation" r:id="rId11" imgW="152280" imgH="228600" progId="Equation.DSMT4">
                    <p:embed/>
                    <p:pic>
                      <p:nvPicPr>
                        <p:cNvPr id="36" name="Object 35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531442" y="7678531"/>
                          <a:ext cx="285750" cy="4302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274077"/>
                </p:ext>
              </p:extLst>
            </p:nvPr>
          </p:nvGraphicFramePr>
          <p:xfrm>
            <a:off x="1950321" y="7708744"/>
            <a:ext cx="261937" cy="430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2" name="Equation" r:id="rId13" imgW="139680" imgH="228600" progId="Equation.DSMT4">
                    <p:embed/>
                  </p:oleObj>
                </mc:Choice>
                <mc:Fallback>
                  <p:oleObj name="Equation" r:id="rId13" imgW="139680" imgH="228600" progId="Equation.DSMT4">
                    <p:embed/>
                    <p:pic>
                      <p:nvPicPr>
                        <p:cNvPr id="37" name="Object 36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950321" y="7708744"/>
                          <a:ext cx="261937" cy="4302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8" name="Straight Connector 37"/>
            <p:cNvCxnSpPr/>
            <p:nvPr/>
          </p:nvCxnSpPr>
          <p:spPr>
            <a:xfrm flipH="1">
              <a:off x="1674317" y="5393584"/>
              <a:ext cx="27646" cy="226610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2081289" y="5393584"/>
              <a:ext cx="19574" cy="215808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Arc 39"/>
            <p:cNvSpPr/>
            <p:nvPr/>
          </p:nvSpPr>
          <p:spPr>
            <a:xfrm rot="17179763">
              <a:off x="1055837" y="5931956"/>
              <a:ext cx="3615753" cy="1625997"/>
            </a:xfrm>
            <a:prstGeom prst="arc">
              <a:avLst>
                <a:gd name="adj1" fmla="val 12827369"/>
                <a:gd name="adj2" fmla="val 20217432"/>
              </a:avLst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14C35C0-F8A6-4C7A-8E7C-949BEBCC5A14}"/>
              </a:ext>
            </a:extLst>
          </p:cNvPr>
          <p:cNvCxnSpPr/>
          <p:nvPr/>
        </p:nvCxnSpPr>
        <p:spPr>
          <a:xfrm>
            <a:off x="5838494" y="5725510"/>
            <a:ext cx="3339961" cy="9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24A58BF-9CC6-48A7-9995-562C84F45176}"/>
              </a:ext>
            </a:extLst>
          </p:cNvPr>
          <p:cNvCxnSpPr/>
          <p:nvPr/>
        </p:nvCxnSpPr>
        <p:spPr>
          <a:xfrm flipV="1">
            <a:off x="5822953" y="3625089"/>
            <a:ext cx="0" cy="21021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5808755" y="4417985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141986"/>
              </p:ext>
            </p:extLst>
          </p:nvPr>
        </p:nvGraphicFramePr>
        <p:xfrm>
          <a:off x="8904365" y="4944341"/>
          <a:ext cx="387367" cy="583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" name="Equation" r:id="rId15" imgW="152280" imgH="228600" progId="Equation.DSMT4">
                  <p:embed/>
                </p:oleObj>
              </mc:Choice>
              <mc:Fallback>
                <p:oleObj name="Equation" r:id="rId15" imgW="152280" imgH="228600" progId="Equation.DSMT4">
                  <p:embed/>
                  <p:pic>
                    <p:nvPicPr>
                      <p:cNvPr id="46" name="Object 4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904365" y="4944341"/>
                        <a:ext cx="387367" cy="5832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936924"/>
              </p:ext>
            </p:extLst>
          </p:nvPr>
        </p:nvGraphicFramePr>
        <p:xfrm>
          <a:off x="9178456" y="3957106"/>
          <a:ext cx="351270" cy="576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4" name="Equation" r:id="rId16" imgW="139680" imgH="228600" progId="Equation.DSMT4">
                  <p:embed/>
                </p:oleObj>
              </mc:Choice>
              <mc:Fallback>
                <p:oleObj name="Equation" r:id="rId16" imgW="139680" imgH="228600" progId="Equation.DSMT4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178456" y="3957106"/>
                        <a:ext cx="351270" cy="576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4BAD4B20-D01F-4BD6-9590-E0F3AC804CF3}"/>
              </a:ext>
            </a:extLst>
          </p:cNvPr>
          <p:cNvSpPr txBox="1"/>
          <p:nvPr/>
        </p:nvSpPr>
        <p:spPr>
          <a:xfrm>
            <a:off x="7221872" y="5508679"/>
            <a:ext cx="286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BAD4B20-D01F-4BD6-9590-E0F3AC804CF3}"/>
              </a:ext>
            </a:extLst>
          </p:cNvPr>
          <p:cNvSpPr txBox="1"/>
          <p:nvPr/>
        </p:nvSpPr>
        <p:spPr>
          <a:xfrm>
            <a:off x="6180008" y="5503459"/>
            <a:ext cx="286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</a:t>
            </a:r>
          </a:p>
        </p:txBody>
      </p:sp>
      <p:sp>
        <p:nvSpPr>
          <p:cNvPr id="55" name="Rectangle 54"/>
          <p:cNvSpPr/>
          <p:nvPr/>
        </p:nvSpPr>
        <p:spPr>
          <a:xfrm>
            <a:off x="4794022" y="6165637"/>
            <a:ext cx="291515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Flux-to-voltage transducer ---</a:t>
            </a:r>
          </a:p>
        </p:txBody>
      </p:sp>
      <p:sp>
        <p:nvSpPr>
          <p:cNvPr id="60" name="Arc 59"/>
          <p:cNvSpPr/>
          <p:nvPr/>
        </p:nvSpPr>
        <p:spPr>
          <a:xfrm rot="11871987">
            <a:off x="2825591" y="3854465"/>
            <a:ext cx="3615753" cy="1625997"/>
          </a:xfrm>
          <a:prstGeom prst="arc">
            <a:avLst>
              <a:gd name="adj1" fmla="val 12827369"/>
              <a:gd name="adj2" fmla="val 20217432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c 61"/>
          <p:cNvSpPr/>
          <p:nvPr/>
        </p:nvSpPr>
        <p:spPr>
          <a:xfrm flipV="1">
            <a:off x="-165955" y="540251"/>
            <a:ext cx="3333442" cy="1030674"/>
          </a:xfrm>
          <a:prstGeom prst="arc">
            <a:avLst>
              <a:gd name="adj1" fmla="val 16200000"/>
              <a:gd name="adj2" fmla="val 20747694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 flipV="1">
            <a:off x="1542775" y="1500515"/>
            <a:ext cx="6852005" cy="78722"/>
          </a:xfrm>
          <a:prstGeom prst="line">
            <a:avLst/>
          </a:prstGeom>
          <a:ln w="19050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1522129" y="2120918"/>
            <a:ext cx="6864367" cy="78722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/>
          <p:cNvGrpSpPr/>
          <p:nvPr/>
        </p:nvGrpSpPr>
        <p:grpSpPr>
          <a:xfrm>
            <a:off x="5328672" y="785039"/>
            <a:ext cx="4411750" cy="5169987"/>
            <a:chOff x="5372005" y="363512"/>
            <a:chExt cx="4411750" cy="5169987"/>
          </a:xfrm>
        </p:grpSpPr>
        <p:sp>
          <p:nvSpPr>
            <p:cNvPr id="3" name="Arc 2">
              <a:extLst>
                <a:ext uri="{FF2B5EF4-FFF2-40B4-BE49-F238E27FC236}">
                  <a16:creationId xmlns:a16="http://schemas.microsoft.com/office/drawing/2014/main" id="{4FD75DE6-31BD-448A-B3F7-C84EF8610E5A}"/>
                </a:ext>
              </a:extLst>
            </p:cNvPr>
            <p:cNvSpPr/>
            <p:nvPr/>
          </p:nvSpPr>
          <p:spPr>
            <a:xfrm flipH="1">
              <a:off x="8067482" y="1233099"/>
              <a:ext cx="848856" cy="3757640"/>
            </a:xfrm>
            <a:prstGeom prst="arc">
              <a:avLst>
                <a:gd name="adj1" fmla="val 16382979"/>
                <a:gd name="adj2" fmla="val 16881428"/>
              </a:avLst>
            </a:prstGeom>
            <a:ln w="38100">
              <a:solidFill>
                <a:srgbClr val="0066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2" name="Group 111"/>
            <p:cNvGrpSpPr/>
            <p:nvPr/>
          </p:nvGrpSpPr>
          <p:grpSpPr>
            <a:xfrm>
              <a:off x="5372005" y="363512"/>
              <a:ext cx="4411750" cy="5169987"/>
              <a:chOff x="5372208" y="373269"/>
              <a:chExt cx="4411750" cy="5169987"/>
            </a:xfrm>
          </p:grpSpPr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C14C35C0-F8A6-4C7A-8E7C-949BEBCC5A14}"/>
                  </a:ext>
                </a:extLst>
              </p:cNvPr>
              <p:cNvCxnSpPr/>
              <p:nvPr/>
            </p:nvCxnSpPr>
            <p:spPr>
              <a:xfrm>
                <a:off x="5940221" y="2298834"/>
                <a:ext cx="258024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924A58BF-9CC6-48A7-9995-562C84F45176}"/>
                  </a:ext>
                </a:extLst>
              </p:cNvPr>
              <p:cNvCxnSpPr/>
              <p:nvPr/>
            </p:nvCxnSpPr>
            <p:spPr>
              <a:xfrm flipV="1">
                <a:off x="5960863" y="678769"/>
                <a:ext cx="0" cy="165137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" name="Arc 5">
                <a:extLst>
                  <a:ext uri="{FF2B5EF4-FFF2-40B4-BE49-F238E27FC236}">
                    <a16:creationId xmlns:a16="http://schemas.microsoft.com/office/drawing/2014/main" id="{09EEEDAA-19B5-4A9C-ACD9-23F161DB46A6}"/>
                  </a:ext>
                </a:extLst>
              </p:cNvPr>
              <p:cNvSpPr/>
              <p:nvPr/>
            </p:nvSpPr>
            <p:spPr>
              <a:xfrm rot="16200000">
                <a:off x="6168541" y="1462916"/>
                <a:ext cx="1529140" cy="861145"/>
              </a:xfrm>
              <a:prstGeom prst="arc">
                <a:avLst>
                  <a:gd name="adj1" fmla="val 17448511"/>
                  <a:gd name="adj2" fmla="val 4055713"/>
                </a:avLst>
              </a:prstGeom>
              <a:ln w="38100">
                <a:solidFill>
                  <a:srgbClr val="0066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Arc 6">
                <a:extLst>
                  <a:ext uri="{FF2B5EF4-FFF2-40B4-BE49-F238E27FC236}">
                    <a16:creationId xmlns:a16="http://schemas.microsoft.com/office/drawing/2014/main" id="{C47EC8EC-907E-42E3-9861-3B923AB2B1AB}"/>
                  </a:ext>
                </a:extLst>
              </p:cNvPr>
              <p:cNvSpPr/>
              <p:nvPr/>
            </p:nvSpPr>
            <p:spPr>
              <a:xfrm>
                <a:off x="5372208" y="1128919"/>
                <a:ext cx="1130329" cy="1353039"/>
              </a:xfrm>
              <a:prstGeom prst="arc">
                <a:avLst>
                  <a:gd name="adj1" fmla="val 16332668"/>
                  <a:gd name="adj2" fmla="val 21281718"/>
                </a:avLst>
              </a:prstGeom>
              <a:ln w="38100">
                <a:solidFill>
                  <a:srgbClr val="0066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AD4B20-D01F-4BD6-9590-E0F3AC804CF3}"/>
                  </a:ext>
                </a:extLst>
              </p:cNvPr>
              <p:cNvSpPr txBox="1"/>
              <p:nvPr/>
            </p:nvSpPr>
            <p:spPr>
              <a:xfrm>
                <a:off x="7660527" y="2106867"/>
                <a:ext cx="286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326DF88-B4F0-406D-9EA7-AB430F2CA53B}"/>
                  </a:ext>
                </a:extLst>
              </p:cNvPr>
              <p:cNvSpPr txBox="1"/>
              <p:nvPr/>
            </p:nvSpPr>
            <p:spPr>
              <a:xfrm>
                <a:off x="7608033" y="2387888"/>
                <a:ext cx="3722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2</a:t>
                </a:r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DE3476-821E-455A-9C1E-17B60D84B796}"/>
                  </a:ext>
                </a:extLst>
              </p:cNvPr>
              <p:cNvSpPr txBox="1"/>
              <p:nvPr/>
            </p:nvSpPr>
            <p:spPr>
              <a:xfrm>
                <a:off x="6775791" y="2384194"/>
                <a:ext cx="2779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09EEEDAA-19B5-4A9C-ACD9-23F161DB46A6}"/>
                  </a:ext>
                </a:extLst>
              </p:cNvPr>
              <p:cNvSpPr/>
              <p:nvPr/>
            </p:nvSpPr>
            <p:spPr>
              <a:xfrm rot="16200000">
                <a:off x="7044416" y="1428860"/>
                <a:ext cx="1491562" cy="873693"/>
              </a:xfrm>
              <a:prstGeom prst="arc">
                <a:avLst>
                  <a:gd name="adj1" fmla="val 17211854"/>
                  <a:gd name="adj2" fmla="val 4371149"/>
                </a:avLst>
              </a:prstGeom>
              <a:ln w="38100">
                <a:solidFill>
                  <a:srgbClr val="0066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12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3742386"/>
                  </p:ext>
                </p:extLst>
              </p:nvPr>
            </p:nvGraphicFramePr>
            <p:xfrm>
              <a:off x="9492298" y="5272304"/>
              <a:ext cx="291660" cy="2709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75" name="Equation" r:id="rId17" imgW="164880" imgH="152280" progId="Equation.DSMT4">
                      <p:embed/>
                    </p:oleObj>
                  </mc:Choice>
                  <mc:Fallback>
                    <p:oleObj name="Equation" r:id="rId17" imgW="164880" imgH="152280" progId="Equation.DSMT4">
                      <p:embed/>
                      <p:pic>
                        <p:nvPicPr>
                          <p:cNvPr id="12" name="Object 11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9492298" y="5272304"/>
                            <a:ext cx="291660" cy="27095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AD4B20-D01F-4BD6-9590-E0F3AC804CF3}"/>
                  </a:ext>
                </a:extLst>
              </p:cNvPr>
              <p:cNvSpPr txBox="1"/>
              <p:nvPr/>
            </p:nvSpPr>
            <p:spPr>
              <a:xfrm>
                <a:off x="6758954" y="2112664"/>
                <a:ext cx="286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</a:t>
                </a:r>
              </a:p>
            </p:txBody>
          </p:sp>
          <p:graphicFrame>
            <p:nvGraphicFramePr>
              <p:cNvPr id="14" name="Object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41700753"/>
                  </p:ext>
                </p:extLst>
              </p:nvPr>
            </p:nvGraphicFramePr>
            <p:xfrm>
              <a:off x="5564221" y="373269"/>
              <a:ext cx="302058" cy="38836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76" name="Equation" r:id="rId19" imgW="177480" imgH="228600" progId="Equation.DSMT4">
                      <p:embed/>
                    </p:oleObj>
                  </mc:Choice>
                  <mc:Fallback>
                    <p:oleObj name="Equation" r:id="rId19" imgW="177480" imgH="228600" progId="Equation.DSMT4">
                      <p:embed/>
                      <p:pic>
                        <p:nvPicPr>
                          <p:cNvPr id="14" name="Object 13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5564221" y="373269"/>
                            <a:ext cx="302058" cy="38836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1" name="Object 5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16869826"/>
                  </p:ext>
                </p:extLst>
              </p:nvPr>
            </p:nvGraphicFramePr>
            <p:xfrm>
              <a:off x="5716166" y="2930486"/>
              <a:ext cx="257049" cy="29989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77" name="Equation" r:id="rId21" imgW="152280" imgH="177480" progId="Equation.DSMT4">
                      <p:embed/>
                    </p:oleObj>
                  </mc:Choice>
                  <mc:Fallback>
                    <p:oleObj name="Equation" r:id="rId21" imgW="152280" imgH="177480" progId="Equation.DSMT4">
                      <p:embed/>
                      <p:pic>
                        <p:nvPicPr>
                          <p:cNvPr id="51" name="Object 50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5716166" y="2930486"/>
                            <a:ext cx="257049" cy="29989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C4DE3476-821E-455A-9C1E-17B60D84B796}"/>
                  </a:ext>
                </a:extLst>
              </p:cNvPr>
              <p:cNvSpPr txBox="1"/>
              <p:nvPr/>
            </p:nvSpPr>
            <p:spPr>
              <a:xfrm>
                <a:off x="5852291" y="2411209"/>
                <a:ext cx="2779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0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BAD4B20-D01F-4BD6-9590-E0F3AC804CF3}"/>
                  </a:ext>
                </a:extLst>
              </p:cNvPr>
              <p:cNvSpPr txBox="1"/>
              <p:nvPr/>
            </p:nvSpPr>
            <p:spPr>
              <a:xfrm>
                <a:off x="5816505" y="2114059"/>
                <a:ext cx="286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</a:t>
                </a:r>
              </a:p>
            </p:txBody>
          </p:sp>
        </p:grpSp>
      </p:grpSp>
      <p:sp>
        <p:nvSpPr>
          <p:cNvPr id="96" name="Arc 95"/>
          <p:cNvSpPr/>
          <p:nvPr/>
        </p:nvSpPr>
        <p:spPr>
          <a:xfrm rot="20710137" flipV="1">
            <a:off x="493603" y="-659122"/>
            <a:ext cx="3450495" cy="2178381"/>
          </a:xfrm>
          <a:prstGeom prst="arc">
            <a:avLst>
              <a:gd name="adj1" fmla="val 16919470"/>
              <a:gd name="adj2" fmla="val 18736714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111" name="Group 110"/>
          <p:cNvGrpSpPr/>
          <p:nvPr/>
        </p:nvGrpSpPr>
        <p:grpSpPr>
          <a:xfrm>
            <a:off x="507162" y="608165"/>
            <a:ext cx="3414972" cy="2566755"/>
            <a:chOff x="998599" y="180734"/>
            <a:chExt cx="3414972" cy="2566755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14C35C0-F8A6-4C7A-8E7C-949BEBCC5A14}"/>
                </a:ext>
              </a:extLst>
            </p:cNvPr>
            <p:cNvCxnSpPr/>
            <p:nvPr/>
          </p:nvCxnSpPr>
          <p:spPr>
            <a:xfrm flipV="1">
              <a:off x="1988142" y="2327326"/>
              <a:ext cx="2276396" cy="1318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24A58BF-9CC6-48A7-9995-562C84F45176}"/>
                </a:ext>
              </a:extLst>
            </p:cNvPr>
            <p:cNvCxnSpPr/>
            <p:nvPr/>
          </p:nvCxnSpPr>
          <p:spPr>
            <a:xfrm flipV="1">
              <a:off x="1996258" y="514258"/>
              <a:ext cx="0" cy="184503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94077037"/>
                </p:ext>
              </p:extLst>
            </p:nvPr>
          </p:nvGraphicFramePr>
          <p:xfrm>
            <a:off x="1845972" y="180734"/>
            <a:ext cx="238590" cy="3101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8" name="Equation" r:id="rId22" imgW="126720" imgH="164880" progId="Equation.DSMT4">
                    <p:embed/>
                  </p:oleObj>
                </mc:Choice>
                <mc:Fallback>
                  <p:oleObj name="Equation" r:id="rId22" imgW="126720" imgH="164880" progId="Equation.DSMT4">
                    <p:embed/>
                    <p:pic>
                      <p:nvPicPr>
                        <p:cNvPr id="22" name="Object 21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845972" y="180734"/>
                          <a:ext cx="238590" cy="31016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5131502"/>
                </p:ext>
              </p:extLst>
            </p:nvPr>
          </p:nvGraphicFramePr>
          <p:xfrm>
            <a:off x="4155587" y="2447599"/>
            <a:ext cx="257049" cy="2998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9" name="Equation" r:id="rId23" imgW="152280" imgH="177480" progId="Equation.DSMT4">
                    <p:embed/>
                  </p:oleObj>
                </mc:Choice>
                <mc:Fallback>
                  <p:oleObj name="Equation" r:id="rId23" imgW="152280" imgH="177480" progId="Equation.DSMT4">
                    <p:embed/>
                    <p:pic>
                      <p:nvPicPr>
                        <p:cNvPr id="23" name="Object 22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4155587" y="2447599"/>
                          <a:ext cx="257049" cy="2998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4" name="Straight Connector 63"/>
            <p:cNvCxnSpPr/>
            <p:nvPr/>
          </p:nvCxnSpPr>
          <p:spPr>
            <a:xfrm flipV="1">
              <a:off x="2009146" y="326337"/>
              <a:ext cx="2404425" cy="201792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3753508" y="311846"/>
              <a:ext cx="567317" cy="412241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Arc 79"/>
            <p:cNvSpPr/>
            <p:nvPr/>
          </p:nvSpPr>
          <p:spPr>
            <a:xfrm flipV="1">
              <a:off x="998599" y="713762"/>
              <a:ext cx="1979085" cy="1054418"/>
            </a:xfrm>
            <a:prstGeom prst="arc">
              <a:avLst>
                <a:gd name="adj1" fmla="val 16200000"/>
                <a:gd name="adj2" fmla="val 20244261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81" name="Straight Connector 80"/>
            <p:cNvCxnSpPr>
              <a:stCxn id="80" idx="2"/>
            </p:cNvCxnSpPr>
            <p:nvPr/>
          </p:nvCxnSpPr>
          <p:spPr>
            <a:xfrm flipV="1">
              <a:off x="2767971" y="343423"/>
              <a:ext cx="1596884" cy="122209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07" name="Object 10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10317758"/>
                </p:ext>
              </p:extLst>
            </p:nvPr>
          </p:nvGraphicFramePr>
          <p:xfrm>
            <a:off x="1567720" y="1591637"/>
            <a:ext cx="325437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80" name="Equation" r:id="rId25" imgW="342720" imgH="304560" progId="Equation.DSMT4">
                    <p:embed/>
                  </p:oleObj>
                </mc:Choice>
                <mc:Fallback>
                  <p:oleObj name="Equation" r:id="rId25" imgW="342720" imgH="304560" progId="Equation.DSMT4">
                    <p:embed/>
                    <p:pic>
                      <p:nvPicPr>
                        <p:cNvPr id="27" name="Object 26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1567720" y="1591637"/>
                          <a:ext cx="325437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0" name="Object 10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19242"/>
                </p:ext>
              </p:extLst>
            </p:nvPr>
          </p:nvGraphicFramePr>
          <p:xfrm>
            <a:off x="1562100" y="1001713"/>
            <a:ext cx="350838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81" name="Equation" r:id="rId27" imgW="368280" imgH="304560" progId="Equation.DSMT4">
                    <p:embed/>
                  </p:oleObj>
                </mc:Choice>
                <mc:Fallback>
                  <p:oleObj name="Equation" r:id="rId27" imgW="368280" imgH="304560" progId="Equation.DSMT4">
                    <p:embed/>
                    <p:pic>
                      <p:nvPicPr>
                        <p:cNvPr id="107" name="Object 106"/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1562100" y="1001713"/>
                          <a:ext cx="350838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7" name="Freeform 126"/>
          <p:cNvSpPr/>
          <p:nvPr/>
        </p:nvSpPr>
        <p:spPr>
          <a:xfrm>
            <a:off x="2000388" y="3436553"/>
            <a:ext cx="1140584" cy="2240092"/>
          </a:xfrm>
          <a:custGeom>
            <a:avLst/>
            <a:gdLst>
              <a:gd name="connsiteX0" fmla="*/ 246 w 963741"/>
              <a:gd name="connsiteY0" fmla="*/ 2356575 h 2356575"/>
              <a:gd name="connsiteX1" fmla="*/ 67752 w 963741"/>
              <a:gd name="connsiteY1" fmla="*/ 1448312 h 2356575"/>
              <a:gd name="connsiteX2" fmla="*/ 417556 w 963741"/>
              <a:gd name="connsiteY2" fmla="*/ 601418 h 2356575"/>
              <a:gd name="connsiteX3" fmla="*/ 963741 w 963741"/>
              <a:gd name="connsiteY3" fmla="*/ 0 h 235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3741" h="2356575">
                <a:moveTo>
                  <a:pt x="246" y="2356575"/>
                </a:moveTo>
                <a:cubicBezTo>
                  <a:pt x="-777" y="2048706"/>
                  <a:pt x="-1800" y="1740838"/>
                  <a:pt x="67752" y="1448312"/>
                </a:cubicBezTo>
                <a:cubicBezTo>
                  <a:pt x="137304" y="1155786"/>
                  <a:pt x="268225" y="842803"/>
                  <a:pt x="417556" y="601418"/>
                </a:cubicBezTo>
                <a:cubicBezTo>
                  <a:pt x="566887" y="360033"/>
                  <a:pt x="886007" y="93076"/>
                  <a:pt x="963741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3" name="Object 1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2953769"/>
              </p:ext>
            </p:extLst>
          </p:nvPr>
        </p:nvGraphicFramePr>
        <p:xfrm>
          <a:off x="8747540" y="2562512"/>
          <a:ext cx="346319" cy="325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2" name="Equation" r:id="rId29" imgW="395254" imgH="371502" progId="Equation.DSMT4">
                  <p:embed/>
                </p:oleObj>
              </mc:Choice>
              <mc:Fallback>
                <p:oleObj name="Equation" r:id="rId29" imgW="395254" imgH="37150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8747540" y="2562512"/>
                        <a:ext cx="346319" cy="325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" name="Arc 133">
            <a:extLst>
              <a:ext uri="{FF2B5EF4-FFF2-40B4-BE49-F238E27FC236}">
                <a16:creationId xmlns:a16="http://schemas.microsoft.com/office/drawing/2014/main" id="{F6EE7B23-E000-4641-BB60-7CFA2502DABD}"/>
              </a:ext>
            </a:extLst>
          </p:cNvPr>
          <p:cNvSpPr/>
          <p:nvPr/>
        </p:nvSpPr>
        <p:spPr>
          <a:xfrm rot="16200000">
            <a:off x="6536805" y="5442338"/>
            <a:ext cx="1646754" cy="516577"/>
          </a:xfrm>
          <a:prstGeom prst="arc">
            <a:avLst>
              <a:gd name="adj1" fmla="val 15451404"/>
              <a:gd name="adj2" fmla="val 5915200"/>
            </a:avLst>
          </a:prstGeom>
          <a:ln w="38100">
            <a:solidFill>
              <a:srgbClr val="0066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00"/>
              </a:solidFill>
            </a:endParaRPr>
          </a:p>
        </p:txBody>
      </p:sp>
      <p:sp>
        <p:nvSpPr>
          <p:cNvPr id="135" name="Arc 134">
            <a:extLst>
              <a:ext uri="{FF2B5EF4-FFF2-40B4-BE49-F238E27FC236}">
                <a16:creationId xmlns:a16="http://schemas.microsoft.com/office/drawing/2014/main" id="{F6EE7B23-E000-4641-BB60-7CFA2502DABD}"/>
              </a:ext>
            </a:extLst>
          </p:cNvPr>
          <p:cNvSpPr/>
          <p:nvPr/>
        </p:nvSpPr>
        <p:spPr>
          <a:xfrm rot="16200000">
            <a:off x="7505595" y="5435057"/>
            <a:ext cx="1646754" cy="516577"/>
          </a:xfrm>
          <a:prstGeom prst="arc">
            <a:avLst>
              <a:gd name="adj1" fmla="val 15451404"/>
              <a:gd name="adj2" fmla="val 5915200"/>
            </a:avLst>
          </a:prstGeom>
          <a:ln w="38100">
            <a:solidFill>
              <a:srgbClr val="0066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0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4BAD4B20-D01F-4BD6-9590-E0F3AC804CF3}"/>
              </a:ext>
            </a:extLst>
          </p:cNvPr>
          <p:cNvSpPr txBox="1"/>
          <p:nvPr/>
        </p:nvSpPr>
        <p:spPr>
          <a:xfrm>
            <a:off x="7804722" y="5540240"/>
            <a:ext cx="102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</a:t>
            </a:r>
          </a:p>
        </p:txBody>
      </p:sp>
      <p:cxnSp>
        <p:nvCxnSpPr>
          <p:cNvPr id="139" name="Straight Connector 138"/>
          <p:cNvCxnSpPr/>
          <p:nvPr/>
        </p:nvCxnSpPr>
        <p:spPr>
          <a:xfrm>
            <a:off x="5808755" y="5724906"/>
            <a:ext cx="251136" cy="2999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6584906" y="5724906"/>
            <a:ext cx="515981" cy="3961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7599771" y="5708899"/>
            <a:ext cx="457995" cy="4566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Picture 149"/>
          <p:cNvPicPr>
            <a:picLocks noChangeAspect="1"/>
          </p:cNvPicPr>
          <p:nvPr/>
        </p:nvPicPr>
        <p:blipFill rotWithShape="1">
          <a:blip r:embed="rId31"/>
          <a:srcRect l="65166" t="11478" r="9734" b="77796"/>
          <a:stretch/>
        </p:blipFill>
        <p:spPr>
          <a:xfrm>
            <a:off x="5824801" y="3714667"/>
            <a:ext cx="3704924" cy="822604"/>
          </a:xfrm>
          <a:prstGeom prst="rect">
            <a:avLst/>
          </a:prstGeom>
        </p:spPr>
      </p:pic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363138"/>
              </p:ext>
            </p:extLst>
          </p:nvPr>
        </p:nvGraphicFramePr>
        <p:xfrm>
          <a:off x="9824748" y="6136356"/>
          <a:ext cx="396875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3" name="Equation" r:id="rId32" imgW="266400" imgH="393480" progId="Equation.DSMT4">
                  <p:embed/>
                </p:oleObj>
              </mc:Choice>
              <mc:Fallback>
                <p:oleObj name="Equation" r:id="rId32" imgW="266400" imgH="393480" progId="Equation.DSMT4">
                  <p:embed/>
                  <p:pic>
                    <p:nvPicPr>
                      <p:cNvPr id="56" name="Object 55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9824748" y="6136356"/>
                        <a:ext cx="396875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" name="Rectangle 153"/>
          <p:cNvSpPr/>
          <p:nvPr/>
        </p:nvSpPr>
        <p:spPr>
          <a:xfrm>
            <a:off x="7579794" y="6180927"/>
            <a:ext cx="2385589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</a:t>
            </a:r>
            <a:r>
              <a:rPr lang="en-US" dirty="0" smtClean="0"/>
              <a:t>ensitivity depends on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23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9840" y="783330"/>
            <a:ext cx="1945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Transfer function =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7201" y="817177"/>
            <a:ext cx="1342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depends on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5283705"/>
              </p:ext>
            </p:extLst>
          </p:nvPr>
        </p:nvGraphicFramePr>
        <p:xfrm>
          <a:off x="5197475" y="820171"/>
          <a:ext cx="1713547" cy="42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" name="Equation" r:id="rId3" imgW="1015920" imgH="253800" progId="Equation.DSMT4">
                  <p:embed/>
                </p:oleObj>
              </mc:Choice>
              <mc:Fallback>
                <p:oleObj name="Equation" r:id="rId3" imgW="1015920" imgH="2538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97475" y="820171"/>
                        <a:ext cx="1713547" cy="428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923375" y="1652039"/>
            <a:ext cx="1062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estimate: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0329315"/>
              </p:ext>
            </p:extLst>
          </p:nvPr>
        </p:nvGraphicFramePr>
        <p:xfrm>
          <a:off x="4909733" y="2438544"/>
          <a:ext cx="959510" cy="540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" name="Equation" r:id="rId5" imgW="698400" imgH="393480" progId="Equation.DSMT4">
                  <p:embed/>
                </p:oleObj>
              </mc:Choice>
              <mc:Fallback>
                <p:oleObj name="Equation" r:id="rId5" imgW="698400" imgH="3934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09733" y="2438544"/>
                        <a:ext cx="959510" cy="540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767251"/>
              </p:ext>
            </p:extLst>
          </p:nvPr>
        </p:nvGraphicFramePr>
        <p:xfrm>
          <a:off x="903426" y="3387807"/>
          <a:ext cx="321468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" name="Equation" r:id="rId7" imgW="2082600" imgH="431640" progId="Equation.DSMT4">
                  <p:embed/>
                </p:oleObj>
              </mc:Choice>
              <mc:Fallback>
                <p:oleObj name="Equation" r:id="rId7" imgW="2082600" imgH="4316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3426" y="3387807"/>
                        <a:ext cx="3214687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591067" y="3538587"/>
            <a:ext cx="1268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½ of total </a:t>
            </a:r>
            <a:r>
              <a:rPr lang="en-US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i="1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749434"/>
              </p:ext>
            </p:extLst>
          </p:nvPr>
        </p:nvGraphicFramePr>
        <p:xfrm>
          <a:off x="6518275" y="1365250"/>
          <a:ext cx="2336800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" name="Equation" r:id="rId9" imgW="1498320" imgH="634680" progId="Equation.DSMT4">
                  <p:embed/>
                </p:oleObj>
              </mc:Choice>
              <mc:Fallback>
                <p:oleObj name="Equation" r:id="rId9" imgW="1498320" imgH="6346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18275" y="1365250"/>
                        <a:ext cx="2336800" cy="992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092106"/>
              </p:ext>
            </p:extLst>
          </p:nvPr>
        </p:nvGraphicFramePr>
        <p:xfrm>
          <a:off x="1454546" y="2427596"/>
          <a:ext cx="1290637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" name="Equation" r:id="rId11" imgW="825480" imgH="431640" progId="Equation.DSMT4">
                  <p:embed/>
                </p:oleObj>
              </mc:Choice>
              <mc:Fallback>
                <p:oleObj name="Equation" r:id="rId11" imgW="825480" imgH="43164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54546" y="2427596"/>
                        <a:ext cx="1290637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838200" y="5143697"/>
            <a:ext cx="2665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Want </a:t>
            </a:r>
            <a:r>
              <a:rPr lang="en-US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US" dirty="0" smtClean="0"/>
              <a:t>  large and </a:t>
            </a:r>
            <a:r>
              <a:rPr lang="en-US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</a:t>
            </a:r>
            <a:r>
              <a:rPr lang="en-US" dirty="0" smtClean="0"/>
              <a:t>  small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03426" y="5534135"/>
            <a:ext cx="12473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ym typeface="Symbol" panose="05050102010706020507" pitchFamily="18" charset="2"/>
              </a:rPr>
              <a:t>   </a:t>
            </a:r>
          </a:p>
          <a:p>
            <a:pPr algn="ctr"/>
            <a:r>
              <a:rPr lang="en-US" dirty="0" smtClean="0">
                <a:sym typeface="Symbol" panose="05050102010706020507" pitchFamily="18" charset="2"/>
              </a:rPr>
              <a:t>limited by</a:t>
            </a:r>
          </a:p>
          <a:p>
            <a:pPr algn="ctr"/>
            <a:r>
              <a:rPr lang="en-US" dirty="0" smtClean="0">
                <a:sym typeface="Symbol" panose="05050102010706020507" pitchFamily="18" charset="2"/>
              </a:rPr>
              <a:t></a:t>
            </a:r>
            <a:r>
              <a:rPr lang="en-US" baseline="-25000" dirty="0" smtClean="0">
                <a:sym typeface="Symbol" panose="05050102010706020507" pitchFamily="18" charset="2"/>
              </a:rPr>
              <a:t>c</a:t>
            </a:r>
            <a:endParaRPr lang="en-US" dirty="0" smtClean="0">
              <a:sym typeface="Symbol" panose="05050102010706020507" pitchFamily="18" charset="2"/>
            </a:endParaRPr>
          </a:p>
          <a:p>
            <a:pPr algn="ctr"/>
            <a:r>
              <a:rPr lang="en-US" dirty="0" smtClean="0">
                <a:sym typeface="Symbol" panose="05050102010706020507" pitchFamily="18" charset="2"/>
              </a:rPr>
              <a:t>(hysteresis)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536005" y="5555522"/>
            <a:ext cx="15212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     </a:t>
            </a:r>
          </a:p>
          <a:p>
            <a:pPr algn="ctr"/>
            <a:r>
              <a:rPr lang="en-US" dirty="0" smtClean="0">
                <a:sym typeface="Symbol" panose="05050102010706020507" pitchFamily="18" charset="2"/>
              </a:rPr>
              <a:t>limited by</a:t>
            </a:r>
          </a:p>
          <a:p>
            <a:pPr algn="ctr"/>
            <a:r>
              <a:rPr lang="en-US" dirty="0" smtClean="0">
                <a:sym typeface="Symbol" panose="05050102010706020507" pitchFamily="18" charset="2"/>
              </a:rPr>
              <a:t></a:t>
            </a:r>
          </a:p>
          <a:p>
            <a:r>
              <a:rPr lang="en-US" dirty="0" smtClean="0">
                <a:sym typeface="Symbol" panose="05050102010706020507" pitchFamily="18" charset="2"/>
              </a:rPr>
              <a:t>(flux coupling)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159235" y="4928062"/>
            <a:ext cx="1531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Typical values: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682776"/>
              </p:ext>
            </p:extLst>
          </p:nvPr>
        </p:nvGraphicFramePr>
        <p:xfrm>
          <a:off x="7054505" y="4970094"/>
          <a:ext cx="2303462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7" name="Equation" r:id="rId13" imgW="1574640" imgH="228600" progId="Equation.DSMT4">
                  <p:embed/>
                </p:oleObj>
              </mc:Choice>
              <mc:Fallback>
                <p:oleObj name="Equation" r:id="rId13" imgW="1574640" imgH="22860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054505" y="4970094"/>
                        <a:ext cx="2303462" cy="33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704851"/>
              </p:ext>
            </p:extLst>
          </p:nvPr>
        </p:nvGraphicFramePr>
        <p:xfrm>
          <a:off x="5199063" y="5467350"/>
          <a:ext cx="5062537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" name="Equation" r:id="rId15" imgW="3238200" imgH="393480" progId="Equation.DSMT4">
                  <p:embed/>
                </p:oleObj>
              </mc:Choice>
              <mc:Fallback>
                <p:oleObj name="Equation" r:id="rId15" imgW="3238200" imgH="39348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99063" y="5467350"/>
                        <a:ext cx="5062537" cy="614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224910"/>
              </p:ext>
            </p:extLst>
          </p:nvPr>
        </p:nvGraphicFramePr>
        <p:xfrm>
          <a:off x="6091238" y="6080125"/>
          <a:ext cx="1725612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" name="Equation" r:id="rId17" imgW="1104840" imgH="393480" progId="Equation.DSMT4">
                  <p:embed/>
                </p:oleObj>
              </mc:Choice>
              <mc:Fallback>
                <p:oleObj name="Equation" r:id="rId17" imgW="1104840" imgH="39348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091238" y="6080125"/>
                        <a:ext cx="1725612" cy="614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935204"/>
              </p:ext>
            </p:extLst>
          </p:nvPr>
        </p:nvGraphicFramePr>
        <p:xfrm>
          <a:off x="2791123" y="692587"/>
          <a:ext cx="434975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" name="Equation" r:id="rId19" imgW="291960" imgH="393480" progId="Equation.DSMT4">
                  <p:embed/>
                </p:oleObj>
              </mc:Choice>
              <mc:Fallback>
                <p:oleObj name="Equation" r:id="rId19" imgW="291960" imgH="393480" progId="Equation.DSMT4">
                  <p:embed/>
                  <p:pic>
                    <p:nvPicPr>
                      <p:cNvPr id="56" name="Object 55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791123" y="692587"/>
                        <a:ext cx="434975" cy="592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850602"/>
              </p:ext>
            </p:extLst>
          </p:nvPr>
        </p:nvGraphicFramePr>
        <p:xfrm>
          <a:off x="2667000" y="76200"/>
          <a:ext cx="1247775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" name="Equation" r:id="rId21" imgW="1247583" imgH="590406" progId="Equation.DSMT4">
                  <p:embed/>
                </p:oleObj>
              </mc:Choice>
              <mc:Fallback>
                <p:oleObj name="Equation" r:id="rId21" imgW="1247583" imgH="59040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667000" y="76200"/>
                        <a:ext cx="1247775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/>
          <p:cNvSpPr/>
          <p:nvPr/>
        </p:nvSpPr>
        <p:spPr>
          <a:xfrm>
            <a:off x="640642" y="142531"/>
            <a:ext cx="1919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(1) Flux sensitivity 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3"/>
          <a:srcRect l="68762" t="10830" r="20835" b="78444"/>
          <a:stretch/>
        </p:blipFill>
        <p:spPr>
          <a:xfrm>
            <a:off x="4239040" y="1359789"/>
            <a:ext cx="1535595" cy="822604"/>
          </a:xfrm>
          <a:prstGeom prst="rect">
            <a:avLst/>
          </a:prstGeom>
        </p:spPr>
      </p:pic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027012"/>
              </p:ext>
            </p:extLst>
          </p:nvPr>
        </p:nvGraphicFramePr>
        <p:xfrm>
          <a:off x="2144949" y="1557589"/>
          <a:ext cx="1074254" cy="640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" name="Equation" r:id="rId24" imgW="660240" imgH="393480" progId="Equation.DSMT4">
                  <p:embed/>
                </p:oleObj>
              </mc:Choice>
              <mc:Fallback>
                <p:oleObj name="Equation" r:id="rId24" imgW="660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144949" y="1557589"/>
                        <a:ext cx="1074254" cy="6404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3" name="Straight Arrow Connector 32"/>
          <p:cNvCxnSpPr/>
          <p:nvPr/>
        </p:nvCxnSpPr>
        <p:spPr>
          <a:xfrm flipV="1">
            <a:off x="4745266" y="2365513"/>
            <a:ext cx="621864" cy="6787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4628220" y="1284724"/>
            <a:ext cx="805284" cy="117659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927522" y="1524152"/>
            <a:ext cx="1" cy="61797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33567"/>
              </p:ext>
            </p:extLst>
          </p:nvPr>
        </p:nvGraphicFramePr>
        <p:xfrm>
          <a:off x="1855795" y="4221177"/>
          <a:ext cx="1057315" cy="668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3" name="Equation" r:id="rId26" imgW="622080" imgH="393480" progId="Equation.DSMT4">
                  <p:embed/>
                </p:oleObj>
              </mc:Choice>
              <mc:Fallback>
                <p:oleObj name="Equation" r:id="rId26" imgW="622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855795" y="4221177"/>
                        <a:ext cx="1057315" cy="6689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1600200" y="4191913"/>
            <a:ext cx="1619003" cy="7781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7606" y="623258"/>
            <a:ext cx="1611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oltage noise</a:t>
            </a:r>
            <a:r>
              <a:rPr lang="en-US" dirty="0"/>
              <a:t>: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4D323C-A7B5-4CF6-BACA-7B63CBE9C7E2}"/>
              </a:ext>
            </a:extLst>
          </p:cNvPr>
          <p:cNvSpPr txBox="1"/>
          <p:nvPr/>
        </p:nvSpPr>
        <p:spPr>
          <a:xfrm>
            <a:off x="1079430" y="1170342"/>
            <a:ext cx="3351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Flux </a:t>
            </a:r>
            <a:r>
              <a:rPr lang="en-US" dirty="0"/>
              <a:t>noise: </a:t>
            </a:r>
            <a:endParaRPr lang="en-US" baseline="30000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6F4E998-7382-4006-AE77-657FBF042D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2065204"/>
              </p:ext>
            </p:extLst>
          </p:nvPr>
        </p:nvGraphicFramePr>
        <p:xfrm>
          <a:off x="2674967" y="2680869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6F4E998-7382-4006-AE77-657FBF042D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74967" y="2680869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AEEA217-AC55-4F70-BA56-AAD5AE2A9207}"/>
              </a:ext>
            </a:extLst>
          </p:cNvPr>
          <p:cNvSpPr txBox="1"/>
          <p:nvPr/>
        </p:nvSpPr>
        <p:spPr>
          <a:xfrm>
            <a:off x="7311684" y="1165367"/>
            <a:ext cx="4382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 this a real </a:t>
            </a:r>
            <a:r>
              <a:rPr lang="en-US" dirty="0" smtClean="0"/>
              <a:t>flux?    Some </a:t>
            </a:r>
            <a:r>
              <a:rPr lang="en-US" dirty="0"/>
              <a:t>is – from noise in the circulating </a:t>
            </a:r>
            <a:r>
              <a:rPr lang="en-US" dirty="0" smtClean="0"/>
              <a:t>current, </a:t>
            </a:r>
            <a:r>
              <a:rPr lang="en-US" dirty="0"/>
              <a:t>but some is </a:t>
            </a:r>
            <a:r>
              <a:rPr lang="en-US" dirty="0" smtClean="0"/>
              <a:t>only </a:t>
            </a:r>
            <a:r>
              <a:rPr lang="en-US" dirty="0"/>
              <a:t>an effective noise required to give measured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957C0B-6028-4F38-9405-8067FF3B50A2}"/>
              </a:ext>
            </a:extLst>
          </p:cNvPr>
          <p:cNvSpPr txBox="1"/>
          <p:nvPr/>
        </p:nvSpPr>
        <p:spPr>
          <a:xfrm>
            <a:off x="4782981" y="1195894"/>
            <a:ext cx="2960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equivalent flux noise </a:t>
            </a:r>
          </a:p>
        </p:txBody>
      </p:sp>
      <p:sp>
        <p:nvSpPr>
          <p:cNvPr id="8" name="Rectangle 7"/>
          <p:cNvSpPr/>
          <p:nvPr/>
        </p:nvSpPr>
        <p:spPr>
          <a:xfrm>
            <a:off x="392834" y="68921"/>
            <a:ext cx="3892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arenBoth" startAt="2"/>
            </a:pPr>
            <a:r>
              <a:rPr lang="en-US" dirty="0" smtClean="0"/>
              <a:t>Flux resolution --- </a:t>
            </a:r>
            <a:r>
              <a:rPr lang="en-US" dirty="0"/>
              <a:t>depends on </a:t>
            </a:r>
            <a:r>
              <a:rPr lang="en-US" dirty="0" smtClean="0"/>
              <a:t>noise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653289" y="578939"/>
                <a:ext cx="474937" cy="3929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000" b="0" i="1" baseline="-25000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000" baseline="-25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3289" y="578939"/>
                <a:ext cx="474937" cy="392993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682850" y="1164067"/>
                <a:ext cx="75693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𝑆</m:t>
                    </m:r>
                    <m:r>
                      <m:rPr>
                        <m:sty m:val="p"/>
                      </m:rPr>
                      <a:rPr lang="el-GR" sz="200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2000" dirty="0" smtClean="0"/>
                  <a:t>  = </a:t>
                </a:r>
                <a:endParaRPr lang="en-US" sz="2000" baseline="300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850" y="1164067"/>
                <a:ext cx="756938" cy="400110"/>
              </a:xfrm>
              <a:prstGeom prst="rect">
                <a:avLst/>
              </a:prstGeom>
              <a:blipFill>
                <a:blip r:embed="rId6"/>
                <a:stretch>
                  <a:fillRect t="-9091" r="-8065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3092651" y="1026836"/>
            <a:ext cx="2423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 </a:t>
            </a:r>
            <a:endParaRPr lang="en-US" sz="20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273929" y="1026836"/>
                <a:ext cx="997068" cy="10356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2000" b="0" i="1" baseline="-2500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num>
                                    <m:den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l-GR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Φ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baseline="300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929" y="1026836"/>
                <a:ext cx="997068" cy="10356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F2957C0B-6028-4F38-9405-8067FF3B50A2}"/>
              </a:ext>
            </a:extLst>
          </p:cNvPr>
          <p:cNvSpPr txBox="1"/>
          <p:nvPr/>
        </p:nvSpPr>
        <p:spPr>
          <a:xfrm>
            <a:off x="4713909" y="602600"/>
            <a:ext cx="2960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</a:t>
            </a:r>
            <a:r>
              <a:rPr lang="en-US" dirty="0"/>
              <a:t>flux noise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4123A7-3D85-485D-97B4-6FC84ECA039B}"/>
              </a:ext>
            </a:extLst>
          </p:cNvPr>
          <p:cNvSpPr/>
          <p:nvPr/>
        </p:nvSpPr>
        <p:spPr>
          <a:xfrm>
            <a:off x="1079279" y="3280433"/>
            <a:ext cx="3987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Energy resolution: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3D14AA7-A02B-47C6-8AD0-B2FB8252EDE0}"/>
                  </a:ext>
                </a:extLst>
              </p:cNvPr>
              <p:cNvSpPr/>
              <p:nvPr/>
            </p:nvSpPr>
            <p:spPr>
              <a:xfrm>
                <a:off x="1083371" y="2413766"/>
                <a:ext cx="908301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Circulating current </a:t>
                </a:r>
                <a:r>
                  <a:rPr lang="en-US" dirty="0"/>
                  <a:t>noise: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baseline="-25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                          Real noise; important </a:t>
                </a:r>
                <a:r>
                  <a:rPr lang="en-US" dirty="0"/>
                  <a:t>for input circuits attached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3D14AA7-A02B-47C6-8AD0-B2FB8252ED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371" y="2413766"/>
                <a:ext cx="9083010" cy="369332"/>
              </a:xfrm>
              <a:prstGeom prst="rect">
                <a:avLst/>
              </a:prstGeom>
              <a:blipFill>
                <a:blip r:embed="rId8"/>
                <a:stretch>
                  <a:fillRect l="-604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A44BC1EA-A80F-449E-8255-EC54F0A2806E}"/>
              </a:ext>
            </a:extLst>
          </p:cNvPr>
          <p:cNvSpPr/>
          <p:nvPr/>
        </p:nvSpPr>
        <p:spPr>
          <a:xfrm>
            <a:off x="992071" y="4460903"/>
            <a:ext cx="2687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Noise temperature</a:t>
            </a:r>
            <a:r>
              <a:rPr lang="en-US" dirty="0" smtClean="0"/>
              <a:t>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F9F9BE1-3C85-4445-A3BC-9F7AAA8AF2FF}"/>
                  </a:ext>
                </a:extLst>
              </p:cNvPr>
              <p:cNvSpPr txBox="1"/>
              <p:nvPr/>
            </p:nvSpPr>
            <p:spPr>
              <a:xfrm>
                <a:off x="6907734" y="3218029"/>
                <a:ext cx="3253493" cy="735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𝐿𝐼</m:t>
                      </m:r>
                      <m:r>
                        <a:rPr lang="en-US" sz="2000" b="0" i="1" baseline="30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sz="2000" baseline="30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F9F9BE1-3C85-4445-A3BC-9F7AAA8AF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734" y="3218029"/>
                <a:ext cx="3253493" cy="7351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3198176" y="3121455"/>
                <a:ext cx="1128386" cy="6685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000" i="1" baseline="-2500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176" y="3121455"/>
                <a:ext cx="1128386" cy="66851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E5B3701E-41F5-4190-9DB4-FB25903D3744}"/>
              </a:ext>
            </a:extLst>
          </p:cNvPr>
          <p:cNvSpPr/>
          <p:nvPr/>
        </p:nvSpPr>
        <p:spPr>
          <a:xfrm>
            <a:off x="5541851" y="3375453"/>
            <a:ext cx="206451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x</a:t>
            </a:r>
            <a:endParaRPr lang="en-US" sz="2400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D7F26CE-1769-4A9E-9094-A762C5FD7A9B}"/>
              </a:ext>
            </a:extLst>
          </p:cNvPr>
          <p:cNvSpPr/>
          <p:nvPr/>
        </p:nvSpPr>
        <p:spPr>
          <a:xfrm>
            <a:off x="5688508" y="3237394"/>
            <a:ext cx="881637" cy="8821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5B3701E-41F5-4190-9DB4-FB25903D3744}"/>
              </a:ext>
            </a:extLst>
          </p:cNvPr>
          <p:cNvSpPr/>
          <p:nvPr/>
        </p:nvSpPr>
        <p:spPr>
          <a:xfrm>
            <a:off x="6403704" y="3391721"/>
            <a:ext cx="206451" cy="46166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x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5936522" y="3465099"/>
                <a:ext cx="44435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522" y="3465099"/>
                <a:ext cx="444352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6342662" y="3003161"/>
                <a:ext cx="3657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662" y="3003161"/>
                <a:ext cx="36574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3075890" y="4308195"/>
                <a:ext cx="1573764" cy="720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2000" b="0" i="1" baseline="-2500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baseline="-25000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890" y="4308195"/>
                <a:ext cx="1573764" cy="72083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5380941" y="4561520"/>
                <a:ext cx="61188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Compare to noise of a resistor at elevated 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dirty="0" smtClean="0"/>
                  <a:t> 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0941" y="4561520"/>
                <a:ext cx="6118855" cy="369332"/>
              </a:xfrm>
              <a:prstGeom prst="rect">
                <a:avLst/>
              </a:prstGeom>
              <a:blipFill>
                <a:blip r:embed="rId14"/>
                <a:stretch>
                  <a:fillRect l="-897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924986" y="5818054"/>
            <a:ext cx="10083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SQUID characteristics (I vs. V, V vs. </a:t>
            </a:r>
            <a:r>
              <a:rPr lang="en-US" dirty="0" smtClean="0">
                <a:sym typeface="Symbol" panose="05050102010706020507" pitchFamily="18" charset="2"/>
              </a:rPr>
              <a:t>) and the noise depends on junction parameters and bias conditions (can be calculated by phase dynamics model)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49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3879" y="231621"/>
            <a:ext cx="368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Optimization</a:t>
            </a:r>
            <a:r>
              <a:rPr lang="en-US" dirty="0" smtClean="0"/>
              <a:t> (dc SQUID)        highest  </a:t>
            </a:r>
            <a:endParaRPr lang="en-US" u="sng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203526" y="75768"/>
          <a:ext cx="871538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8" name="Equation" r:id="rId3" imgW="507960" imgH="393480" progId="Equation.DSMT4">
                  <p:embed/>
                </p:oleObj>
              </mc:Choice>
              <mc:Fallback>
                <p:oleObj name="Equation" r:id="rId3" imgW="507960" imgH="3934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03526" y="75768"/>
                        <a:ext cx="871538" cy="681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663879" y="864686"/>
          <a:ext cx="623859" cy="356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9" name="Equation" r:id="rId5" imgW="355320" imgH="203040" progId="Equation.DSMT4">
                  <p:embed/>
                </p:oleObj>
              </mc:Choice>
              <mc:Fallback>
                <p:oleObj name="Equation" r:id="rId5" imgW="355320" imgH="203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3879" y="864686"/>
                        <a:ext cx="623859" cy="3564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16349" y="841537"/>
            <a:ext cx="512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trade-off between large modulation depth and noise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30527" y="1435614"/>
          <a:ext cx="690562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0" name="Equation" r:id="rId7" imgW="393480" imgH="228600" progId="Equation.DSMT4">
                  <p:embed/>
                </p:oleObj>
              </mc:Choice>
              <mc:Fallback>
                <p:oleObj name="Equation" r:id="rId7" imgW="393480" imgH="228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0527" y="1435614"/>
                        <a:ext cx="690562" cy="401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668971" y="1451767"/>
            <a:ext cx="2603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non-hysteretic but R large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7371507" y="698350"/>
          <a:ext cx="884832" cy="683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1" name="Equation" r:id="rId9" imgW="558720" imgH="431640" progId="Equation.DSMT4">
                  <p:embed/>
                </p:oleObj>
              </mc:Choice>
              <mc:Fallback>
                <p:oleObj name="Equation" r:id="rId9" imgW="558720" imgH="4316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71507" y="698350"/>
                        <a:ext cx="884832" cy="683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7074039" y="1378289"/>
          <a:ext cx="1306512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2" name="Equation" r:id="rId11" imgW="825480" imgH="457200" progId="Equation.DSMT4">
                  <p:embed/>
                </p:oleObj>
              </mc:Choice>
              <mc:Fallback>
                <p:oleObj name="Equation" r:id="rId11" imgW="825480" imgH="4572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074039" y="1378289"/>
                        <a:ext cx="1306512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5307415" y="2870802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3" name="Equation" r:id="rId13" imgW="914400" imgH="198720" progId="Equation.DSMT4">
                  <p:embed/>
                </p:oleObj>
              </mc:Choice>
              <mc:Fallback>
                <p:oleObj name="Equation" r:id="rId13" imgW="914400" imgH="19872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307415" y="2870802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962224" y="2153731"/>
            <a:ext cx="4171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(1)  Signal                        small               large</a:t>
            </a:r>
            <a:endParaRPr lang="en-US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214144"/>
              </p:ext>
            </p:extLst>
          </p:nvPr>
        </p:nvGraphicFramePr>
        <p:xfrm>
          <a:off x="2032329" y="2030413"/>
          <a:ext cx="115570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4" name="Equation" r:id="rId15" imgW="711000" imgH="393480" progId="Equation.DSMT4">
                  <p:embed/>
                </p:oleObj>
              </mc:Choice>
              <mc:Fallback>
                <p:oleObj name="Equation" r:id="rId15" imgW="711000" imgH="3934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032329" y="2030413"/>
                        <a:ext cx="1155700" cy="639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4338949"/>
              </p:ext>
            </p:extLst>
          </p:nvPr>
        </p:nvGraphicFramePr>
        <p:xfrm>
          <a:off x="3829050" y="2181225"/>
          <a:ext cx="61595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5" name="Equation" r:id="rId17" imgW="380880" imgH="228600" progId="Equation.DSMT4">
                  <p:embed/>
                </p:oleObj>
              </mc:Choice>
              <mc:Fallback>
                <p:oleObj name="Equation" r:id="rId17" imgW="380880" imgH="2286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829050" y="2181225"/>
                        <a:ext cx="615950" cy="369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890710" y="2582313"/>
            <a:ext cx="124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US" dirty="0" smtClean="0"/>
              <a:t>  large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 </a:t>
            </a:r>
            <a:r>
              <a:rPr lang="en-US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i="1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1381910"/>
              </p:ext>
            </p:extLst>
          </p:nvPr>
        </p:nvGraphicFramePr>
        <p:xfrm>
          <a:off x="1023938" y="3381375"/>
          <a:ext cx="2565400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6" name="Equation" r:id="rId19" imgW="1663560" imgH="241200" progId="Equation.DSMT4">
                  <p:embed/>
                </p:oleObj>
              </mc:Choice>
              <mc:Fallback>
                <p:oleObj name="Equation" r:id="rId19" imgW="1663560" imgH="24120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023938" y="3381375"/>
                        <a:ext cx="2565400" cy="37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488520"/>
              </p:ext>
            </p:extLst>
          </p:nvPr>
        </p:nvGraphicFramePr>
        <p:xfrm>
          <a:off x="4741863" y="3268663"/>
          <a:ext cx="3035300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7" name="Equation" r:id="rId21" imgW="1955520" imgH="444240" progId="Equation.DSMT4">
                  <p:embed/>
                </p:oleObj>
              </mc:Choice>
              <mc:Fallback>
                <p:oleObj name="Equation" r:id="rId21" imgW="1955520" imgH="44424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741863" y="3268663"/>
                        <a:ext cx="3035300" cy="690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6000175" y="4024445"/>
            <a:ext cx="2787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Best performance at match </a:t>
            </a:r>
            <a:endParaRPr lang="en-US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7965750"/>
              </p:ext>
            </p:extLst>
          </p:nvPr>
        </p:nvGraphicFramePr>
        <p:xfrm>
          <a:off x="8733895" y="3946024"/>
          <a:ext cx="1341438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8" name="Equation" r:id="rId23" imgW="863280" imgH="406080" progId="Equation.DSMT4">
                  <p:embed/>
                </p:oleObj>
              </mc:Choice>
              <mc:Fallback>
                <p:oleObj name="Equation" r:id="rId23" imgW="863280" imgH="40608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8733895" y="3946024"/>
                        <a:ext cx="1341438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9279734" y="992688"/>
            <a:ext cx="86306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Parameters coupled    </a:t>
            </a:r>
            <a:r>
              <a:rPr lang="en-US" dirty="0" smtClean="0">
                <a:sym typeface="Symbol" panose="05050102010706020507" pitchFamily="18" charset="2"/>
              </a:rPr>
              <a:t>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9452242" y="1360269"/>
            <a:ext cx="212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choose </a:t>
            </a:r>
            <a:r>
              <a:rPr lang="en-US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L, C   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</a:t>
            </a:r>
            <a:r>
              <a:rPr lang="en-US" i="1" dirty="0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  R, </a:t>
            </a:r>
            <a:r>
              <a:rPr lang="en-US" i="1" dirty="0" err="1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I</a:t>
            </a:r>
            <a:r>
              <a:rPr lang="en-US" i="1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c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942216" y="4646161"/>
            <a:ext cx="4700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means resonance structure likely in </a:t>
            </a:r>
            <a:r>
              <a:rPr lang="en-US" dirty="0" smtClean="0"/>
              <a:t>dc SQUIDs!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656353" y="2561928"/>
            <a:ext cx="1244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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US" dirty="0" smtClean="0">
                <a:sym typeface="Symbol" panose="05050102010706020507" pitchFamily="18" charset="2"/>
              </a:rPr>
              <a:t>  </a:t>
            </a:r>
            <a:r>
              <a:rPr lang="en-US" dirty="0" smtClean="0"/>
              <a:t>small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014306" y="2594007"/>
            <a:ext cx="647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large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164737" y="3405329"/>
            <a:ext cx="388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At</a:t>
            </a:r>
            <a:endParaRPr lang="en-US" dirty="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846246"/>
              </p:ext>
            </p:extLst>
          </p:nvPr>
        </p:nvGraphicFramePr>
        <p:xfrm>
          <a:off x="8548922" y="3417688"/>
          <a:ext cx="815796" cy="358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9" name="Equation" r:id="rId25" imgW="520560" imgH="228600" progId="Equation.DSMT4">
                  <p:embed/>
                </p:oleObj>
              </mc:Choice>
              <mc:Fallback>
                <p:oleObj name="Equation" r:id="rId25" imgW="5205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8548922" y="3417688"/>
                        <a:ext cx="815796" cy="3581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2659528" y="5369228"/>
                <a:ext cx="2070310" cy="4290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</a:t>
                </a:r>
                <a:r>
                  <a:rPr lang="en-US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 </a:t>
                </a:r>
                <a:r>
                  <a:rPr lang="en-US" sz="2000" i="1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~  </a:t>
                </a: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20</a:t>
                </a:r>
                <a:r>
                  <a:rPr 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k</a:t>
                </a:r>
                <a:r>
                  <a:rPr lang="en-US" sz="2000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</a:t>
                </a:r>
                <a:r>
                  <a:rPr 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𝐿𝐶</m:t>
                        </m:r>
                      </m:e>
                    </m:ra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9528" y="5369228"/>
                <a:ext cx="2070310" cy="429092"/>
              </a:xfrm>
              <a:prstGeom prst="rect">
                <a:avLst/>
              </a:prstGeom>
              <a:blipFill>
                <a:blip r:embed="rId27"/>
                <a:stretch>
                  <a:fillRect l="-2941" t="-4286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2684380" y="5943812"/>
                <a:ext cx="2424574" cy="4290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= </a:t>
                </a: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20 </a:t>
                </a:r>
                <a:r>
                  <a:rPr lang="en-US" sz="2000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k</a:t>
                </a:r>
                <a:r>
                  <a:rPr lang="en-US" sz="2000" i="1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B</a:t>
                </a:r>
                <a:r>
                  <a:rPr lang="en-US" sz="2000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:r>
                  <a:rPr lang="en-US" sz="20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</a:t>
                </a:r>
                <a:r>
                  <a:rPr lang="en-US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𝐿𝐶</m:t>
                        </m:r>
                      </m:e>
                    </m:ra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4380" y="5943812"/>
                <a:ext cx="2424574" cy="429092"/>
              </a:xfrm>
              <a:prstGeom prst="rect">
                <a:avLst/>
              </a:prstGeom>
              <a:blipFill>
                <a:blip r:embed="rId28"/>
                <a:stretch>
                  <a:fillRect l="-2513" t="-2857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626525" y="5396218"/>
            <a:ext cx="1801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Noise properties: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8001000" y="6055776"/>
            <a:ext cx="886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sz="2000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E </a:t>
            </a:r>
            <a:r>
              <a:rPr lang="en-US" sz="2000" i="1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~ </a:t>
            </a:r>
            <a:r>
              <a:rPr lang="en-US" sz="2000" dirty="0" smtClean="0">
                <a:sym typeface="MT Extra" panose="05050102010205020202" pitchFamily="18" charset="2"/>
              </a:rPr>
              <a:t></a:t>
            </a:r>
            <a:endParaRPr lang="en-US" sz="2000" dirty="0"/>
          </a:p>
        </p:txBody>
      </p:sp>
      <p:sp>
        <p:nvSpPr>
          <p:cNvPr id="32" name="Rectangle 31"/>
          <p:cNvSpPr/>
          <p:nvPr/>
        </p:nvSpPr>
        <p:spPr>
          <a:xfrm>
            <a:off x="6116586" y="5448521"/>
            <a:ext cx="2098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Quantum limit T</a:t>
            </a:r>
            <a:r>
              <a:rPr lang="en-US" dirty="0" smtClean="0">
                <a:sym typeface="Wingdings 3" panose="05040102010807070707" pitchFamily="18" charset="2"/>
              </a:rPr>
              <a:t>0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533103" y="5460997"/>
            <a:ext cx="1068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k</a:t>
            </a:r>
            <a:r>
              <a:rPr lang="en-US" i="1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en-US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i="1" dirty="0" smtClean="0"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</a:t>
            </a:r>
            <a:r>
              <a:rPr lang="en-US" dirty="0" smtClean="0">
                <a:sym typeface="Wingdings 3" panose="05040102010807070707" pitchFamily="18" charset="2"/>
              </a:rPr>
              <a:t> </a:t>
            </a:r>
            <a:r>
              <a:rPr lang="en-US" dirty="0" smtClean="0">
                <a:sym typeface="MT Extra" panose="05050102010205020202" pitchFamily="18" charset="2"/>
              </a:rPr>
              <a:t></a:t>
            </a:r>
            <a:r>
              <a:rPr lang="en-US" dirty="0" smtClean="0">
                <a:sym typeface="Symbol" panose="05050102010706020507" pitchFamily="18" charset="2"/>
              </a:rPr>
              <a:t>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9859430" y="530280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9935631" y="5296360"/>
                <a:ext cx="660342" cy="664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𝐿𝐶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5631" y="5296360"/>
                <a:ext cx="660342" cy="664606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>
          <a:xfrm>
            <a:off x="10439400" y="5463738"/>
            <a:ext cx="60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sym typeface="Wingdings 3" panose="05040102010807070707" pitchFamily="18" charset="2"/>
              </a:rPr>
              <a:t></a:t>
            </a:r>
            <a:r>
              <a:rPr lang="en-US" dirty="0">
                <a:sym typeface="Wingdings 3" panose="050401020108070707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46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25" grpId="0"/>
      <p:bldP spid="10" grpId="0"/>
      <p:bldP spid="20" grpId="0"/>
      <p:bldP spid="22" grpId="0"/>
      <p:bldP spid="27" grpId="0"/>
      <p:bldP spid="28" grpId="0"/>
      <p:bldP spid="29" grpId="0"/>
      <p:bldP spid="30" grpId="0"/>
      <p:bldP spid="32" grpId="0"/>
      <p:bldP spid="24" grpId="0"/>
      <p:bldP spid="33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6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4_Default Design">
  <a:themeElements>
    <a:clrScheme name="1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5585</TotalTime>
  <Words>2079</Words>
  <Application>Microsoft Office PowerPoint</Application>
  <PresentationFormat>Widescreen</PresentationFormat>
  <Paragraphs>456</Paragraphs>
  <Slides>36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63" baseType="lpstr">
      <vt:lpstr>Arial</vt:lpstr>
      <vt:lpstr>Calibri</vt:lpstr>
      <vt:lpstr>Calibri Light</vt:lpstr>
      <vt:lpstr>Cambria Math</vt:lpstr>
      <vt:lpstr>Comic Sans MS</vt:lpstr>
      <vt:lpstr>Courier New</vt:lpstr>
      <vt:lpstr>Gill Sans</vt:lpstr>
      <vt:lpstr>Helvetica Neue Light</vt:lpstr>
      <vt:lpstr>MS Mincho</vt:lpstr>
      <vt:lpstr>MT Extra</vt:lpstr>
      <vt:lpstr>Symbol</vt:lpstr>
      <vt:lpstr>Times</vt:lpstr>
      <vt:lpstr>Times New Roman</vt:lpstr>
      <vt:lpstr>Wingdings 3</vt:lpstr>
      <vt:lpstr>Office Theme</vt:lpstr>
      <vt:lpstr>3_Office Theme</vt:lpstr>
      <vt:lpstr>16_Default Design</vt:lpstr>
      <vt:lpstr>3_Default Design</vt:lpstr>
      <vt:lpstr>14_Default Design</vt:lpstr>
      <vt:lpstr>1_Default Design</vt:lpstr>
      <vt:lpstr>Title &amp; Bullets</vt:lpstr>
      <vt:lpstr>1_Title &amp; Bullets</vt:lpstr>
      <vt:lpstr>Equation</vt:lpstr>
      <vt:lpstr>Graph</vt:lpstr>
      <vt:lpstr>Document</vt:lpstr>
      <vt:lpstr>CorelPhotoPaint.Image.7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experience:  Scanning SQUID Microscopy (SSM)</vt:lpstr>
      <vt:lpstr>PowerPoint Presentation</vt:lpstr>
      <vt:lpstr>PowerPoint Presentation</vt:lpstr>
      <vt:lpstr>PowerPoint Presentation</vt:lpstr>
      <vt:lpstr>SQUID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Bizarre Universe</vt:lpstr>
      <vt:lpstr>PowerPoint Presentation</vt:lpstr>
      <vt:lpstr>PowerPoint Presentation</vt:lpstr>
      <vt:lpstr>The Axion</vt:lpstr>
      <vt:lpstr>ADMX Today    Magnetic field 7 T Cavity temperature 150 mK    University of Washington, Seattle </vt:lpstr>
      <vt:lpstr>ULF MRI Coil Geometry</vt:lpstr>
      <vt:lpstr>SQUID-Based Second Derivative Gradiometer</vt:lpstr>
      <vt:lpstr>PowerPoint Presentation</vt:lpstr>
      <vt:lpstr>European Project  BREAKBEN Breaking the Nonuniqueness Barrier in Electromagnetic Neuroimaging    </vt:lpstr>
      <vt:lpstr>Epilogue</vt:lpstr>
    </vt:vector>
  </TitlesOfParts>
  <Company>University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 Harlingen, Dale J</dc:creator>
  <cp:lastModifiedBy>Van Harlingen, Dale J</cp:lastModifiedBy>
  <cp:revision>66</cp:revision>
  <dcterms:created xsi:type="dcterms:W3CDTF">2019-08-28T19:25:40Z</dcterms:created>
  <dcterms:modified xsi:type="dcterms:W3CDTF">2019-11-14T22:47:44Z</dcterms:modified>
</cp:coreProperties>
</file>